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5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89" r:id="rId2"/>
    <p:sldMasterId id="2147483800" r:id="rId3"/>
    <p:sldMasterId id="2147483821" r:id="rId4"/>
    <p:sldMasterId id="2147483839" r:id="rId5"/>
    <p:sldMasterId id="2147483854" r:id="rId6"/>
    <p:sldMasterId id="2147483932" r:id="rId7"/>
  </p:sldMasterIdLst>
  <p:notesMasterIdLst>
    <p:notesMasterId r:id="rId22"/>
  </p:notesMasterIdLst>
  <p:handoutMasterIdLst>
    <p:handoutMasterId r:id="rId23"/>
  </p:handoutMasterIdLst>
  <p:sldIdLst>
    <p:sldId id="362" r:id="rId8"/>
    <p:sldId id="364" r:id="rId9"/>
    <p:sldId id="365" r:id="rId10"/>
    <p:sldId id="374" r:id="rId11"/>
    <p:sldId id="366" r:id="rId12"/>
    <p:sldId id="367" r:id="rId13"/>
    <p:sldId id="368" r:id="rId14"/>
    <p:sldId id="375" r:id="rId15"/>
    <p:sldId id="369" r:id="rId16"/>
    <p:sldId id="370" r:id="rId17"/>
    <p:sldId id="377" r:id="rId18"/>
    <p:sldId id="372" r:id="rId19"/>
    <p:sldId id="373" r:id="rId20"/>
    <p:sldId id="3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133"/>
    <a:srgbClr val="003466"/>
    <a:srgbClr val="EE3A43"/>
    <a:srgbClr val="787878"/>
    <a:srgbClr val="646464"/>
    <a:srgbClr val="E6E6E6"/>
    <a:srgbClr val="DCDCDC"/>
    <a:srgbClr val="525254"/>
    <a:srgbClr val="B20837"/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7" autoAdjust="0"/>
    <p:restoredTop sz="94605" autoAdjust="0"/>
  </p:normalViewPr>
  <p:slideViewPr>
    <p:cSldViewPr snapToGrid="0" showGuides="1">
      <p:cViewPr varScale="1">
        <p:scale>
          <a:sx n="72" d="100"/>
          <a:sy n="72" d="100"/>
        </p:scale>
        <p:origin x="492" y="42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F226F-8ED5-495D-A17F-2CD75E10BF0C}" type="datetimeFigureOut">
              <a:rPr lang="en-US" smtClean="0"/>
              <a:t>6/29/2016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C4FF8-6ED0-4190-AEBB-5AD258308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3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2BA45-5BA8-4098-BC1A-EE8A5C9DAADA}" type="datetimeFigureOut">
              <a:rPr lang="en-US" smtClean="0"/>
              <a:t>6/29/2016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BCF67-2B39-4494-9A46-CAA40423D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6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18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40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74189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62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5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9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53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63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48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24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9590"/>
            <a:ext cx="9155957" cy="657014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62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5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9980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423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72" y="1954537"/>
            <a:ext cx="2568370" cy="2569464"/>
          </a:xfrm>
          <a:prstGeom prst="flowChartConnector">
            <a:avLst/>
          </a:prstGeom>
        </p:spPr>
      </p:pic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313133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6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1</a:t>
            </a:r>
            <a:endParaRPr lang="en-US" sz="2000" b="1" dirty="0">
              <a:latin typeface="+mn-lt"/>
            </a:endParaRP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2</a:t>
            </a:r>
            <a:endParaRPr lang="en-US" sz="2000" b="1" dirty="0">
              <a:latin typeface="+mn-l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3</a:t>
            </a:r>
            <a:endParaRPr lang="en-US" sz="2000" b="1" dirty="0">
              <a:latin typeface="+mn-lt"/>
            </a:endParaRP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4</a:t>
            </a:r>
            <a:endParaRPr lang="en-US" sz="2000" b="1" dirty="0">
              <a:latin typeface="+mn-lt"/>
            </a:endParaRPr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36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key topic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KEY  TOPICS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5</a:t>
            </a:r>
            <a:endParaRPr lang="en-US" sz="3600" b="1" dirty="0">
              <a:latin typeface="+mn-lt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4</a:t>
            </a:r>
            <a:endParaRPr lang="en-US" sz="3600" b="1" dirty="0">
              <a:latin typeface="+mn-lt"/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3</a:t>
            </a:r>
            <a:endParaRPr lang="en-US" sz="3600" b="1" dirty="0">
              <a:latin typeface="+mn-lt"/>
            </a:endParaRP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2</a:t>
            </a:r>
            <a:endParaRPr lang="en-US" sz="3600" b="1" dirty="0">
              <a:latin typeface="+mn-lt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 smtClean="0">
                <a:latin typeface="+mn-lt"/>
              </a:rPr>
              <a:t>1</a:t>
            </a:r>
            <a:endParaRPr lang="en-US" sz="36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91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 key top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525254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13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1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42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1091" y="192870"/>
            <a:ext cx="1490472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971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5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825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346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2"/>
          <a:stretch/>
        </p:blipFill>
        <p:spPr>
          <a:xfrm>
            <a:off x="-1" y="-25393"/>
            <a:ext cx="9144001" cy="6605127"/>
          </a:xfrm>
          <a:prstGeom prst="rect">
            <a:avLst/>
          </a:prstGeom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1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29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424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89260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300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16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354"/>
            <a:ext cx="9168828" cy="657938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971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22" y="5768743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966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84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53" y="5995163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97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6056078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26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05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8" y="6055527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07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990551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46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8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75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89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5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496" y="6056078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94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354"/>
            <a:ext cx="9155957" cy="65701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53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30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14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15535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48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874071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52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04767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55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4197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5852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תמונה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929" y="1954537"/>
            <a:ext cx="2560056" cy="2569464"/>
          </a:xfrm>
          <a:prstGeom prst="flowChartConnector">
            <a:avLst/>
          </a:prstGeom>
        </p:spPr>
      </p:pic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976545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1</a:t>
            </a:r>
            <a:endParaRPr lang="en-US" sz="2000" b="1" dirty="0">
              <a:latin typeface="+mn-lt"/>
            </a:endParaRP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2</a:t>
            </a:r>
            <a:endParaRPr lang="en-US" sz="2000" b="1" dirty="0">
              <a:latin typeface="+mn-l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3</a:t>
            </a:r>
            <a:endParaRPr lang="en-US" sz="2000" b="1" dirty="0">
              <a:latin typeface="+mn-lt"/>
            </a:endParaRP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4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0872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KEY  TOPICS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5</a:t>
            </a:r>
            <a:endParaRPr lang="en-US" sz="3600" b="1" dirty="0">
              <a:latin typeface="+mn-lt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4</a:t>
            </a:r>
            <a:endParaRPr lang="en-US" sz="3600" b="1" dirty="0">
              <a:latin typeface="+mn-lt"/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3</a:t>
            </a:r>
            <a:endParaRPr lang="en-US" sz="3600" b="1" dirty="0">
              <a:latin typeface="+mn-lt"/>
            </a:endParaRP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2</a:t>
            </a:r>
            <a:endParaRPr lang="en-US" sz="3600" b="1" dirty="0">
              <a:latin typeface="+mn-lt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 smtClean="0">
                <a:latin typeface="+mn-lt"/>
              </a:rPr>
              <a:t>1</a:t>
            </a:r>
            <a:endParaRPr lang="en-US" sz="36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38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10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0574" y="198033"/>
            <a:ext cx="1491505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4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28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768742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730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04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45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00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1" y="5914215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0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15535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50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1" y="5860502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96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345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936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09" y="1954537"/>
            <a:ext cx="2568096" cy="256946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6402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1</a:t>
            </a:r>
            <a:endParaRPr lang="en-US" sz="2000" b="1" dirty="0">
              <a:latin typeface="+mn-lt"/>
            </a:endParaRP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2</a:t>
            </a:r>
            <a:endParaRPr lang="en-US" sz="2000" b="1" dirty="0">
              <a:latin typeface="+mn-l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3</a:t>
            </a:r>
            <a:endParaRPr lang="en-US" sz="2000" b="1" dirty="0">
              <a:latin typeface="+mn-lt"/>
            </a:endParaRP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4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6432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KEY  TOPICS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5</a:t>
            </a:r>
            <a:endParaRPr lang="en-US" sz="3600" b="1" dirty="0">
              <a:latin typeface="+mn-lt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4</a:t>
            </a:r>
            <a:endParaRPr lang="en-US" sz="3600" b="1" dirty="0">
              <a:latin typeface="+mn-lt"/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3</a:t>
            </a:r>
            <a:endParaRPr lang="en-US" sz="3600" b="1" dirty="0">
              <a:latin typeface="+mn-lt"/>
            </a:endParaRP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2</a:t>
            </a:r>
            <a:endParaRPr lang="en-US" sz="3600" b="1" dirty="0">
              <a:latin typeface="+mn-lt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 smtClean="0">
                <a:latin typeface="+mn-lt"/>
              </a:rPr>
              <a:t>1</a:t>
            </a:r>
            <a:endParaRPr lang="en-US" sz="36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15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003466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73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247" y="204731"/>
            <a:ext cx="1490474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513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768743"/>
            <a:ext cx="1606122" cy="668633"/>
          </a:xfrm>
          <a:prstGeom prst="rect">
            <a:avLst/>
          </a:prstGeom>
        </p:spPr>
      </p:pic>
      <p:sp>
        <p:nvSpPr>
          <p:cNvPr id="12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471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60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42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76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style Edit style Edit style Edit style Edit style Edit style Edit style</a:t>
            </a:r>
            <a:r>
              <a:rPr lang="en-US" dirty="0"/>
              <a:t> </a:t>
            </a:r>
            <a:r>
              <a:rPr lang="en-US" dirty="0" smtClean="0"/>
              <a:t>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36898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72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style Edit style Edit style Edit style Edit style Edit style Edit style</a:t>
            </a:r>
            <a:r>
              <a:rPr lang="en-US" dirty="0"/>
              <a:t> </a:t>
            </a:r>
            <a:r>
              <a:rPr lang="en-US" dirty="0" smtClean="0"/>
              <a:t>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09379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88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496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890" y="1954537"/>
            <a:ext cx="2568133" cy="256946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652153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1</a:t>
            </a:r>
            <a:endParaRPr lang="en-US" sz="2000" b="1" dirty="0">
              <a:latin typeface="+mn-lt"/>
            </a:endParaRP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2</a:t>
            </a:r>
            <a:endParaRPr lang="en-US" sz="2000" b="1" dirty="0">
              <a:latin typeface="+mn-l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3</a:t>
            </a:r>
            <a:endParaRPr lang="en-US" sz="2000" b="1" dirty="0">
              <a:latin typeface="+mn-lt"/>
            </a:endParaRP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4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6043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KEY  TOPICS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5</a:t>
            </a:r>
            <a:endParaRPr lang="en-US" sz="3600" b="1" dirty="0">
              <a:latin typeface="+mn-lt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4</a:t>
            </a:r>
            <a:endParaRPr lang="en-US" sz="3600" b="1" dirty="0">
              <a:latin typeface="+mn-lt"/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3</a:t>
            </a:r>
            <a:endParaRPr lang="en-US" sz="3600" b="1" dirty="0">
              <a:latin typeface="+mn-lt"/>
            </a:endParaRP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2</a:t>
            </a:r>
            <a:endParaRPr lang="en-US" sz="3600" b="1" dirty="0">
              <a:latin typeface="+mn-lt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 smtClean="0">
                <a:latin typeface="+mn-lt"/>
              </a:rPr>
              <a:t>1</a:t>
            </a:r>
            <a:endParaRPr lang="en-US" sz="36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41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01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itle 1"/>
          <p:cNvSpPr txBox="1">
            <a:spLocks/>
          </p:cNvSpPr>
          <p:nvPr userDrawn="1"/>
        </p:nvSpPr>
        <p:spPr>
          <a:xfrm>
            <a:off x="414045" y="46060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313133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8021" y="204731"/>
            <a:ext cx="1489700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4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0144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11102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3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1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97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style Edit style Edit style Edit style Edit style Edit style Edit style</a:t>
            </a:r>
            <a:r>
              <a:rPr lang="en-US" dirty="0"/>
              <a:t> </a:t>
            </a:r>
            <a:r>
              <a:rPr lang="en-US" dirty="0" smtClean="0"/>
              <a:t>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21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style Edit style Edit style Edit style Edit style Edit style Edit style</a:t>
            </a:r>
            <a:r>
              <a:rPr lang="en-US" dirty="0"/>
              <a:t> </a:t>
            </a:r>
            <a:r>
              <a:rPr lang="en-US" dirty="0" smtClean="0"/>
              <a:t>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71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style Edit style Edit style Edit style Edit style Edit style Edit style</a:t>
            </a:r>
            <a:r>
              <a:rPr lang="en-US" dirty="0"/>
              <a:t> </a:t>
            </a:r>
            <a:r>
              <a:rPr lang="en-US" dirty="0" smtClean="0"/>
              <a:t>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62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5901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627" y="1954537"/>
            <a:ext cx="2570660" cy="25694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3434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1</a:t>
            </a:r>
            <a:endParaRPr lang="en-US" sz="2000" b="1" dirty="0">
              <a:latin typeface="+mn-lt"/>
            </a:endParaRP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2</a:t>
            </a:r>
            <a:endParaRPr lang="en-US" sz="2000" b="1" dirty="0">
              <a:latin typeface="+mn-l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3</a:t>
            </a:r>
            <a:endParaRPr lang="en-US" sz="2000" b="1" dirty="0">
              <a:latin typeface="+mn-lt"/>
            </a:endParaRP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4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1675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KEY  TOPICS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5</a:t>
            </a:r>
            <a:endParaRPr lang="en-US" sz="3600" b="1" dirty="0">
              <a:latin typeface="+mn-lt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4</a:t>
            </a:r>
            <a:endParaRPr lang="en-US" sz="3600" b="1" dirty="0">
              <a:latin typeface="+mn-lt"/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3</a:t>
            </a:r>
            <a:endParaRPr lang="en-US" sz="3600" b="1" dirty="0">
              <a:latin typeface="+mn-lt"/>
            </a:endParaRP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2</a:t>
            </a:r>
            <a:endParaRPr lang="en-US" sz="3600" b="1" dirty="0">
              <a:latin typeface="+mn-lt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 smtClean="0">
                <a:latin typeface="+mn-lt"/>
              </a:rPr>
              <a:t>1</a:t>
            </a:r>
            <a:endParaRPr lang="en-US" sz="36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990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EE3A43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65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3"/>
          <a:stretch/>
        </p:blipFill>
        <p:spPr>
          <a:xfrm>
            <a:off x="7164932" y="198033"/>
            <a:ext cx="1491166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822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21" y="5911102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2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11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71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88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38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138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5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676" y="1954537"/>
            <a:ext cx="2574562" cy="25694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464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1</a:t>
            </a:r>
            <a:endParaRPr lang="en-US" sz="2000" b="1" dirty="0">
              <a:latin typeface="+mn-lt"/>
            </a:endParaRP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2</a:t>
            </a:r>
            <a:endParaRPr lang="en-US" sz="2000" b="1" dirty="0">
              <a:latin typeface="+mn-lt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3</a:t>
            </a:r>
            <a:endParaRPr lang="en-US" sz="2000" b="1" dirty="0">
              <a:latin typeface="+mn-lt"/>
            </a:endParaRP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n-lt"/>
              </a:rPr>
              <a:t>4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2964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KEY  TOPICS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5</a:t>
            </a:r>
            <a:endParaRPr lang="en-US" sz="3600" b="1" dirty="0">
              <a:latin typeface="+mn-lt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4</a:t>
            </a:r>
            <a:endParaRPr lang="en-US" sz="3600" b="1" dirty="0">
              <a:latin typeface="+mn-lt"/>
            </a:endParaRP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3</a:t>
            </a:r>
            <a:endParaRPr lang="en-US" sz="3600" b="1" dirty="0">
              <a:latin typeface="+mn-lt"/>
            </a:endParaRP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smtClean="0">
                <a:latin typeface="+mn-lt"/>
              </a:rPr>
              <a:t>2</a:t>
            </a:r>
            <a:endParaRPr lang="en-US" sz="3600" b="1" dirty="0">
              <a:latin typeface="+mn-lt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 smtClean="0">
                <a:latin typeface="+mn-lt"/>
              </a:rPr>
              <a:t>1</a:t>
            </a:r>
            <a:endParaRPr lang="en-US" sz="3600" b="1" dirty="0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 smtClean="0"/>
              <a:t>You can replace this text with your own.</a:t>
            </a:r>
            <a:endParaRPr lang="en-US" dirty="0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5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4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669" y="198033"/>
            <a:ext cx="1493429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72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 Edit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</a:t>
            </a:r>
            <a:r>
              <a:rPr lang="en-US" dirty="0" err="1" smtClean="0"/>
              <a:t>titleEdit</a:t>
            </a:r>
            <a:r>
              <a:rPr lang="en-US" dirty="0" smtClean="0"/>
              <a:t>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768742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95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44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utterstock_201882418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9203792" cy="5631322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56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smtClean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sub title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05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 smtClean="0"/>
              <a:t>Edit style</a:t>
            </a:r>
            <a:endParaRPr lang="he-IL" dirty="0" smtClean="0"/>
          </a:p>
          <a:p>
            <a:pPr lvl="1"/>
            <a:r>
              <a:rPr lang="en-US" dirty="0" smtClean="0"/>
              <a:t>Edit style – 2nd level  </a:t>
            </a:r>
            <a:endParaRPr lang="he-IL" dirty="0" smtClean="0"/>
          </a:p>
          <a:p>
            <a:pPr lvl="2"/>
            <a:r>
              <a:rPr lang="en-US" dirty="0" smtClean="0"/>
              <a:t>3rd level </a:t>
            </a:r>
            <a:endParaRPr lang="he-IL" dirty="0" smtClean="0"/>
          </a:p>
          <a:p>
            <a:pPr lvl="3"/>
            <a:r>
              <a:rPr lang="en-US" dirty="0" smtClean="0"/>
              <a:t>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225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 smtClean="0"/>
              <a:t>Edit Title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 smtClean="0"/>
              <a:t>EDIT STYLE - HEADER</a:t>
            </a:r>
            <a:endParaRPr lang="he-IL" dirty="0" smtClean="0"/>
          </a:p>
          <a:p>
            <a:pPr lvl="1"/>
            <a:r>
              <a:rPr lang="en-US" dirty="0" smtClean="0"/>
              <a:t>2nd level</a:t>
            </a:r>
            <a:endParaRPr lang="he-IL" dirty="0" smtClean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25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EE3A43"/>
                </a:solidFill>
                <a:latin typeface="+mn-lt"/>
              </a:defRPr>
            </a:lvl1pPr>
          </a:lstStyle>
          <a:p>
            <a:r>
              <a:rPr lang="en-US" dirty="0" smtClean="0"/>
              <a:t>AGENDA/KEY TOPICS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16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669" y="198033"/>
            <a:ext cx="1493429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  <a:p>
            <a:pPr lvl="0"/>
            <a:r>
              <a:rPr lang="en-US" dirty="0" smtClean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819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utterstock_23159863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896251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D943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44192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 smtClean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49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5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908" r:id="rId7"/>
    <p:sldLayoutId id="2147483909" r:id="rId8"/>
    <p:sldLayoutId id="2147483910" r:id="rId9"/>
    <p:sldLayoutId id="2147483929" r:id="rId10"/>
    <p:sldLayoutId id="2147483926" r:id="rId11"/>
    <p:sldLayoutId id="2147483720" r:id="rId12"/>
    <p:sldLayoutId id="2147483869" r:id="rId13"/>
    <p:sldLayoutId id="2147483728" r:id="rId14"/>
    <p:sldLayoutId id="2147483729" r:id="rId15"/>
    <p:sldLayoutId id="2147483730" r:id="rId16"/>
    <p:sldLayoutId id="2147483876" r:id="rId17"/>
    <p:sldLayoutId id="2147483820" r:id="rId18"/>
    <p:sldLayoutId id="2147483737" r:id="rId19"/>
    <p:sldLayoutId id="2147483918" r:id="rId20"/>
    <p:sldLayoutId id="2147483917" r:id="rId21"/>
    <p:sldLayoutId id="2147483912" r:id="rId22"/>
    <p:sldLayoutId id="2147483914" r:id="rId23"/>
    <p:sldLayoutId id="2147483915" r:id="rId24"/>
    <p:sldLayoutId id="2147483916" r:id="rId25"/>
    <p:sldLayoutId id="2147483927" r:id="rId26"/>
    <p:sldLayoutId id="2147483925" r:id="rId27"/>
    <p:sldLayoutId id="2147483741" r:id="rId28"/>
    <p:sldLayoutId id="2147483882" r:id="rId29"/>
    <p:sldLayoutId id="2147483884" r:id="rId30"/>
    <p:sldLayoutId id="2147483919" r:id="rId31"/>
    <p:sldLayoutId id="2147483920" r:id="rId32"/>
    <p:sldLayoutId id="2147483883" r:id="rId33"/>
    <p:sldLayoutId id="2147483921" r:id="rId34"/>
    <p:sldLayoutId id="2147483922" r:id="rId35"/>
    <p:sldLayoutId id="2147483923" r:id="rId36"/>
    <p:sldLayoutId id="2147483928" r:id="rId37"/>
    <p:sldLayoutId id="2147483924" r:id="rId3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886" r:id="rId2"/>
    <p:sldLayoutId id="2147483892" r:id="rId3"/>
    <p:sldLayoutId id="2147483791" r:id="rId4"/>
    <p:sldLayoutId id="2147483870" r:id="rId5"/>
    <p:sldLayoutId id="2147483793" r:id="rId6"/>
    <p:sldLayoutId id="2147483794" r:id="rId7"/>
    <p:sldLayoutId id="2147483795" r:id="rId8"/>
    <p:sldLayoutId id="2147483836" r:id="rId9"/>
    <p:sldLayoutId id="2147483903" r:id="rId10"/>
    <p:sldLayoutId id="2147483797" r:id="rId11"/>
    <p:sldLayoutId id="2147483799" r:id="rId12"/>
    <p:sldLayoutId id="2147483887" r:id="rId13"/>
    <p:sldLayoutId id="214748388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6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89" r:id="rId2"/>
    <p:sldLayoutId id="2147483890" r:id="rId3"/>
    <p:sldLayoutId id="2147483802" r:id="rId4"/>
    <p:sldLayoutId id="2147483811" r:id="rId5"/>
    <p:sldLayoutId id="2147483804" r:id="rId6"/>
    <p:sldLayoutId id="2147483805" r:id="rId7"/>
    <p:sldLayoutId id="2147483806" r:id="rId8"/>
    <p:sldLayoutId id="2147483837" r:id="rId9"/>
    <p:sldLayoutId id="2147483904" r:id="rId10"/>
    <p:sldLayoutId id="2147483808" r:id="rId11"/>
    <p:sldLayoutId id="2147483810" r:id="rId12"/>
    <p:sldLayoutId id="2147483893" r:id="rId13"/>
    <p:sldLayoutId id="2147483894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6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23" r:id="rId3"/>
    <p:sldLayoutId id="2147483827" r:id="rId4"/>
    <p:sldLayoutId id="2147483828" r:id="rId5"/>
    <p:sldLayoutId id="2147483829" r:id="rId6"/>
    <p:sldLayoutId id="2147483838" r:id="rId7"/>
    <p:sldLayoutId id="2147483831" r:id="rId8"/>
    <p:sldLayoutId id="2147483832" r:id="rId9"/>
    <p:sldLayoutId id="2147483834" r:id="rId10"/>
    <p:sldLayoutId id="214748389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תמונה 12"/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6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98" r:id="rId2"/>
    <p:sldLayoutId id="2147483899" r:id="rId3"/>
    <p:sldLayoutId id="2147483841" r:id="rId4"/>
    <p:sldLayoutId id="2147483845" r:id="rId5"/>
    <p:sldLayoutId id="2147483846" r:id="rId6"/>
    <p:sldLayoutId id="2147483847" r:id="rId7"/>
    <p:sldLayoutId id="2147483848" r:id="rId8"/>
    <p:sldLayoutId id="2147483905" r:id="rId9"/>
    <p:sldLayoutId id="2147483851" r:id="rId10"/>
    <p:sldLayoutId id="2147483853" r:id="rId11"/>
    <p:sldLayoutId id="214748393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1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901" r:id="rId2"/>
    <p:sldLayoutId id="2147483856" r:id="rId3"/>
    <p:sldLayoutId id="2147483860" r:id="rId4"/>
    <p:sldLayoutId id="2147483861" r:id="rId5"/>
    <p:sldLayoutId id="2147483862" r:id="rId6"/>
    <p:sldLayoutId id="2147483863" r:id="rId7"/>
    <p:sldLayoutId id="2147483907" r:id="rId8"/>
    <p:sldLayoutId id="2147483866" r:id="rId9"/>
    <p:sldLayoutId id="2147483868" r:id="rId10"/>
    <p:sldLayoutId id="214748390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style </a:t>
            </a:r>
            <a:endParaRPr lang="he-IL" dirty="0" smtClean="0"/>
          </a:p>
          <a:p>
            <a:pPr lvl="1"/>
            <a:r>
              <a:rPr lang="en-US" dirty="0" smtClean="0"/>
              <a:t>Edit style – 2nd level</a:t>
            </a:r>
            <a:endParaRPr lang="he-IL" dirty="0" smtClean="0"/>
          </a:p>
          <a:p>
            <a:pPr lvl="2"/>
            <a:r>
              <a:rPr lang="en-US" dirty="0" smtClean="0"/>
              <a:t>Edit style – 3rd level</a:t>
            </a:r>
            <a:endParaRPr lang="he-IL" dirty="0" smtClean="0"/>
          </a:p>
          <a:p>
            <a:pPr lvl="3"/>
            <a:r>
              <a:rPr lang="en-US" dirty="0" smtClean="0"/>
              <a:t>Edit style – 4th level</a:t>
            </a:r>
            <a:endParaRPr lang="he-IL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5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7" r:id="rId4"/>
    <p:sldLayoutId id="2147483938" r:id="rId5"/>
    <p:sldLayoutId id="2147483939" r:id="rId6"/>
    <p:sldLayoutId id="2147483941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Moshe Shechter</a:t>
            </a:r>
            <a:r>
              <a:rPr lang="en-US" dirty="0" smtClean="0"/>
              <a:t> </a:t>
            </a:r>
            <a:r>
              <a:rPr lang="en-US" dirty="0"/>
              <a:t>| </a:t>
            </a:r>
            <a:r>
              <a:rPr lang="en-US" dirty="0" smtClean="0"/>
              <a:t>Alma Product Manager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Resource Sharing Request Renew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6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Renewal - Scenario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Patron requests renewal from Primo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Borrower staff approve request and send ISO messages or email to lender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Lender rejects/approves the request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Borrower updates status as renewed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27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Renewal – Setup 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937586"/>
          </a:xfrm>
        </p:spPr>
        <p:txBody>
          <a:bodyPr>
            <a:normAutofit/>
          </a:bodyPr>
          <a:lstStyle/>
          <a:p>
            <a:r>
              <a:rPr lang="en-US" dirty="0" smtClean="0"/>
              <a:t>We will demonstrate the following setup :</a:t>
            </a:r>
          </a:p>
          <a:p>
            <a:endParaRPr lang="en-US" dirty="0" smtClean="0"/>
          </a:p>
          <a:p>
            <a:r>
              <a:rPr lang="en-US" dirty="0" smtClean="0"/>
              <a:t>Borrowing Workflow Profile set to Mediated Patron Renewal on borrower 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748" y="2565609"/>
            <a:ext cx="4568998" cy="167669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4043" y="4397655"/>
            <a:ext cx="8282085" cy="995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Borrowing Workflow Profile set to Manual Renew on lender side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747" y="4996070"/>
            <a:ext cx="4576755" cy="154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</a:t>
            </a:r>
            <a:r>
              <a:rPr lang="en-US" dirty="0" smtClean="0"/>
              <a:t>– Setup 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setup will have the following effect:</a:t>
            </a:r>
          </a:p>
          <a:p>
            <a:pPr lvl="1"/>
            <a:r>
              <a:rPr lang="en-US" dirty="0" smtClean="0"/>
              <a:t>Patron will be able to request renewal from Primo</a:t>
            </a:r>
          </a:p>
          <a:p>
            <a:pPr lvl="1"/>
            <a:r>
              <a:rPr lang="en-US" dirty="0" smtClean="0"/>
              <a:t>The patron renew request will not activate the renew action. Rather, it will change the borrower request status to </a:t>
            </a:r>
            <a:r>
              <a:rPr lang="en-US" dirty="0"/>
              <a:t>Mediated Patron </a:t>
            </a:r>
            <a:r>
              <a:rPr lang="en-US" dirty="0" smtClean="0"/>
              <a:t>Renewal. Staff will then have to manually send the renew request to the lender.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10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(1) Patron Requests Renewal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312" y="1031286"/>
            <a:ext cx="8281987" cy="1550990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85" y="3871240"/>
            <a:ext cx="8281987" cy="1728545"/>
          </a:xfrm>
          <a:prstGeom prst="rect">
            <a:avLst/>
          </a:prstGeom>
        </p:spPr>
      </p:pic>
      <p:cxnSp>
        <p:nvCxnSpPr>
          <p:cNvPr id="10" name="Elbow Connector 9"/>
          <p:cNvCxnSpPr>
            <a:stCxn id="7" idx="2"/>
          </p:cNvCxnSpPr>
          <p:nvPr/>
        </p:nvCxnSpPr>
        <p:spPr>
          <a:xfrm rot="16200000" flipH="1">
            <a:off x="4084985" y="2893597"/>
            <a:ext cx="1116389" cy="493746"/>
          </a:xfrm>
          <a:prstGeom prst="bentConnector3">
            <a:avLst/>
          </a:prstGeom>
          <a:ln w="920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89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(2) – Borrower Renew Request is Sent to Lender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10508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Request status is changed to Mediated Patron Renewal</a:t>
            </a:r>
          </a:p>
          <a:p>
            <a:r>
              <a:rPr lang="en-US" dirty="0" smtClean="0"/>
              <a:t>Staff can now request the renewal from the lender</a:t>
            </a:r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0" y="1693303"/>
            <a:ext cx="7523714" cy="2507904"/>
          </a:xfrm>
          <a:prstGeom prst="rect">
            <a:avLst/>
          </a:prstGeom>
        </p:spPr>
      </p:pic>
      <p:pic>
        <p:nvPicPr>
          <p:cNvPr id="9" name="Content Placeholder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05" y="4268449"/>
            <a:ext cx="8281987" cy="2207908"/>
          </a:xfrm>
          <a:prstGeom prst="rect">
            <a:avLst/>
          </a:prstGeom>
        </p:spPr>
      </p:pic>
      <p:cxnSp>
        <p:nvCxnSpPr>
          <p:cNvPr id="10" name="Elbow Connector 9"/>
          <p:cNvCxnSpPr>
            <a:stCxn id="7" idx="3"/>
            <a:endCxn id="9" idx="3"/>
          </p:cNvCxnSpPr>
          <p:nvPr/>
        </p:nvCxnSpPr>
        <p:spPr>
          <a:xfrm>
            <a:off x="7633254" y="2947255"/>
            <a:ext cx="1129138" cy="2425148"/>
          </a:xfrm>
          <a:prstGeom prst="bentConnector3">
            <a:avLst>
              <a:gd name="adj1" fmla="val 120246"/>
            </a:avLst>
          </a:prstGeom>
          <a:ln w="920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3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(2) – Borrower Renew Request is Sent to Lender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557" y="2576874"/>
            <a:ext cx="5093909" cy="3314029"/>
          </a:xfrm>
          <a:prstGeom prst="rect">
            <a:avLst/>
          </a:prstGeom>
        </p:spPr>
      </p:pic>
      <p:cxnSp>
        <p:nvCxnSpPr>
          <p:cNvPr id="11" name="Elbow Connector 10"/>
          <p:cNvCxnSpPr>
            <a:stCxn id="18" idx="1"/>
          </p:cNvCxnSpPr>
          <p:nvPr/>
        </p:nvCxnSpPr>
        <p:spPr>
          <a:xfrm rot="10800000" flipH="1" flipV="1">
            <a:off x="414043" y="1695296"/>
            <a:ext cx="2978513" cy="2538592"/>
          </a:xfrm>
          <a:prstGeom prst="bentConnector3">
            <a:avLst>
              <a:gd name="adj1" fmla="val -7675"/>
            </a:avLst>
          </a:prstGeom>
          <a:ln w="920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5"/>
          <p:cNvSpPr txBox="1">
            <a:spLocks/>
          </p:cNvSpPr>
          <p:nvPr/>
        </p:nvSpPr>
        <p:spPr>
          <a:xfrm>
            <a:off x="414044" y="974981"/>
            <a:ext cx="8282085" cy="14406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If the partner is an ISO partner then a renew message is sent. </a:t>
            </a:r>
          </a:p>
          <a:p>
            <a:r>
              <a:rPr lang="en-US" dirty="0"/>
              <a:t>If the partner is an </a:t>
            </a:r>
            <a:r>
              <a:rPr lang="en-US" dirty="0" smtClean="0"/>
              <a:t>email partner </a:t>
            </a:r>
            <a:r>
              <a:rPr lang="en-US" dirty="0"/>
              <a:t>then a renew </a:t>
            </a:r>
            <a:r>
              <a:rPr lang="en-US" dirty="0" smtClean="0"/>
              <a:t>email is </a:t>
            </a:r>
            <a:r>
              <a:rPr lang="en-US" dirty="0"/>
              <a:t>sent.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</a:t>
            </a:r>
            <a:r>
              <a:rPr lang="en-US" dirty="0" smtClean="0"/>
              <a:t>– Setup Comment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set the workflow profile so that patron renew request is directly sent to the lender. This is done by setting the lender workflow profile:</a:t>
            </a:r>
          </a:p>
          <a:p>
            <a:pPr lvl="1"/>
            <a:r>
              <a:rPr lang="en-US" dirty="0" smtClean="0"/>
              <a:t>Patron Renewal – allows patrons to request from Primo</a:t>
            </a:r>
          </a:p>
          <a:p>
            <a:pPr lvl="1"/>
            <a:r>
              <a:rPr lang="en-US" dirty="0" smtClean="0"/>
              <a:t>Staff Renewal – allows staff to request renewal from Alma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04" y="3777422"/>
            <a:ext cx="816292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1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(3) – Lender Approves or Rejects the Renew Request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4191858" y="6696000"/>
            <a:ext cx="1068202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0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4191858" y="6696000"/>
            <a:ext cx="1068202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0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request is an ISO request then the lender side request automatically changes status to Renew Requested </a:t>
            </a:r>
          </a:p>
          <a:p>
            <a:r>
              <a:rPr lang="en-US" dirty="0" smtClean="0"/>
              <a:t>Regardless of whether the request is ISO or not, the lender operator users a Renew option to manage the renew request</a:t>
            </a:r>
            <a:endParaRPr lang="en-US" dirty="0"/>
          </a:p>
        </p:txBody>
      </p:sp>
      <p:pic>
        <p:nvPicPr>
          <p:cNvPr id="14" name="Content Placeholder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834" y="3516666"/>
            <a:ext cx="8096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6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(3) – Lender Approves or Rejects the Renew Request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2215882"/>
          </a:xfrm>
        </p:spPr>
        <p:txBody>
          <a:bodyPr>
            <a:normAutofit/>
          </a:bodyPr>
          <a:lstStyle/>
          <a:p>
            <a:r>
              <a:rPr lang="en-US" dirty="0" smtClean="0"/>
              <a:t>Lender can accept or reject the request</a:t>
            </a:r>
          </a:p>
          <a:p>
            <a:endParaRPr lang="en-US" dirty="0"/>
          </a:p>
          <a:p>
            <a:r>
              <a:rPr lang="en-US" dirty="0" smtClean="0"/>
              <a:t>Accepting the renew request automatically updates the due date on the lender side. </a:t>
            </a:r>
          </a:p>
          <a:p>
            <a:pPr lvl="1"/>
            <a:r>
              <a:rPr lang="en-US" dirty="0" smtClean="0"/>
              <a:t>If the request is ISO then a message is set to the borrower.</a:t>
            </a:r>
          </a:p>
        </p:txBody>
      </p:sp>
      <p:pic>
        <p:nvPicPr>
          <p:cNvPr id="13" name="Content Placeholder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65" y="3452940"/>
            <a:ext cx="8281987" cy="27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5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– Setup Comment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2626699"/>
          </a:xfrm>
        </p:spPr>
        <p:txBody>
          <a:bodyPr/>
          <a:lstStyle/>
          <a:p>
            <a:r>
              <a:rPr lang="en-US" dirty="0" smtClean="0"/>
              <a:t>In case of ISO partner, the lender side may be configured to automatically accept all renew requests</a:t>
            </a:r>
          </a:p>
          <a:p>
            <a:pPr lvl="1"/>
            <a:r>
              <a:rPr lang="en-US" dirty="0" smtClean="0"/>
              <a:t>There will be no need for lender to accept renew requests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This is done by configuring the borrowing workflow profile on the lender side for ‘Automatic Renew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60" y="3739139"/>
            <a:ext cx="8281987" cy="244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(4) – Borrower Side Updates Renew Status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487012"/>
          </a:xfrm>
        </p:spPr>
        <p:txBody>
          <a:bodyPr/>
          <a:lstStyle/>
          <a:p>
            <a:r>
              <a:rPr lang="en-US" dirty="0" smtClean="0"/>
              <a:t>If the request is an email request, the borrower has to manually update the renew</a:t>
            </a:r>
          </a:p>
          <a:p>
            <a:r>
              <a:rPr lang="en-US" dirty="0" smtClean="0"/>
              <a:t>If the request is ISO then update is automatic</a:t>
            </a:r>
            <a:endParaRPr lang="en-US" dirty="0"/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66" y="2239617"/>
            <a:ext cx="7450874" cy="1899517"/>
          </a:xfrm>
          <a:prstGeom prst="rect">
            <a:avLst/>
          </a:prstGeom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66" y="4257391"/>
            <a:ext cx="8281987" cy="219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1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(4) – Borrower Side Updates Renew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458" y="2645420"/>
            <a:ext cx="4316433" cy="3427036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7918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either case, the following happen automatically when the renew is updated on the borrower side:</a:t>
            </a:r>
          </a:p>
          <a:p>
            <a:pPr lvl="1"/>
            <a:r>
              <a:rPr lang="en-US" dirty="0"/>
              <a:t>Loan due date is updated</a:t>
            </a:r>
          </a:p>
          <a:p>
            <a:pPr lvl="1"/>
            <a:r>
              <a:rPr lang="en-US" dirty="0"/>
              <a:t>Borrower request due date is updated</a:t>
            </a:r>
          </a:p>
          <a:p>
            <a:pPr lvl="1"/>
            <a:r>
              <a:rPr lang="en-US" dirty="0"/>
              <a:t>Notification is sent to the lender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29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Moshe.shechter@exlibrisgroup.com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543675"/>
            <a:ext cx="1066800" cy="360363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53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x Libris Template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x Libris Primo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Ex Libris Alma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x Libris Voyager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Ex Libris Rosetta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Ex Libris Aleph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Ex Libris campusM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4840</TotalTime>
  <Words>497</Words>
  <Application>Microsoft Office PowerPoint</Application>
  <PresentationFormat>On-screen Show (4:3)</PresentationFormat>
  <Paragraphs>67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1_Ex Libris Template</vt:lpstr>
      <vt:lpstr>2_Ex Libris Primo</vt:lpstr>
      <vt:lpstr>3_Ex Libris Alma</vt:lpstr>
      <vt:lpstr>4_Ex Libris Voyager</vt:lpstr>
      <vt:lpstr>5_Ex Libris Rosetta</vt:lpstr>
      <vt:lpstr>6_Ex Libris Aleph</vt:lpstr>
      <vt:lpstr>7_Ex Libris campusM</vt:lpstr>
      <vt:lpstr>Resource Sharing Request Renew</vt:lpstr>
      <vt:lpstr>Renewal - Scenario</vt:lpstr>
      <vt:lpstr>Renewal – Setup Comment</vt:lpstr>
      <vt:lpstr>Renewal – Setup Comment</vt:lpstr>
      <vt:lpstr>(1) Patron Requests Renewal</vt:lpstr>
      <vt:lpstr>(2) – Borrower Renew Request is Sent to Lender</vt:lpstr>
      <vt:lpstr>(2) – Borrower Renew Request is Sent to Lender</vt:lpstr>
      <vt:lpstr>Renewal – Setup Comment</vt:lpstr>
      <vt:lpstr>(3) – Lender Approves or Rejects the Renew Request </vt:lpstr>
      <vt:lpstr>(3) – Lender Approves or Rejects the Renew Request </vt:lpstr>
      <vt:lpstr>Renewal – Setup Comment</vt:lpstr>
      <vt:lpstr>(4) – Borrower Side Updates Renew Status</vt:lpstr>
      <vt:lpstr>(4) – Borrower Side Updates Renew Status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שרון דר</dc:creator>
  <cp:lastModifiedBy>Moshe Shechter</cp:lastModifiedBy>
  <cp:revision>223</cp:revision>
  <dcterms:created xsi:type="dcterms:W3CDTF">2015-04-14T20:14:13Z</dcterms:created>
  <dcterms:modified xsi:type="dcterms:W3CDTF">2016-06-29T14:07:50Z</dcterms:modified>
</cp:coreProperties>
</file>