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89" r:id="rId2"/>
    <p:sldMasterId id="2147483800" r:id="rId3"/>
    <p:sldMasterId id="2147483821" r:id="rId4"/>
    <p:sldMasterId id="2147483839" r:id="rId5"/>
    <p:sldMasterId id="2147483854" r:id="rId6"/>
    <p:sldMasterId id="2147483932" r:id="rId7"/>
  </p:sldMasterIdLst>
  <p:notesMasterIdLst>
    <p:notesMasterId r:id="rId47"/>
  </p:notesMasterIdLst>
  <p:handoutMasterIdLst>
    <p:handoutMasterId r:id="rId48"/>
  </p:handoutMasterIdLst>
  <p:sldIdLst>
    <p:sldId id="289" r:id="rId8"/>
    <p:sldId id="391" r:id="rId9"/>
    <p:sldId id="392" r:id="rId10"/>
    <p:sldId id="395" r:id="rId11"/>
    <p:sldId id="393" r:id="rId12"/>
    <p:sldId id="434" r:id="rId13"/>
    <p:sldId id="435" r:id="rId14"/>
    <p:sldId id="422" r:id="rId15"/>
    <p:sldId id="423" r:id="rId16"/>
    <p:sldId id="396" r:id="rId17"/>
    <p:sldId id="394" r:id="rId18"/>
    <p:sldId id="402" r:id="rId19"/>
    <p:sldId id="406" r:id="rId20"/>
    <p:sldId id="407" r:id="rId21"/>
    <p:sldId id="414" r:id="rId22"/>
    <p:sldId id="427" r:id="rId23"/>
    <p:sldId id="408" r:id="rId24"/>
    <p:sldId id="409" r:id="rId25"/>
    <p:sldId id="410" r:id="rId26"/>
    <p:sldId id="404" r:id="rId27"/>
    <p:sldId id="405" r:id="rId28"/>
    <p:sldId id="415" r:id="rId29"/>
    <p:sldId id="416" r:id="rId30"/>
    <p:sldId id="417" r:id="rId31"/>
    <p:sldId id="412" r:id="rId32"/>
    <p:sldId id="413" r:id="rId33"/>
    <p:sldId id="421" r:id="rId34"/>
    <p:sldId id="420" r:id="rId35"/>
    <p:sldId id="424" r:id="rId36"/>
    <p:sldId id="411" r:id="rId37"/>
    <p:sldId id="425" r:id="rId38"/>
    <p:sldId id="426" r:id="rId39"/>
    <p:sldId id="428" r:id="rId40"/>
    <p:sldId id="429" r:id="rId41"/>
    <p:sldId id="430" r:id="rId42"/>
    <p:sldId id="431" r:id="rId43"/>
    <p:sldId id="432" r:id="rId44"/>
    <p:sldId id="433" r:id="rId45"/>
    <p:sldId id="390"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133"/>
    <a:srgbClr val="003466"/>
    <a:srgbClr val="EE3A43"/>
    <a:srgbClr val="787878"/>
    <a:srgbClr val="646464"/>
    <a:srgbClr val="E6E6E6"/>
    <a:srgbClr val="DCDCDC"/>
    <a:srgbClr val="525254"/>
    <a:srgbClr val="B20837"/>
    <a:srgbClr val="0563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47" autoAdjust="0"/>
    <p:restoredTop sz="94605" autoAdjust="0"/>
  </p:normalViewPr>
  <p:slideViewPr>
    <p:cSldViewPr snapToGrid="0" showGuides="1">
      <p:cViewPr varScale="1">
        <p:scale>
          <a:sx n="103" d="100"/>
          <a:sy n="103" d="100"/>
        </p:scale>
        <p:origin x="1122" y="90"/>
      </p:cViewPr>
      <p:guideLst>
        <p:guide orient="horz" pos="2184"/>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5F226F-8ED5-495D-A17F-2CD75E10BF0C}" type="datetimeFigureOut">
              <a:rPr lang="en-US" smtClean="0"/>
              <a:t>3/29/2016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AC4FF8-6ED0-4190-AEBB-5AD2583082B4}" type="slidenum">
              <a:rPr lang="en-US" smtClean="0"/>
              <a:t>‹#›</a:t>
            </a:fld>
            <a:endParaRPr lang="en-US"/>
          </a:p>
        </p:txBody>
      </p:sp>
    </p:spTree>
    <p:extLst>
      <p:ext uri="{BB962C8B-B14F-4D97-AF65-F5344CB8AC3E}">
        <p14:creationId xmlns:p14="http://schemas.microsoft.com/office/powerpoint/2010/main" val="983332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מציין מיקום של תאריך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42BA45-5BA8-4098-BC1A-EE8A5C9DAADA}" type="datetimeFigureOut">
              <a:rPr lang="en-US" smtClean="0"/>
              <a:t>3/29/2016</a:t>
            </a:fld>
            <a:endParaRPr lang="en-US"/>
          </a:p>
        </p:txBody>
      </p:sp>
      <p:sp>
        <p:nvSpPr>
          <p:cNvPr id="4" name="מציין מיקום של תמונת שקופית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6" name="מציין מיקום של כותרת תחתונה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מציין מיקום של מספר שקופית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BCF67-2B39-4494-9A46-CAA40423D8E3}" type="slidenum">
              <a:rPr lang="en-US" smtClean="0"/>
              <a:t>‹#›</a:t>
            </a:fld>
            <a:endParaRPr lang="en-US"/>
          </a:p>
        </p:txBody>
      </p:sp>
    </p:spTree>
    <p:extLst>
      <p:ext uri="{BB962C8B-B14F-4D97-AF65-F5344CB8AC3E}">
        <p14:creationId xmlns:p14="http://schemas.microsoft.com/office/powerpoint/2010/main" val="272666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2.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3.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4.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5.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6.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e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jpeg"/><Relationship Id="rId1" Type="http://schemas.openxmlformats.org/officeDocument/2006/relationships/slideMaster" Target="../slideMasters/slideMaster7.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8253182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825934"/>
            <a:ext cx="1606122" cy="668633"/>
          </a:xfrm>
          <a:prstGeom prst="rect">
            <a:avLst/>
          </a:prstGeom>
        </p:spPr>
      </p:pic>
    </p:spTree>
    <p:extLst>
      <p:ext uri="{BB962C8B-B14F-4D97-AF65-F5344CB8AC3E}">
        <p14:creationId xmlns:p14="http://schemas.microsoft.com/office/powerpoint/2010/main" val="38615409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01 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23" name="מלבן 7"/>
          <p:cNvSpPr/>
          <p:nvPr userDrawn="1"/>
        </p:nvSpPr>
        <p:spPr>
          <a:xfrm>
            <a:off x="0" y="5674189"/>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12111621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281178573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5392"/>
            <a:ext cx="9144000" cy="6099048"/>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200749533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428445336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01 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79735"/>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406206367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6" y="-1"/>
            <a:ext cx="9153236" cy="6579735"/>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336984866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6" y="-1484"/>
            <a:ext cx="9153236" cy="6581219"/>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248382469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01 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7" y="9590"/>
            <a:ext cx="9155957" cy="6570145"/>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187646216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7" y="0"/>
            <a:ext cx="9153237" cy="6579735"/>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391555948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02 Title and Content">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11" name="מלבן 10"/>
          <p:cNvSpPr/>
          <p:nvPr userDrawn="1"/>
        </p:nvSpPr>
        <p:spPr>
          <a:xfrm>
            <a:off x="-4474" y="182519"/>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46399980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3 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11" name="מלבן 10"/>
          <p:cNvSpPr/>
          <p:nvPr userDrawn="1"/>
        </p:nvSpPr>
        <p:spPr>
          <a:xfrm>
            <a:off x="-4474" y="182519"/>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a:p>
        </p:txBody>
      </p:sp>
    </p:spTree>
    <p:extLst>
      <p:ext uri="{BB962C8B-B14F-4D97-AF65-F5344CB8AC3E}">
        <p14:creationId xmlns:p14="http://schemas.microsoft.com/office/powerpoint/2010/main" val="1801042313"/>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6 Picture with Caption">
    <p:spTree>
      <p:nvGrpSpPr>
        <p:cNvPr id="1" name=""/>
        <p:cNvGrpSpPr/>
        <p:nvPr/>
      </p:nvGrpSpPr>
      <p:grpSpPr>
        <a:xfrm>
          <a:off x="0" y="0"/>
          <a:ext cx="0" cy="0"/>
          <a:chOff x="0" y="0"/>
          <a:chExt cx="0" cy="0"/>
        </a:xfrm>
      </p:grpSpPr>
      <p:pic>
        <p:nvPicPr>
          <p:cNvPr id="14" name="תמונה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8772" y="1954537"/>
            <a:ext cx="2568370" cy="2569464"/>
          </a:xfrm>
          <a:prstGeom prst="flowChartConnector">
            <a:avLst/>
          </a:prstGeom>
        </p:spPr>
      </p:pic>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rgbClr val="313133"/>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sp>
        <p:nvSpPr>
          <p:cNvPr id="10"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86046513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7 Picture with Caption">
    <p:spTree>
      <p:nvGrpSpPr>
        <p:cNvPr id="1" name=""/>
        <p:cNvGrpSpPr/>
        <p:nvPr/>
      </p:nvGrpSpPr>
      <p:grpSpPr>
        <a:xfrm>
          <a:off x="0" y="0"/>
          <a:ext cx="0" cy="0"/>
          <a:chOff x="0" y="0"/>
          <a:chExt cx="0" cy="0"/>
        </a:xfrm>
      </p:grpSpPr>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4" name="Picture 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rgbClr val="313133"/>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rgbClr val="313133"/>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rgbClr val="313133"/>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rgbClr val="313133"/>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
        <p:nvSpPr>
          <p:cNvPr id="41"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42193612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8 key topics 1">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29419106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9 key topics 2">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525254"/>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081713877"/>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11 agenda">
    <p:spTree>
      <p:nvGrpSpPr>
        <p:cNvPr id="1" name=""/>
        <p:cNvGrpSpPr/>
        <p:nvPr/>
      </p:nvGrpSpPr>
      <p:grpSpPr>
        <a:xfrm>
          <a:off x="0" y="0"/>
          <a:ext cx="0" cy="0"/>
          <a:chOff x="0" y="0"/>
          <a:chExt cx="0" cy="0"/>
        </a:xfrm>
      </p:grpSpPr>
      <p:sp>
        <p:nvSpPr>
          <p:cNvPr id="33"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8"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
        <p:nvSpPr>
          <p:cNvPr id="42"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43" name="Picture 4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61091" y="192870"/>
            <a:ext cx="1490472" cy="1490472"/>
          </a:xfrm>
          <a:prstGeom prst="ellipse">
            <a:avLst/>
          </a:prstGeom>
          <a:ln w="63500" cap="rnd">
            <a:solidFill>
              <a:schemeClr val="bg1"/>
            </a:solidFill>
          </a:ln>
          <a:effectLst/>
        </p:spPr>
      </p:pic>
      <p:sp>
        <p:nvSpPr>
          <p:cNvPr id="12"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8"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313133"/>
                </a:solidFill>
                <a:latin typeface="+mn-lt"/>
              </a:defRPr>
            </a:lvl1pPr>
          </a:lstStyle>
          <a:p>
            <a:r>
              <a:rPr lang="en-US" dirty="0" smtClean="0"/>
              <a:t>AGENDA/KEY TOPICS</a:t>
            </a:r>
            <a:endParaRPr lang="en-US" dirty="0"/>
          </a:p>
        </p:txBody>
      </p:sp>
    </p:spTree>
    <p:extLst>
      <p:ext uri="{BB962C8B-B14F-4D97-AF65-F5344CB8AC3E}">
        <p14:creationId xmlns:p14="http://schemas.microsoft.com/office/powerpoint/2010/main" val="394097122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18" name="מלבן 6"/>
          <p:cNvSpPr/>
          <p:nvPr userDrawn="1"/>
        </p:nvSpPr>
        <p:spPr>
          <a:xfrm>
            <a:off x="0" y="6579735"/>
            <a:ext cx="9144000"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Tree>
    <p:extLst>
      <p:ext uri="{BB962C8B-B14F-4D97-AF65-F5344CB8AC3E}">
        <p14:creationId xmlns:p14="http://schemas.microsoft.com/office/powerpoint/2010/main" val="3232057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012 Section Divi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4028253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012 Section Divider">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79735"/>
            <a:ext cx="9144000"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4634677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r="7662"/>
          <a:stretch/>
        </p:blipFill>
        <p:spPr>
          <a:xfrm>
            <a:off x="-1" y="-25393"/>
            <a:ext cx="9144001" cy="6605127"/>
          </a:xfrm>
          <a:prstGeom prst="rect">
            <a:avLst/>
          </a:prstGeom>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1"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742961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012 Section Divi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79735"/>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39642475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012 Section Divider">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6" y="-1"/>
            <a:ext cx="9153236" cy="6579735"/>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89260"/>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33730096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6" y="-1484"/>
            <a:ext cx="9153236" cy="6581219"/>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031621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7" y="354"/>
            <a:ext cx="9168828" cy="6579381"/>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825934"/>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4097169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9_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7" y="0"/>
            <a:ext cx="9153237" cy="6579735"/>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2" y="5768743"/>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91966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6028734"/>
            <a:ext cx="1606122" cy="668633"/>
          </a:xfrm>
          <a:prstGeom prst="rect">
            <a:avLst/>
          </a:prstGeom>
        </p:spPr>
      </p:pic>
    </p:spTree>
    <p:extLst>
      <p:ext uri="{BB962C8B-B14F-4D97-AF65-F5344CB8AC3E}">
        <p14:creationId xmlns:p14="http://schemas.microsoft.com/office/powerpoint/2010/main" val="335728472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0153" y="5995163"/>
            <a:ext cx="1606122" cy="668633"/>
          </a:xfrm>
          <a:prstGeom prst="rect">
            <a:avLst/>
          </a:prstGeom>
        </p:spPr>
      </p:pic>
    </p:spTree>
    <p:extLst>
      <p:ext uri="{BB962C8B-B14F-4D97-AF65-F5344CB8AC3E}">
        <p14:creationId xmlns:p14="http://schemas.microsoft.com/office/powerpoint/2010/main" val="157289722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014 Thank You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6056078"/>
            <a:ext cx="1606122" cy="668633"/>
          </a:xfrm>
          <a:prstGeom prst="rect">
            <a:avLst/>
          </a:prstGeom>
        </p:spPr>
      </p:pic>
    </p:spTree>
    <p:extLst>
      <p:ext uri="{BB962C8B-B14F-4D97-AF65-F5344CB8AC3E}">
        <p14:creationId xmlns:p14="http://schemas.microsoft.com/office/powerpoint/2010/main" val="300252653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014 Thank You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691805646"/>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5392"/>
            <a:ext cx="9144000" cy="6099048"/>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8" y="6055527"/>
            <a:ext cx="1606122" cy="668633"/>
          </a:xfrm>
          <a:prstGeom prst="rect">
            <a:avLst/>
          </a:prstGeom>
        </p:spPr>
      </p:pic>
    </p:spTree>
    <p:extLst>
      <p:ext uri="{BB962C8B-B14F-4D97-AF65-F5344CB8AC3E}">
        <p14:creationId xmlns:p14="http://schemas.microsoft.com/office/powerpoint/2010/main" val="44150749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014 Thank You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3825" y="5990551"/>
            <a:ext cx="1606122" cy="668633"/>
          </a:xfrm>
          <a:prstGeom prst="rect">
            <a:avLst/>
          </a:prstGeom>
        </p:spPr>
      </p:pic>
    </p:spTree>
    <p:extLst>
      <p:ext uri="{BB962C8B-B14F-4D97-AF65-F5344CB8AC3E}">
        <p14:creationId xmlns:p14="http://schemas.microsoft.com/office/powerpoint/2010/main" val="76074617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014 Thank You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579735"/>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8" y="6028734"/>
            <a:ext cx="1606122" cy="668633"/>
          </a:xfrm>
          <a:prstGeom prst="rect">
            <a:avLst/>
          </a:prstGeom>
        </p:spPr>
      </p:pic>
    </p:spTree>
    <p:extLst>
      <p:ext uri="{BB962C8B-B14F-4D97-AF65-F5344CB8AC3E}">
        <p14:creationId xmlns:p14="http://schemas.microsoft.com/office/powerpoint/2010/main" val="46077582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6" y="-1"/>
            <a:ext cx="9153236" cy="6579735"/>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1989" y="6028734"/>
            <a:ext cx="1606122" cy="668633"/>
          </a:xfrm>
          <a:prstGeom prst="rect">
            <a:avLst/>
          </a:prstGeom>
        </p:spPr>
      </p:pic>
    </p:spTree>
    <p:extLst>
      <p:ext uri="{BB962C8B-B14F-4D97-AF65-F5344CB8AC3E}">
        <p14:creationId xmlns:p14="http://schemas.microsoft.com/office/powerpoint/2010/main" val="28577508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6" y="-1484"/>
            <a:ext cx="9153236" cy="6581219"/>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496" y="6056078"/>
            <a:ext cx="1606122" cy="668633"/>
          </a:xfrm>
          <a:prstGeom prst="rect">
            <a:avLst/>
          </a:prstGeom>
        </p:spPr>
      </p:pic>
    </p:spTree>
    <p:extLst>
      <p:ext uri="{BB962C8B-B14F-4D97-AF65-F5344CB8AC3E}">
        <p14:creationId xmlns:p14="http://schemas.microsoft.com/office/powerpoint/2010/main" val="220549461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014 Thank You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7" y="354"/>
            <a:ext cx="9155957" cy="6570145"/>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0153" y="6028734"/>
            <a:ext cx="1606122" cy="668633"/>
          </a:xfrm>
          <a:prstGeom prst="rect">
            <a:avLst/>
          </a:prstGeom>
        </p:spPr>
      </p:pic>
    </p:spTree>
    <p:extLst>
      <p:ext uri="{BB962C8B-B14F-4D97-AF65-F5344CB8AC3E}">
        <p14:creationId xmlns:p14="http://schemas.microsoft.com/office/powerpoint/2010/main" val="198123095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014 Thank You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237" y="0"/>
            <a:ext cx="9153237" cy="6579735"/>
          </a:xfrm>
          <a:prstGeom prst="rect">
            <a:avLst/>
          </a:prstGeom>
          <a:noFill/>
          <a:ln>
            <a:noFill/>
          </a:ln>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269314647"/>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15535"/>
            <a:ext cx="1606122" cy="668633"/>
          </a:xfrm>
          <a:prstGeom prst="rect">
            <a:avLst/>
          </a:prstGeom>
        </p:spPr>
      </p:pic>
    </p:spTree>
    <p:extLst>
      <p:ext uri="{BB962C8B-B14F-4D97-AF65-F5344CB8AC3E}">
        <p14:creationId xmlns:p14="http://schemas.microsoft.com/office/powerpoint/2010/main" val="70374888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874071"/>
            <a:ext cx="1606122" cy="668633"/>
          </a:xfrm>
          <a:prstGeom prst="rect">
            <a:avLst/>
          </a:prstGeom>
        </p:spPr>
      </p:pic>
    </p:spTree>
    <p:extLst>
      <p:ext uri="{BB962C8B-B14F-4D97-AF65-F5344CB8AC3E}">
        <p14:creationId xmlns:p14="http://schemas.microsoft.com/office/powerpoint/2010/main" val="2265852100"/>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04767"/>
            <a:ext cx="1606122" cy="668633"/>
          </a:xfrm>
          <a:prstGeom prst="rect">
            <a:avLst/>
          </a:prstGeom>
        </p:spPr>
      </p:pic>
    </p:spTree>
    <p:extLst>
      <p:ext uri="{BB962C8B-B14F-4D97-AF65-F5344CB8AC3E}">
        <p14:creationId xmlns:p14="http://schemas.microsoft.com/office/powerpoint/2010/main" val="232925597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55594197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a:p>
        </p:txBody>
      </p:sp>
    </p:spTree>
    <p:extLst>
      <p:ext uri="{BB962C8B-B14F-4D97-AF65-F5344CB8AC3E}">
        <p14:creationId xmlns:p14="http://schemas.microsoft.com/office/powerpoint/2010/main" val="195115852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pic>
        <p:nvPicPr>
          <p:cNvPr id="14" name="תמונה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2929" y="1954537"/>
            <a:ext cx="2560056" cy="2569464"/>
          </a:xfrm>
          <a:prstGeom prst="flowChartConnector">
            <a:avLst/>
          </a:prstGeom>
        </p:spPr>
      </p:pic>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2"/>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spTree>
    <p:extLst>
      <p:ext uri="{BB962C8B-B14F-4D97-AF65-F5344CB8AC3E}">
        <p14:creationId xmlns:p14="http://schemas.microsoft.com/office/powerpoint/2010/main" val="197654511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Tree>
    <p:extLst>
      <p:ext uri="{BB962C8B-B14F-4D97-AF65-F5344CB8AC3E}">
        <p14:creationId xmlns:p14="http://schemas.microsoft.com/office/powerpoint/2010/main" val="66087241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707838589"/>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7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accent2"/>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360910368"/>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8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21"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60574" y="198033"/>
            <a:ext cx="1491505" cy="1490472"/>
          </a:xfrm>
          <a:prstGeom prst="ellipse">
            <a:avLst/>
          </a:prstGeom>
          <a:ln w="63500" cap="rnd">
            <a:solidFill>
              <a:schemeClr val="bg1"/>
            </a:solidFill>
          </a:ln>
          <a:effectLst/>
        </p:spPr>
      </p:pic>
      <p:sp>
        <p:nvSpPr>
          <p:cNvPr id="14"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smtClean="0"/>
              <a:t>AGENDA</a:t>
            </a:r>
            <a:endParaRPr lang="en-US" dirty="0"/>
          </a:p>
        </p:txBody>
      </p:sp>
    </p:spTree>
    <p:extLst>
      <p:ext uri="{BB962C8B-B14F-4D97-AF65-F5344CB8AC3E}">
        <p14:creationId xmlns:p14="http://schemas.microsoft.com/office/powerpoint/2010/main" val="1609828553"/>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537302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12" name="מלבן 14"/>
          <p:cNvSpPr/>
          <p:nvPr userDrawn="1"/>
        </p:nvSpPr>
        <p:spPr>
          <a:xfrm>
            <a:off x="0" y="3759748"/>
            <a:ext cx="9144000" cy="1750037"/>
          </a:xfrm>
          <a:prstGeom prst="rect">
            <a:avLst/>
          </a:prstGeom>
          <a:solidFill>
            <a:schemeClr val="accent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574304267"/>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12" name="מלבן 14"/>
          <p:cNvSpPr/>
          <p:nvPr userDrawn="1"/>
        </p:nvSpPr>
        <p:spPr>
          <a:xfrm>
            <a:off x="0" y="3759748"/>
            <a:ext cx="9144000" cy="1750037"/>
          </a:xfrm>
          <a:prstGeom prst="rect">
            <a:avLst/>
          </a:prstGeom>
          <a:solidFill>
            <a:schemeClr val="accent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736145133"/>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5392"/>
            <a:ext cx="9144000" cy="6099048"/>
          </a:xfrm>
          <a:prstGeom prst="rect">
            <a:avLst/>
          </a:prstGeom>
        </p:spPr>
      </p:pic>
      <p:sp>
        <p:nvSpPr>
          <p:cNvPr id="12" name="מלבן 14"/>
          <p:cNvSpPr/>
          <p:nvPr userDrawn="1"/>
        </p:nvSpPr>
        <p:spPr>
          <a:xfrm>
            <a:off x="0" y="3759748"/>
            <a:ext cx="9144000" cy="1750037"/>
          </a:xfrm>
          <a:prstGeom prst="rect">
            <a:avLst/>
          </a:prstGeom>
          <a:solidFill>
            <a:schemeClr val="accent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851000276"/>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92611" y="5914215"/>
            <a:ext cx="1606122" cy="668633"/>
          </a:xfrm>
          <a:prstGeom prst="rect">
            <a:avLst/>
          </a:prstGeom>
        </p:spPr>
      </p:pic>
    </p:spTree>
    <p:extLst>
      <p:ext uri="{BB962C8B-B14F-4D97-AF65-F5344CB8AC3E}">
        <p14:creationId xmlns:p14="http://schemas.microsoft.com/office/powerpoint/2010/main" val="389470589"/>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15535"/>
            <a:ext cx="1606122" cy="668633"/>
          </a:xfrm>
          <a:prstGeom prst="rect">
            <a:avLst/>
          </a:prstGeom>
        </p:spPr>
      </p:pic>
    </p:spTree>
    <p:extLst>
      <p:ext uri="{BB962C8B-B14F-4D97-AF65-F5344CB8AC3E}">
        <p14:creationId xmlns:p14="http://schemas.microsoft.com/office/powerpoint/2010/main" val="3563250005"/>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92611" y="5860502"/>
            <a:ext cx="1606122" cy="668633"/>
          </a:xfrm>
          <a:prstGeom prst="rect">
            <a:avLst/>
          </a:prstGeom>
        </p:spPr>
      </p:pic>
    </p:spTree>
    <p:extLst>
      <p:ext uri="{BB962C8B-B14F-4D97-AF65-F5344CB8AC3E}">
        <p14:creationId xmlns:p14="http://schemas.microsoft.com/office/powerpoint/2010/main" val="133419600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88523459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a:p>
        </p:txBody>
      </p:sp>
    </p:spTree>
    <p:extLst>
      <p:ext uri="{BB962C8B-B14F-4D97-AF65-F5344CB8AC3E}">
        <p14:creationId xmlns:p14="http://schemas.microsoft.com/office/powerpoint/2010/main" val="37322936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1"/>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8909" y="1954537"/>
            <a:ext cx="2568096" cy="2569464"/>
          </a:xfrm>
          <a:prstGeom prst="flowChartConnector">
            <a:avLst/>
          </a:prstGeom>
        </p:spPr>
      </p:pic>
    </p:spTree>
    <p:extLst>
      <p:ext uri="{BB962C8B-B14F-4D97-AF65-F5344CB8AC3E}">
        <p14:creationId xmlns:p14="http://schemas.microsoft.com/office/powerpoint/2010/main" val="4164021954"/>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Tree>
    <p:extLst>
      <p:ext uri="{BB962C8B-B14F-4D97-AF65-F5344CB8AC3E}">
        <p14:creationId xmlns:p14="http://schemas.microsoft.com/office/powerpoint/2010/main" val="3866432522"/>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915615249"/>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003466"/>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22237387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57247" y="204731"/>
            <a:ext cx="1490474" cy="1490472"/>
          </a:xfrm>
          <a:prstGeom prst="ellipse">
            <a:avLst/>
          </a:prstGeom>
          <a:ln w="63500" cap="rnd">
            <a:solidFill>
              <a:schemeClr val="bg1"/>
            </a:solidFill>
          </a:ln>
          <a:effectLst/>
        </p:spPr>
      </p:pic>
      <p:sp>
        <p:nvSpPr>
          <p:cNvPr id="12"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smtClean="0"/>
              <a:t>AGENDA</a:t>
            </a:r>
            <a:endParaRPr lang="en-US" dirty="0"/>
          </a:p>
        </p:txBody>
      </p:sp>
    </p:spTree>
    <p:extLst>
      <p:ext uri="{BB962C8B-B14F-4D97-AF65-F5344CB8AC3E}">
        <p14:creationId xmlns:p14="http://schemas.microsoft.com/office/powerpoint/2010/main" val="802513136"/>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3"/>
            <a:ext cx="1606122" cy="668633"/>
          </a:xfrm>
          <a:prstGeom prst="rect">
            <a:avLst/>
          </a:prstGeom>
        </p:spPr>
      </p:pic>
      <p:sp>
        <p:nvSpPr>
          <p:cNvPr id="12"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204716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7362" cy="6584169"/>
          </a:xfrm>
          <a:prstGeom prst="rect">
            <a:avLst/>
          </a:prstGeom>
          <a:noFill/>
          <a:ln>
            <a:noFill/>
          </a:ln>
        </p:spPr>
      </p:pic>
      <p:sp>
        <p:nvSpPr>
          <p:cNvPr id="12" name="מלבן 14"/>
          <p:cNvSpPr/>
          <p:nvPr userDrawn="1"/>
        </p:nvSpPr>
        <p:spPr>
          <a:xfrm>
            <a:off x="0" y="3759748"/>
            <a:ext cx="9144000" cy="17500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113860748"/>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12" name="מלבן 14"/>
          <p:cNvSpPr/>
          <p:nvPr userDrawn="1"/>
        </p:nvSpPr>
        <p:spPr>
          <a:xfrm>
            <a:off x="0" y="3759748"/>
            <a:ext cx="9144000" cy="17500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799342935"/>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12" name="מלבן 14"/>
          <p:cNvSpPr/>
          <p:nvPr userDrawn="1"/>
        </p:nvSpPr>
        <p:spPr>
          <a:xfrm>
            <a:off x="0" y="3759748"/>
            <a:ext cx="9144000" cy="17500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634776849"/>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style Edit style Edit style Edit style Edit style Edit style Edit style</a:t>
            </a:r>
            <a:r>
              <a:rPr lang="en-US" dirty="0"/>
              <a:t> </a:t>
            </a:r>
            <a:r>
              <a:rPr lang="en-US" dirty="0" smtClean="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36898"/>
            <a:ext cx="1606122" cy="668633"/>
          </a:xfrm>
          <a:prstGeom prst="rect">
            <a:avLst/>
          </a:prstGeom>
        </p:spPr>
      </p:pic>
    </p:spTree>
    <p:extLst>
      <p:ext uri="{BB962C8B-B14F-4D97-AF65-F5344CB8AC3E}">
        <p14:creationId xmlns:p14="http://schemas.microsoft.com/office/powerpoint/2010/main" val="2448372220"/>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style Edit style Edit style Edit style Edit style Edit style Edit style</a:t>
            </a:r>
            <a:r>
              <a:rPr lang="en-US" dirty="0"/>
              <a:t> </a:t>
            </a:r>
            <a:r>
              <a:rPr lang="en-US" dirty="0" smtClean="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09379"/>
            <a:ext cx="1606122" cy="668633"/>
          </a:xfrm>
          <a:prstGeom prst="rect">
            <a:avLst/>
          </a:prstGeom>
        </p:spPr>
      </p:pic>
    </p:spTree>
    <p:extLst>
      <p:ext uri="{BB962C8B-B14F-4D97-AF65-F5344CB8AC3E}">
        <p14:creationId xmlns:p14="http://schemas.microsoft.com/office/powerpoint/2010/main" val="3686488344"/>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89244967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6"/>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8890" y="1954537"/>
            <a:ext cx="2568133" cy="2569464"/>
          </a:xfrm>
          <a:prstGeom prst="flowChartConnector">
            <a:avLst/>
          </a:prstGeom>
        </p:spPr>
      </p:pic>
    </p:spTree>
    <p:extLst>
      <p:ext uri="{BB962C8B-B14F-4D97-AF65-F5344CB8AC3E}">
        <p14:creationId xmlns:p14="http://schemas.microsoft.com/office/powerpoint/2010/main" val="2652153809"/>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Tree>
    <p:extLst>
      <p:ext uri="{BB962C8B-B14F-4D97-AF65-F5344CB8AC3E}">
        <p14:creationId xmlns:p14="http://schemas.microsoft.com/office/powerpoint/2010/main" val="486043051"/>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915041350"/>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accent6"/>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858301053"/>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34" name="Title 1"/>
          <p:cNvSpPr txBox="1">
            <a:spLocks/>
          </p:cNvSpPr>
          <p:nvPr userDrawn="1"/>
        </p:nvSpPr>
        <p:spPr>
          <a:xfrm>
            <a:off x="414045" y="46060"/>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AGENDA</a:t>
            </a:r>
            <a:endParaRPr lang="en-US" dirty="0"/>
          </a:p>
        </p:txBody>
      </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58021" y="204731"/>
            <a:ext cx="1489700" cy="1490472"/>
          </a:xfrm>
          <a:prstGeom prst="ellipse">
            <a:avLst/>
          </a:prstGeom>
          <a:ln w="63500" cap="rnd">
            <a:solidFill>
              <a:schemeClr val="bg1"/>
            </a:solidFill>
          </a:ln>
          <a:effectLst/>
        </p:spPr>
      </p:pic>
      <p:sp>
        <p:nvSpPr>
          <p:cNvPr id="14"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Tree>
    <p:extLst>
      <p:ext uri="{BB962C8B-B14F-4D97-AF65-F5344CB8AC3E}">
        <p14:creationId xmlns:p14="http://schemas.microsoft.com/office/powerpoint/2010/main" val="1701444477"/>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1110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033676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12" name="מלבן 14"/>
          <p:cNvSpPr/>
          <p:nvPr userDrawn="1"/>
        </p:nvSpPr>
        <p:spPr>
          <a:xfrm>
            <a:off x="0" y="3759748"/>
            <a:ext cx="9144000" cy="1750037"/>
          </a:xfrm>
          <a:prstGeom prst="rect">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786414694"/>
      </p:ext>
    </p:extLst>
  </p:cSld>
  <p:clrMapOvr>
    <a:masterClrMapping/>
  </p:clrMapOvr>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12" name="מלבן 14"/>
          <p:cNvSpPr/>
          <p:nvPr userDrawn="1"/>
        </p:nvSpPr>
        <p:spPr>
          <a:xfrm>
            <a:off x="0" y="3759748"/>
            <a:ext cx="9144000" cy="1750037"/>
          </a:xfrm>
          <a:prstGeom prst="rect">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271497293"/>
      </p:ext>
    </p:extLst>
  </p:cSld>
  <p:clrMapOvr>
    <a:masterClrMapping/>
  </p:clrMapOvr>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25392"/>
            <a:ext cx="9144000" cy="6099048"/>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style Edit style Edit style Edit style Edit style Edit style Edit style</a:t>
            </a:r>
            <a:r>
              <a:rPr lang="en-US" dirty="0"/>
              <a:t> </a:t>
            </a:r>
            <a:r>
              <a:rPr lang="en-US" dirty="0" smtClean="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158921947"/>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style Edit style Edit style Edit style Edit style Edit style Edit style</a:t>
            </a:r>
            <a:r>
              <a:rPr lang="en-US" dirty="0"/>
              <a:t> </a:t>
            </a:r>
            <a:r>
              <a:rPr lang="en-US" dirty="0" smtClean="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561371411"/>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84333"/>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style Edit style Edit style Edit style Edit style Edit style Edit style</a:t>
            </a:r>
            <a:r>
              <a:rPr lang="en-US" dirty="0"/>
              <a:t> </a:t>
            </a:r>
            <a:r>
              <a:rPr lang="en-US" dirty="0" smtClean="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977962168"/>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93855901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3"/>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7627" y="1954537"/>
            <a:ext cx="2570660" cy="2569464"/>
          </a:xfrm>
          <a:prstGeom prst="ellipse">
            <a:avLst/>
          </a:prstGeom>
          <a:ln w="63500" cap="rnd">
            <a:solidFill>
              <a:schemeClr val="bg1"/>
            </a:solidFill>
          </a:ln>
          <a:effectLst/>
        </p:spPr>
      </p:pic>
    </p:spTree>
    <p:extLst>
      <p:ext uri="{BB962C8B-B14F-4D97-AF65-F5344CB8AC3E}">
        <p14:creationId xmlns:p14="http://schemas.microsoft.com/office/powerpoint/2010/main" val="313434520"/>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Tree>
    <p:extLst>
      <p:ext uri="{BB962C8B-B14F-4D97-AF65-F5344CB8AC3E}">
        <p14:creationId xmlns:p14="http://schemas.microsoft.com/office/powerpoint/2010/main" val="1211675193"/>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731990164"/>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EE3A43"/>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485565570"/>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t="-183"/>
          <a:stretch/>
        </p:blipFill>
        <p:spPr>
          <a:xfrm>
            <a:off x="7164932" y="198033"/>
            <a:ext cx="1491166" cy="1490472"/>
          </a:xfrm>
          <a:prstGeom prst="ellipse">
            <a:avLst/>
          </a:prstGeom>
          <a:ln w="63500" cap="rnd">
            <a:solidFill>
              <a:schemeClr val="bg1"/>
            </a:solidFill>
          </a:ln>
          <a:effectLst/>
        </p:spPr>
      </p:pic>
      <p:sp>
        <p:nvSpPr>
          <p:cNvPr id="15"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smtClean="0"/>
              <a:t>AGENDA</a:t>
            </a:r>
            <a:endParaRPr lang="en-US" dirty="0"/>
          </a:p>
        </p:txBody>
      </p:sp>
    </p:spTree>
    <p:extLst>
      <p:ext uri="{BB962C8B-B14F-4D97-AF65-F5344CB8AC3E}">
        <p14:creationId xmlns:p14="http://schemas.microsoft.com/office/powerpoint/2010/main" val="1366822389"/>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236" y="-1484"/>
            <a:ext cx="9153236" cy="6581219"/>
          </a:xfrm>
          <a:prstGeom prst="rect">
            <a:avLst/>
          </a:prstGeom>
          <a:noFill/>
          <a:ln>
            <a:noFill/>
          </a:ln>
        </p:spPr>
      </p:pic>
      <p:sp>
        <p:nvSpPr>
          <p:cNvPr id="18" name="מלבן 6"/>
          <p:cNvSpPr/>
          <p:nvPr userDrawn="1"/>
        </p:nvSpPr>
        <p:spPr>
          <a:xfrm>
            <a:off x="0" y="6579735"/>
            <a:ext cx="9144000"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1" y="5911102"/>
            <a:ext cx="1606122" cy="668633"/>
          </a:xfrm>
          <a:prstGeom prst="rect">
            <a:avLst/>
          </a:prstGeom>
        </p:spPr>
      </p:pic>
    </p:spTree>
    <p:extLst>
      <p:ext uri="{BB962C8B-B14F-4D97-AF65-F5344CB8AC3E}">
        <p14:creationId xmlns:p14="http://schemas.microsoft.com/office/powerpoint/2010/main" val="26833222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25392"/>
            <a:ext cx="9144000" cy="6099048"/>
          </a:xfrm>
          <a:prstGeom prst="rect">
            <a:avLst/>
          </a:prstGeom>
        </p:spPr>
      </p:pic>
      <p:sp>
        <p:nvSpPr>
          <p:cNvPr id="12" name="מלבן 14"/>
          <p:cNvSpPr/>
          <p:nvPr userDrawn="1"/>
        </p:nvSpPr>
        <p:spPr>
          <a:xfrm>
            <a:off x="0" y="3759748"/>
            <a:ext cx="9144000" cy="1750037"/>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958511929"/>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 y="-2"/>
            <a:ext cx="9144001" cy="6858001"/>
          </a:xfrm>
          <a:prstGeom prst="rect">
            <a:avLst/>
          </a:prstGeom>
          <a:noFill/>
          <a:ln>
            <a:noFill/>
          </a:ln>
        </p:spPr>
      </p:pic>
      <p:sp>
        <p:nvSpPr>
          <p:cNvPr id="12" name="מלבן 14"/>
          <p:cNvSpPr/>
          <p:nvPr userDrawn="1"/>
        </p:nvSpPr>
        <p:spPr>
          <a:xfrm>
            <a:off x="0" y="3759748"/>
            <a:ext cx="9144000" cy="1750037"/>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210271366"/>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349088691"/>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187738606"/>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11371383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5"/>
                </a:solidFill>
                <a:latin typeface="+mn-lt"/>
              </a:defRPr>
            </a:lvl1pPr>
            <a:lvl2pPr marL="0" indent="0">
              <a:buNone/>
              <a:defRPr sz="2000">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5676" y="1954537"/>
            <a:ext cx="2574562" cy="2569464"/>
          </a:xfrm>
          <a:prstGeom prst="ellipse">
            <a:avLst/>
          </a:prstGeom>
          <a:ln w="63500" cap="rnd">
            <a:solidFill>
              <a:schemeClr val="bg1"/>
            </a:solidFill>
          </a:ln>
          <a:effectLst/>
        </p:spPr>
      </p:pic>
    </p:spTree>
    <p:extLst>
      <p:ext uri="{BB962C8B-B14F-4D97-AF65-F5344CB8AC3E}">
        <p14:creationId xmlns:p14="http://schemas.microsoft.com/office/powerpoint/2010/main" val="31464925"/>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1</a:t>
            </a:r>
            <a:endParaRPr lang="en-US" sz="2000" b="1" dirty="0">
              <a:latin typeface="+mn-lt"/>
            </a:endParaRPr>
          </a:p>
        </p:txBody>
      </p:sp>
      <p:sp>
        <p:nvSpPr>
          <p:cNvPr id="38" name="Oval 37"/>
          <p:cNvSpPr/>
          <p:nvPr userDrawn="1"/>
        </p:nvSpPr>
        <p:spPr>
          <a:xfrm>
            <a:off x="3872627" y="2530605"/>
            <a:ext cx="429725" cy="4297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2</a:t>
            </a:r>
            <a:endParaRPr lang="en-US" sz="2000" b="1" dirty="0">
              <a:latin typeface="+mn-lt"/>
            </a:endParaRPr>
          </a:p>
        </p:txBody>
      </p:sp>
      <p:sp>
        <p:nvSpPr>
          <p:cNvPr id="39" name="Oval 38"/>
          <p:cNvSpPr/>
          <p:nvPr userDrawn="1"/>
        </p:nvSpPr>
        <p:spPr>
          <a:xfrm>
            <a:off x="5850053" y="2530605"/>
            <a:ext cx="429725" cy="4297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3</a:t>
            </a:r>
            <a:endParaRPr lang="en-US" sz="2000" b="1" dirty="0">
              <a:latin typeface="+mn-lt"/>
            </a:endParaRPr>
          </a:p>
        </p:txBody>
      </p:sp>
      <p:sp>
        <p:nvSpPr>
          <p:cNvPr id="40" name="Oval 39"/>
          <p:cNvSpPr/>
          <p:nvPr userDrawn="1"/>
        </p:nvSpPr>
        <p:spPr>
          <a:xfrm>
            <a:off x="7791284" y="2530605"/>
            <a:ext cx="429725" cy="42972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mn-lt"/>
              </a:rPr>
              <a:t>4</a:t>
            </a:r>
            <a:endParaRPr lang="en-US" sz="2000" b="1" dirty="0">
              <a:latin typeface="+mn-lt"/>
            </a:endParaRPr>
          </a:p>
        </p:txBody>
      </p:sp>
    </p:spTree>
    <p:extLst>
      <p:ext uri="{BB962C8B-B14F-4D97-AF65-F5344CB8AC3E}">
        <p14:creationId xmlns:p14="http://schemas.microsoft.com/office/powerpoint/2010/main" val="842964709"/>
      </p:ext>
    </p:extLst>
  </p:cSld>
  <p:clrMapOvr>
    <a:masterClrMapping/>
  </p:clrMapOvr>
  <p:timing>
    <p:tnLst>
      <p:par>
        <p:cT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smtClean="0"/>
              <a:t>KEY  TOPICS</a:t>
            </a:r>
            <a:endParaRPr lang="en-US" dirty="0"/>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5</a:t>
            </a:r>
            <a:endParaRPr lang="en-US" sz="3600" b="1" dirty="0">
              <a:latin typeface="+mn-lt"/>
            </a:endParaRP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4</a:t>
            </a:r>
            <a:endParaRPr lang="en-US" sz="3600" b="1" dirty="0">
              <a:latin typeface="+mn-lt"/>
            </a:endParaRP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3</a:t>
            </a:r>
            <a:endParaRPr lang="en-US" sz="3600" b="1" dirty="0">
              <a:latin typeface="+mn-lt"/>
            </a:endParaRP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smtClean="0">
                <a:latin typeface="+mn-lt"/>
              </a:rPr>
              <a:t>2</a:t>
            </a:r>
            <a:endParaRPr lang="en-US" sz="3600" b="1" dirty="0">
              <a:latin typeface="+mn-lt"/>
            </a:endParaRP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smtClean="0">
                <a:latin typeface="+mn-lt"/>
              </a:rPr>
              <a:t>1</a:t>
            </a:r>
            <a:endParaRPr lang="en-US" sz="3600" b="1" dirty="0">
              <a:latin typeface="+mn-lt"/>
            </a:endParaRP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smtClean="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smtClean="0"/>
              <a:t>You can replace this text with your own.</a:t>
            </a:r>
            <a:endParaRPr lang="en-US" dirty="0"/>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183455562"/>
      </p:ext>
    </p:extLst>
  </p:cSld>
  <p:clrMapOvr>
    <a:masterClrMapping/>
  </p:clrMapOvr>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accent5"/>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57174886"/>
      </p:ext>
    </p:extLst>
  </p:cSld>
  <p:clrMapOvr>
    <a:masterClrMapping/>
  </p:clrMapOvr>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62669" y="198033"/>
            <a:ext cx="1493429" cy="1490472"/>
          </a:xfrm>
          <a:prstGeom prst="ellipse">
            <a:avLst/>
          </a:prstGeom>
          <a:ln w="63500" cap="rnd">
            <a:solidFill>
              <a:schemeClr val="bg1"/>
            </a:solidFill>
          </a:ln>
          <a:effectLst/>
        </p:spPr>
      </p:pic>
      <p:sp>
        <p:nvSpPr>
          <p:cNvPr id="12"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smtClean="0"/>
              <a:t>AGENDA</a:t>
            </a:r>
            <a:endParaRPr lang="en-US" dirty="0"/>
          </a:p>
        </p:txBody>
      </p:sp>
    </p:spTree>
    <p:extLst>
      <p:ext uri="{BB962C8B-B14F-4D97-AF65-F5344CB8AC3E}">
        <p14:creationId xmlns:p14="http://schemas.microsoft.com/office/powerpoint/2010/main" val="3368872852"/>
      </p:ext>
    </p:extLst>
  </p:cSld>
  <p:clrMapOvr>
    <a:masterClrMapping/>
  </p:clrMapOvr>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18" name="מלבן 6"/>
          <p:cNvSpPr/>
          <p:nvPr userDrawn="1"/>
        </p:nvSpPr>
        <p:spPr>
          <a:xfrm>
            <a:off x="0" y="6579735"/>
            <a:ext cx="9144000"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smtClean="0"/>
              <a:t>Edit title Edit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a:t>
            </a:r>
            <a:r>
              <a:rPr lang="en-US" dirty="0" err="1" smtClean="0"/>
              <a:t>titleEdit</a:t>
            </a:r>
            <a:r>
              <a:rPr lang="en-US" dirty="0" smtClean="0"/>
              <a:t> title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2"/>
            <a:ext cx="1606122" cy="668633"/>
          </a:xfrm>
          <a:prstGeom prst="rect">
            <a:avLst/>
          </a:prstGeom>
        </p:spPr>
      </p:pic>
    </p:spTree>
    <p:extLst>
      <p:ext uri="{BB962C8B-B14F-4D97-AF65-F5344CB8AC3E}">
        <p14:creationId xmlns:p14="http://schemas.microsoft.com/office/powerpoint/2010/main" val="2003889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9144000" cy="6573401"/>
          </a:xfrm>
          <a:prstGeom prst="rect">
            <a:avLst/>
          </a:prstGeom>
          <a:noFill/>
          <a:ln>
            <a:noFill/>
          </a:ln>
        </p:spPr>
      </p:pic>
      <p:sp>
        <p:nvSpPr>
          <p:cNvPr id="12" name="מלבן 14"/>
          <p:cNvSpPr/>
          <p:nvPr userDrawn="1"/>
        </p:nvSpPr>
        <p:spPr>
          <a:xfrm>
            <a:off x="0" y="3759748"/>
            <a:ext cx="9144000" cy="1750037"/>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932595971"/>
      </p:ext>
    </p:extLst>
  </p:cSld>
  <p:clrMapOvr>
    <a:masterClrMapping/>
  </p:clrMapOvr>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8012"/>
          </a:xfrm>
          <a:prstGeom prst="rect">
            <a:avLst/>
          </a:prstGeom>
          <a:noFill/>
          <a:ln>
            <a:noFill/>
          </a:ln>
        </p:spPr>
      </p:pic>
      <p:sp>
        <p:nvSpPr>
          <p:cNvPr id="12" name="מלבן 14"/>
          <p:cNvSpPr/>
          <p:nvPr userDrawn="1"/>
        </p:nvSpPr>
        <p:spPr>
          <a:xfrm>
            <a:off x="0" y="3759748"/>
            <a:ext cx="9144000" cy="1750037"/>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610144416"/>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01 Title Slide">
    <p:spTree>
      <p:nvGrpSpPr>
        <p:cNvPr id="1" name=""/>
        <p:cNvGrpSpPr/>
        <p:nvPr/>
      </p:nvGrpSpPr>
      <p:grpSpPr>
        <a:xfrm>
          <a:off x="0" y="0"/>
          <a:ext cx="0" cy="0"/>
          <a:chOff x="0" y="0"/>
          <a:chExt cx="0" cy="0"/>
        </a:xfrm>
      </p:grpSpPr>
      <p:pic>
        <p:nvPicPr>
          <p:cNvPr id="13" name="Picture 12" descr="shutterstock_201882418.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2"/>
            <a:ext cx="9203792" cy="5631322"/>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659156833"/>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579735"/>
          </a:xfrm>
          <a:prstGeom prst="rect">
            <a:avLst/>
          </a:prstGeom>
          <a:noFill/>
          <a:ln>
            <a:noFill/>
          </a:ln>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smtClean="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smtClean="0"/>
              <a:t>Edit title</a:t>
            </a:r>
            <a:endParaRPr lang="en-US" dirty="0"/>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Edit sub title</a:t>
            </a:r>
            <a:endParaRPr lang="en-US" dirty="0"/>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471605758"/>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smtClean="0"/>
              <a:t>Edit Title</a:t>
            </a:r>
            <a:endParaRPr lang="en-US" dirty="0"/>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smtClean="0"/>
              <a:t>Edit style</a:t>
            </a:r>
            <a:endParaRPr lang="he-IL" dirty="0" smtClean="0"/>
          </a:p>
          <a:p>
            <a:pPr lvl="1"/>
            <a:r>
              <a:rPr lang="en-US" dirty="0" smtClean="0"/>
              <a:t>Edit style – 2nd level  </a:t>
            </a:r>
            <a:endParaRPr lang="he-IL" dirty="0" smtClean="0"/>
          </a:p>
          <a:p>
            <a:pPr lvl="2"/>
            <a:r>
              <a:rPr lang="en-US" dirty="0" smtClean="0"/>
              <a:t>3rd level </a:t>
            </a:r>
            <a:endParaRPr lang="he-IL" dirty="0" smtClean="0"/>
          </a:p>
          <a:p>
            <a:pPr lvl="3"/>
            <a:r>
              <a:rPr lang="en-US" dirty="0" smtClean="0"/>
              <a:t>4th level</a:t>
            </a:r>
            <a:endParaRPr lang="he-IL" dirty="0" smtClean="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257122555"/>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41" name="Picture 4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7234" y="1323647"/>
            <a:ext cx="1492195" cy="1490472"/>
          </a:xfrm>
          <a:prstGeom prst="ellipse">
            <a:avLst/>
          </a:prstGeom>
          <a:noFill/>
          <a:ln>
            <a:noFill/>
          </a:ln>
        </p:spPr>
      </p:pic>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12358450">
            <a:off x="82878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827947"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pic>
        <p:nvPicPr>
          <p:cNvPr id="3" name="Picture 2"/>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845256" y="1323647"/>
            <a:ext cx="1485956" cy="1490472"/>
          </a:xfrm>
          <a:prstGeom prst="ellipse">
            <a:avLst/>
          </a:prstGeom>
          <a:ln w="63500" cap="rnd">
            <a:noFill/>
          </a:ln>
          <a:effectLst/>
        </p:spPr>
      </p:pic>
      <p:pic>
        <p:nvPicPr>
          <p:cNvPr id="10" name="Picture 9"/>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4826995" y="1322997"/>
            <a:ext cx="1481856" cy="1490472"/>
          </a:xfrm>
          <a:prstGeom prst="ellipse">
            <a:avLst/>
          </a:prstGeom>
          <a:ln w="63500" cap="rnd">
            <a:noFill/>
          </a:ln>
          <a:effectLst/>
        </p:spPr>
      </p:pic>
      <p:pic>
        <p:nvPicPr>
          <p:cNvPr id="12" name="Picture 11"/>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6779359" y="1322997"/>
            <a:ext cx="1498525" cy="1490472"/>
          </a:xfrm>
          <a:prstGeom prst="ellipse">
            <a:avLst/>
          </a:prstGeom>
          <a:ln w="63500" cap="rnd">
            <a:noFill/>
          </a:ln>
          <a:effectLst/>
        </p:spPr>
      </p:pic>
      <p:sp>
        <p:nvSpPr>
          <p:cNvPr id="19" name="קשת מלאה 15"/>
          <p:cNvSpPr/>
          <p:nvPr userDrawn="1"/>
        </p:nvSpPr>
        <p:spPr>
          <a:xfrm rot="15321434">
            <a:off x="2747821"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0" name="קשת מלאה 15"/>
          <p:cNvSpPr/>
          <p:nvPr userDrawn="1"/>
        </p:nvSpPr>
        <p:spPr>
          <a:xfrm rot="18740347">
            <a:off x="4743897"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1" name="קשת מלאה 15"/>
          <p:cNvSpPr/>
          <p:nvPr userDrawn="1"/>
        </p:nvSpPr>
        <p:spPr>
          <a:xfrm rot="568557">
            <a:off x="6688208" y="1227630"/>
            <a:ext cx="1680826" cy="1682506"/>
          </a:xfrm>
          <a:prstGeom prst="blockArc">
            <a:avLst>
              <a:gd name="adj1" fmla="val 17931552"/>
              <a:gd name="adj2" fmla="val 106731"/>
              <a:gd name="adj3" fmla="val 2247"/>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22"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23" name="מלבן 10"/>
          <p:cNvSpPr/>
          <p:nvPr userDrawn="1"/>
        </p:nvSpPr>
        <p:spPr>
          <a:xfrm>
            <a:off x="-4474" y="182519"/>
            <a:ext cx="318799" cy="290945"/>
          </a:xfrm>
          <a:prstGeom prst="rect">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4"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5" name="Title 1"/>
          <p:cNvSpPr>
            <a:spLocks noGrp="1"/>
          </p:cNvSpPr>
          <p:nvPr>
            <p:ph type="title" hasCustomPrompt="1"/>
          </p:nvPr>
        </p:nvSpPr>
        <p:spPr>
          <a:xfrm>
            <a:off x="414045" y="18352"/>
            <a:ext cx="8282085" cy="633250"/>
          </a:xfrm>
        </p:spPr>
        <p:txBody>
          <a:bodyPr/>
          <a:lstStyle>
            <a:lvl1pPr>
              <a:defRPr>
                <a:solidFill>
                  <a:srgbClr val="313133"/>
                </a:solidFill>
                <a:latin typeface="+mn-lt"/>
              </a:defRPr>
            </a:lvl1pPr>
          </a:lstStyle>
          <a:p>
            <a:r>
              <a:rPr lang="en-US" dirty="0" smtClean="0"/>
              <a:t>Edit Title</a:t>
            </a:r>
            <a:endParaRPr lang="en-US" dirty="0"/>
          </a:p>
        </p:txBody>
      </p:sp>
      <p:cxnSp>
        <p:nvCxnSpPr>
          <p:cNvPr id="26" name="Straight Connector 25"/>
          <p:cNvCxnSpPr/>
          <p:nvPr userDrawn="1"/>
        </p:nvCxnSpPr>
        <p:spPr>
          <a:xfrm>
            <a:off x="917234"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7" name="מציין מיקום טקסט 17"/>
          <p:cNvSpPr>
            <a:spLocks noGrp="1"/>
          </p:cNvSpPr>
          <p:nvPr>
            <p:ph type="body" sz="quarter" idx="14" hasCustomPrompt="1"/>
          </p:nvPr>
        </p:nvSpPr>
        <p:spPr>
          <a:xfrm>
            <a:off x="276002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28" name="Straight Connector 27"/>
          <p:cNvCxnSpPr/>
          <p:nvPr userDrawn="1"/>
        </p:nvCxnSpPr>
        <p:spPr>
          <a:xfrm>
            <a:off x="2849316"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9" name="מציין מיקום טקסט 17"/>
          <p:cNvSpPr>
            <a:spLocks noGrp="1"/>
          </p:cNvSpPr>
          <p:nvPr>
            <p:ph type="body" sz="quarter" idx="15" hasCustomPrompt="1"/>
          </p:nvPr>
        </p:nvSpPr>
        <p:spPr>
          <a:xfrm>
            <a:off x="4766639"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0" name="Straight Connector 29"/>
          <p:cNvCxnSpPr/>
          <p:nvPr userDrawn="1"/>
        </p:nvCxnSpPr>
        <p:spPr>
          <a:xfrm>
            <a:off x="4855926"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מציין מיקום טקסט 17"/>
          <p:cNvSpPr>
            <a:spLocks noGrp="1"/>
          </p:cNvSpPr>
          <p:nvPr>
            <p:ph type="body" sz="quarter" idx="16" hasCustomPrompt="1"/>
          </p:nvPr>
        </p:nvSpPr>
        <p:spPr>
          <a:xfrm>
            <a:off x="6703194" y="3369336"/>
            <a:ext cx="1696902" cy="813743"/>
          </a:xfrm>
        </p:spPr>
        <p:txBody>
          <a:bodyPr/>
          <a:lstStyle>
            <a:lvl1pPr marL="0" indent="0">
              <a:lnSpc>
                <a:spcPts val="1200"/>
              </a:lnSpc>
              <a:buNone/>
              <a:defRPr sz="1400" b="1">
                <a:solidFill>
                  <a:srgbClr val="313133"/>
                </a:solidFill>
                <a:latin typeface="+mn-lt"/>
              </a:defRPr>
            </a:lvl1pPr>
            <a:lvl2pPr marL="0" indent="0">
              <a:lnSpc>
                <a:spcPts val="1200"/>
              </a:lnSpc>
              <a:buNone/>
              <a:defRPr sz="1400">
                <a:solidFill>
                  <a:srgbClr val="313133"/>
                </a:solidFill>
                <a:latin typeface="+mn-lt"/>
              </a:defRPr>
            </a:lvl2pPr>
          </a:lstStyle>
          <a:p>
            <a:pPr lvl="0"/>
            <a:r>
              <a:rPr lang="en-US" dirty="0" smtClean="0"/>
              <a:t>EDIT STYLE - HEADER</a:t>
            </a:r>
            <a:endParaRPr lang="he-IL" dirty="0" smtClean="0"/>
          </a:p>
          <a:p>
            <a:pPr lvl="1"/>
            <a:r>
              <a:rPr lang="en-US" dirty="0" smtClean="0"/>
              <a:t>2nd level</a:t>
            </a:r>
            <a:endParaRPr lang="he-IL" dirty="0" smtClean="0"/>
          </a:p>
        </p:txBody>
      </p:sp>
      <p:cxnSp>
        <p:nvCxnSpPr>
          <p:cNvPr id="32" name="Straight Connector 31"/>
          <p:cNvCxnSpPr/>
          <p:nvPr userDrawn="1"/>
        </p:nvCxnSpPr>
        <p:spPr>
          <a:xfrm>
            <a:off x="6792481" y="4199259"/>
            <a:ext cx="1514582"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33" name="Text Placeholder 32"/>
          <p:cNvSpPr>
            <a:spLocks noGrp="1"/>
          </p:cNvSpPr>
          <p:nvPr>
            <p:ph type="body" sz="quarter" idx="17"/>
          </p:nvPr>
        </p:nvSpPr>
        <p:spPr>
          <a:xfrm>
            <a:off x="828675"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4" name="Text Placeholder 32"/>
          <p:cNvSpPr>
            <a:spLocks noGrp="1"/>
          </p:cNvSpPr>
          <p:nvPr>
            <p:ph type="body" sz="quarter" idx="18"/>
          </p:nvPr>
        </p:nvSpPr>
        <p:spPr>
          <a:xfrm>
            <a:off x="275888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5" name="Text Placeholder 32"/>
          <p:cNvSpPr>
            <a:spLocks noGrp="1"/>
          </p:cNvSpPr>
          <p:nvPr>
            <p:ph type="body" sz="quarter" idx="19"/>
          </p:nvPr>
        </p:nvSpPr>
        <p:spPr>
          <a:xfrm>
            <a:off x="4765492"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6" name="Text Placeholder 32"/>
          <p:cNvSpPr>
            <a:spLocks noGrp="1"/>
          </p:cNvSpPr>
          <p:nvPr>
            <p:ph type="body" sz="quarter" idx="20"/>
          </p:nvPr>
        </p:nvSpPr>
        <p:spPr>
          <a:xfrm>
            <a:off x="6718204" y="4387850"/>
            <a:ext cx="1695450" cy="1846263"/>
          </a:xfrm>
        </p:spPr>
        <p:txBody>
          <a:bodyPr>
            <a:normAutofit/>
          </a:bodyPr>
          <a:lstStyle>
            <a:lvl1pPr marL="0" indent="0">
              <a:lnSpc>
                <a:spcPts val="1300"/>
              </a:lnSpc>
              <a:spcBef>
                <a:spcPts val="0"/>
              </a:spcBef>
              <a:buNone/>
              <a:defRPr sz="1400">
                <a:solidFill>
                  <a:srgbClr val="525254"/>
                </a:solidFill>
                <a:latin typeface="+mn-lt"/>
              </a:defRPr>
            </a:lvl1pPr>
            <a:lvl5pPr marL="1828800" indent="0">
              <a:buNone/>
              <a:defRPr/>
            </a:lvl5pPr>
          </a:lstStyle>
          <a:p>
            <a:pPr lvl="0"/>
            <a:r>
              <a:rPr lang="en-US" dirty="0" smtClean="0"/>
              <a:t>Click to edit Master text styles</a:t>
            </a:r>
          </a:p>
        </p:txBody>
      </p:sp>
      <p:sp>
        <p:nvSpPr>
          <p:cNvPr id="37" name="Oval 36"/>
          <p:cNvSpPr/>
          <p:nvPr userDrawn="1"/>
        </p:nvSpPr>
        <p:spPr>
          <a:xfrm>
            <a:off x="1941524" y="2530605"/>
            <a:ext cx="429725" cy="429725"/>
          </a:xfrm>
          <a:prstGeom prst="ellipse">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1</a:t>
            </a:r>
            <a:endParaRPr lang="en-US" dirty="0"/>
          </a:p>
        </p:txBody>
      </p:sp>
      <p:sp>
        <p:nvSpPr>
          <p:cNvPr id="38" name="Oval 37"/>
          <p:cNvSpPr/>
          <p:nvPr userDrawn="1"/>
        </p:nvSpPr>
        <p:spPr>
          <a:xfrm>
            <a:off x="3872627" y="2530605"/>
            <a:ext cx="429725" cy="429725"/>
          </a:xfrm>
          <a:prstGeom prst="ellipse">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2</a:t>
            </a:r>
            <a:endParaRPr lang="en-US" dirty="0"/>
          </a:p>
        </p:txBody>
      </p:sp>
      <p:sp>
        <p:nvSpPr>
          <p:cNvPr id="39" name="Oval 38"/>
          <p:cNvSpPr/>
          <p:nvPr userDrawn="1"/>
        </p:nvSpPr>
        <p:spPr>
          <a:xfrm>
            <a:off x="5850053" y="2530605"/>
            <a:ext cx="429725" cy="429725"/>
          </a:xfrm>
          <a:prstGeom prst="ellipse">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3</a:t>
            </a:r>
            <a:endParaRPr lang="en-US" dirty="0"/>
          </a:p>
        </p:txBody>
      </p:sp>
      <p:sp>
        <p:nvSpPr>
          <p:cNvPr id="40" name="Oval 39"/>
          <p:cNvSpPr/>
          <p:nvPr userDrawn="1"/>
        </p:nvSpPr>
        <p:spPr>
          <a:xfrm>
            <a:off x="7791284" y="2530605"/>
            <a:ext cx="429725" cy="429725"/>
          </a:xfrm>
          <a:prstGeom prst="ellipse">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t>4</a:t>
            </a:r>
            <a:endParaRPr lang="en-US" dirty="0"/>
          </a:p>
        </p:txBody>
      </p:sp>
    </p:spTree>
    <p:extLst>
      <p:ext uri="{BB962C8B-B14F-4D97-AF65-F5344CB8AC3E}">
        <p14:creationId xmlns:p14="http://schemas.microsoft.com/office/powerpoint/2010/main" val="635325467"/>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EE3A43"/>
                </a:solidFill>
                <a:latin typeface="+mn-lt"/>
              </a:defRPr>
            </a:lvl1pPr>
          </a:lstStyle>
          <a:p>
            <a:r>
              <a:rPr lang="en-US" dirty="0" smtClean="0"/>
              <a:t>AGENDA/KEY TOPICS</a:t>
            </a:r>
            <a:endParaRPr lang="en-US" dirty="0"/>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255616041"/>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62669" y="198033"/>
            <a:ext cx="1493429" cy="1490472"/>
          </a:xfrm>
          <a:prstGeom prst="ellipse">
            <a:avLst/>
          </a:prstGeom>
          <a:ln w="63500" cap="rnd">
            <a:solidFill>
              <a:schemeClr val="bg1"/>
            </a:solidFill>
          </a:ln>
          <a:effectLst/>
        </p:spPr>
      </p:pic>
      <p:sp>
        <p:nvSpPr>
          <p:cNvPr id="12"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smtClean="0"/>
              <a:t>Your Text Here</a:t>
            </a:r>
          </a:p>
          <a:p>
            <a:pPr lvl="0"/>
            <a:r>
              <a:rPr lang="en-US" dirty="0" smtClean="0"/>
              <a:t>Your Text Here</a:t>
            </a:r>
          </a:p>
          <a:p>
            <a:pPr lvl="0"/>
            <a:r>
              <a:rPr lang="en-US" dirty="0" smtClean="0"/>
              <a:t>Your Text Here</a:t>
            </a: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smtClean="0"/>
              <a:t>AGENDA</a:t>
            </a:r>
            <a:endParaRPr lang="en-US" dirty="0"/>
          </a:p>
        </p:txBody>
      </p:sp>
    </p:spTree>
    <p:extLst>
      <p:ext uri="{BB962C8B-B14F-4D97-AF65-F5344CB8AC3E}">
        <p14:creationId xmlns:p14="http://schemas.microsoft.com/office/powerpoint/2010/main" val="3815819279"/>
      </p:ext>
    </p:extLst>
  </p:cSld>
  <p:clrMapOvr>
    <a:masterClrMapping/>
  </p:clrMapOvr>
  <p:timing>
    <p:tnLst>
      <p:par>
        <p:cTn id="1" dur="indefinite" restart="never" nodeType="tmRoot"/>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014 Thank You Slide">
    <p:spTree>
      <p:nvGrpSpPr>
        <p:cNvPr id="1" name=""/>
        <p:cNvGrpSpPr/>
        <p:nvPr/>
      </p:nvGrpSpPr>
      <p:grpSpPr>
        <a:xfrm>
          <a:off x="0" y="0"/>
          <a:ext cx="0" cy="0"/>
          <a:chOff x="0" y="0"/>
          <a:chExt cx="0" cy="0"/>
        </a:xfrm>
      </p:grpSpPr>
      <p:pic>
        <p:nvPicPr>
          <p:cNvPr id="2" name="Picture 1" descr="shutterstock_231598633.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9144000" cy="5896251"/>
          </a:xfrm>
          <a:prstGeom prst="rect">
            <a:avLst/>
          </a:prstGeom>
        </p:spPr>
      </p:pic>
      <p:sp>
        <p:nvSpPr>
          <p:cNvPr id="12" name="מלבן 14"/>
          <p:cNvSpPr/>
          <p:nvPr userDrawn="1"/>
        </p:nvSpPr>
        <p:spPr>
          <a:xfrm>
            <a:off x="0" y="3759748"/>
            <a:ext cx="9144000" cy="1750037"/>
          </a:xfrm>
          <a:prstGeom prst="rect">
            <a:avLst/>
          </a:prstGeom>
          <a:solidFill>
            <a:srgbClr val="D943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44192"/>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smtClean="0"/>
              <a:t>THANK YOU</a:t>
            </a:r>
            <a:endParaRPr lang="en-US" dirty="0"/>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smtClean="0"/>
              <a:t>xxxx@exlibrisgroup.com</a:t>
            </a:r>
            <a:endParaRPr lang="en-US" b="0"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9390491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image" Target="../media/image1.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theme" Target="../theme/theme2.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6" Type="http://schemas.openxmlformats.org/officeDocument/2006/relationships/image" Target="../media/image1.pn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theme" Target="../theme/theme3.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4.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1.pn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6.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5" Type="http://schemas.openxmlformats.org/officeDocument/2006/relationships/slideLayout" Target="../slideLayouts/slideLayout105.xml"/><Relationship Id="rId4" Type="http://schemas.openxmlformats.org/officeDocument/2006/relationships/slideLayout" Target="../slideLayouts/slideLayout10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40"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584559138"/>
      </p:ext>
    </p:extLst>
  </p:cSld>
  <p:clrMap bg1="lt1" tx1="dk1" bg2="lt2" tx2="dk2" accent1="accent1" accent2="accent2" accent3="accent3" accent4="accent4" accent5="accent5" accent6="accent6" hlink="hlink" folHlink="folHlink"/>
  <p:sldLayoutIdLst>
    <p:sldLayoutId id="2147483718" r:id="rId1"/>
    <p:sldLayoutId id="2147483877" r:id="rId2"/>
    <p:sldLayoutId id="2147483878" r:id="rId3"/>
    <p:sldLayoutId id="2147483879" r:id="rId4"/>
    <p:sldLayoutId id="2147483880" r:id="rId5"/>
    <p:sldLayoutId id="2147483881" r:id="rId6"/>
    <p:sldLayoutId id="2147483908" r:id="rId7"/>
    <p:sldLayoutId id="2147483909" r:id="rId8"/>
    <p:sldLayoutId id="2147483910" r:id="rId9"/>
    <p:sldLayoutId id="2147483929" r:id="rId10"/>
    <p:sldLayoutId id="2147483926" r:id="rId11"/>
    <p:sldLayoutId id="2147483720" r:id="rId12"/>
    <p:sldLayoutId id="2147483869" r:id="rId13"/>
    <p:sldLayoutId id="2147483728" r:id="rId14"/>
    <p:sldLayoutId id="2147483729" r:id="rId15"/>
    <p:sldLayoutId id="2147483730" r:id="rId16"/>
    <p:sldLayoutId id="2147483876" r:id="rId17"/>
    <p:sldLayoutId id="2147483820" r:id="rId18"/>
    <p:sldLayoutId id="2147483737" r:id="rId19"/>
    <p:sldLayoutId id="2147483918" r:id="rId20"/>
    <p:sldLayoutId id="2147483917" r:id="rId21"/>
    <p:sldLayoutId id="2147483912" r:id="rId22"/>
    <p:sldLayoutId id="2147483914" r:id="rId23"/>
    <p:sldLayoutId id="2147483915" r:id="rId24"/>
    <p:sldLayoutId id="2147483916" r:id="rId25"/>
    <p:sldLayoutId id="2147483927" r:id="rId26"/>
    <p:sldLayoutId id="2147483925" r:id="rId27"/>
    <p:sldLayoutId id="2147483741" r:id="rId28"/>
    <p:sldLayoutId id="2147483882" r:id="rId29"/>
    <p:sldLayoutId id="2147483884" r:id="rId30"/>
    <p:sldLayoutId id="2147483919" r:id="rId31"/>
    <p:sldLayoutId id="2147483920" r:id="rId32"/>
    <p:sldLayoutId id="2147483883" r:id="rId33"/>
    <p:sldLayoutId id="2147483921" r:id="rId34"/>
    <p:sldLayoutId id="2147483922" r:id="rId35"/>
    <p:sldLayoutId id="2147483923" r:id="rId36"/>
    <p:sldLayoutId id="2147483928" r:id="rId37"/>
    <p:sldLayoutId id="2147483924" r:id="rId38"/>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6"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2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36088085"/>
      </p:ext>
    </p:extLst>
  </p:cSld>
  <p:clrMap bg1="lt1" tx1="dk1" bg2="lt2" tx2="dk2" accent1="accent1" accent2="accent2" accent3="accent3" accent4="accent4" accent5="accent5" accent6="accent6" hlink="hlink" folHlink="folHlink"/>
  <p:sldLayoutIdLst>
    <p:sldLayoutId id="2147483790" r:id="rId1"/>
    <p:sldLayoutId id="2147483886" r:id="rId2"/>
    <p:sldLayoutId id="2147483892" r:id="rId3"/>
    <p:sldLayoutId id="2147483791" r:id="rId4"/>
    <p:sldLayoutId id="2147483870" r:id="rId5"/>
    <p:sldLayoutId id="2147483793" r:id="rId6"/>
    <p:sldLayoutId id="2147483794" r:id="rId7"/>
    <p:sldLayoutId id="2147483795" r:id="rId8"/>
    <p:sldLayoutId id="2147483836" r:id="rId9"/>
    <p:sldLayoutId id="2147483903" r:id="rId10"/>
    <p:sldLayoutId id="2147483797" r:id="rId11"/>
    <p:sldLayoutId id="2147483799" r:id="rId12"/>
    <p:sldLayoutId id="2147483887" r:id="rId13"/>
    <p:sldLayoutId id="2147483888" r:id="rId14"/>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6"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390364215"/>
      </p:ext>
    </p:extLst>
  </p:cSld>
  <p:clrMap bg1="lt1" tx1="dk1" bg2="lt2" tx2="dk2" accent1="accent1" accent2="accent2" accent3="accent3" accent4="accent4" accent5="accent5" accent6="accent6" hlink="hlink" folHlink="folHlink"/>
  <p:sldLayoutIdLst>
    <p:sldLayoutId id="2147483801" r:id="rId1"/>
    <p:sldLayoutId id="2147483889" r:id="rId2"/>
    <p:sldLayoutId id="2147483890" r:id="rId3"/>
    <p:sldLayoutId id="2147483802" r:id="rId4"/>
    <p:sldLayoutId id="2147483811" r:id="rId5"/>
    <p:sldLayoutId id="2147483804" r:id="rId6"/>
    <p:sldLayoutId id="2147483805" r:id="rId7"/>
    <p:sldLayoutId id="2147483806" r:id="rId8"/>
    <p:sldLayoutId id="2147483837" r:id="rId9"/>
    <p:sldLayoutId id="2147483904" r:id="rId10"/>
    <p:sldLayoutId id="2147483808" r:id="rId11"/>
    <p:sldLayoutId id="2147483810" r:id="rId12"/>
    <p:sldLayoutId id="2147483893" r:id="rId13"/>
    <p:sldLayoutId id="2147483894" r:id="rId14"/>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4016069231"/>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23" r:id="rId3"/>
    <p:sldLayoutId id="2147483827" r:id="rId4"/>
    <p:sldLayoutId id="2147483828" r:id="rId5"/>
    <p:sldLayoutId id="2147483829" r:id="rId6"/>
    <p:sldLayoutId id="2147483838" r:id="rId7"/>
    <p:sldLayoutId id="2147483831" r:id="rId8"/>
    <p:sldLayoutId id="2147483832" r:id="rId9"/>
    <p:sldLayoutId id="2147483834" r:id="rId10"/>
    <p:sldLayoutId id="2147483897"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pic>
        <p:nvPicPr>
          <p:cNvPr id="10" name="תמונה 12"/>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Tree>
    <p:extLst>
      <p:ext uri="{BB962C8B-B14F-4D97-AF65-F5344CB8AC3E}">
        <p14:creationId xmlns:p14="http://schemas.microsoft.com/office/powerpoint/2010/main" val="4050765326"/>
      </p:ext>
    </p:extLst>
  </p:cSld>
  <p:clrMap bg1="lt1" tx1="dk1" bg2="lt2" tx2="dk2" accent1="accent1" accent2="accent2" accent3="accent3" accent4="accent4" accent5="accent5" accent6="accent6" hlink="hlink" folHlink="folHlink"/>
  <p:sldLayoutIdLst>
    <p:sldLayoutId id="2147483840" r:id="rId1"/>
    <p:sldLayoutId id="2147483898" r:id="rId2"/>
    <p:sldLayoutId id="2147483899" r:id="rId3"/>
    <p:sldLayoutId id="2147483841" r:id="rId4"/>
    <p:sldLayoutId id="2147483845" r:id="rId5"/>
    <p:sldLayoutId id="2147483846" r:id="rId6"/>
    <p:sldLayoutId id="2147483847" r:id="rId7"/>
    <p:sldLayoutId id="2147483848" r:id="rId8"/>
    <p:sldLayoutId id="2147483905" r:id="rId9"/>
    <p:sldLayoutId id="2147483851" r:id="rId10"/>
    <p:sldLayoutId id="2147483853" r:id="rId11"/>
    <p:sldLayoutId id="2147483931"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309912919"/>
      </p:ext>
    </p:extLst>
  </p:cSld>
  <p:clrMap bg1="lt1" tx1="dk1" bg2="lt2" tx2="dk2" accent1="accent1" accent2="accent2" accent3="accent3" accent4="accent4" accent5="accent5" accent6="accent6" hlink="hlink" folHlink="folHlink"/>
  <p:sldLayoutIdLst>
    <p:sldLayoutId id="2147483855" r:id="rId1"/>
    <p:sldLayoutId id="2147483901" r:id="rId2"/>
    <p:sldLayoutId id="2147483856" r:id="rId3"/>
    <p:sldLayoutId id="2147483860" r:id="rId4"/>
    <p:sldLayoutId id="2147483861" r:id="rId5"/>
    <p:sldLayoutId id="2147483862" r:id="rId6"/>
    <p:sldLayoutId id="2147483863" r:id="rId7"/>
    <p:sldLayoutId id="2147483907" r:id="rId8"/>
    <p:sldLayoutId id="2147483866" r:id="rId9"/>
    <p:sldLayoutId id="2147483868" r:id="rId10"/>
    <p:sldLayoutId id="2147483902"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solidFill>
                  <a:srgbClr val="787878"/>
                </a:solidFill>
                <a:latin typeface="+mn-lt"/>
                <a:cs typeface="Arial" pitchFamily="34" charset="0"/>
              </a:rPr>
              <a:t>© 2016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rgbClr val="D9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1" name="תמונה 12"/>
          <p:cNvPicPr>
            <a:picLocks noChangeAspect="1"/>
          </p:cNvPicPr>
          <p:nvPr userDrawn="1"/>
        </p:nvPicPr>
        <p:blipFill rotWithShape="1">
          <a:blip r:embed="rId9"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smtClean="0"/>
              <a:t>Edit Title</a:t>
            </a:r>
            <a:endParaRPr lang="en-US" dirty="0"/>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smtClean="0"/>
              <a:t>Edit style </a:t>
            </a:r>
            <a:endParaRPr lang="he-IL" dirty="0" smtClean="0"/>
          </a:p>
          <a:p>
            <a:pPr lvl="1"/>
            <a:r>
              <a:rPr lang="en-US" dirty="0" smtClean="0"/>
              <a:t>Edit style – 2nd level</a:t>
            </a:r>
            <a:endParaRPr lang="he-IL" dirty="0" smtClean="0"/>
          </a:p>
          <a:p>
            <a:pPr lvl="2"/>
            <a:r>
              <a:rPr lang="en-US" dirty="0" smtClean="0"/>
              <a:t>Edit style – 3rd level</a:t>
            </a:r>
            <a:endParaRPr lang="he-IL" dirty="0" smtClean="0"/>
          </a:p>
          <a:p>
            <a:pPr lvl="3"/>
            <a:r>
              <a:rPr lang="en-US" dirty="0" smtClean="0"/>
              <a:t>Edit style – 4th level</a:t>
            </a:r>
            <a:endParaRPr lang="he-IL" dirty="0" smtClean="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624459746"/>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7" r:id="rId4"/>
    <p:sldLayoutId id="2147483938" r:id="rId5"/>
    <p:sldLayoutId id="2147483939" r:id="rId6"/>
    <p:sldLayoutId id="2147483941"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28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6.png"/><Relationship Id="rId1" Type="http://schemas.openxmlformats.org/officeDocument/2006/relationships/slideLayout" Target="../slideLayouts/slideLayout12.xml"/><Relationship Id="rId5" Type="http://schemas.openxmlformats.org/officeDocument/2006/relationships/hyperlink" Target="https://knowledge.exlibrisgroup.com/Alma/Training/02_What's_New_Videos_2015/01_December_2015_Release/Support_for_CCC_GetItNow_Service_in_Resource_Sharing" TargetMode="Externa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מציין מיקום טקסט 2"/>
          <p:cNvSpPr>
            <a:spLocks noGrp="1"/>
          </p:cNvSpPr>
          <p:nvPr>
            <p:ph type="body" sz="quarter" idx="10"/>
          </p:nvPr>
        </p:nvSpPr>
        <p:spPr/>
        <p:txBody>
          <a:bodyPr/>
          <a:lstStyle/>
          <a:p>
            <a:r>
              <a:rPr lang="en-US" dirty="0" smtClean="0"/>
              <a:t>Moshe Shechter | </a:t>
            </a:r>
            <a:r>
              <a:rPr lang="en-US" sz="2000" dirty="0" smtClean="0"/>
              <a:t>Alma Product Manager</a:t>
            </a:r>
            <a:endParaRPr lang="en-US" dirty="0"/>
          </a:p>
        </p:txBody>
      </p:sp>
      <p:sp>
        <p:nvSpPr>
          <p:cNvPr id="7" name="כותרת 3"/>
          <p:cNvSpPr>
            <a:spLocks noGrp="1"/>
          </p:cNvSpPr>
          <p:nvPr>
            <p:ph type="ctrTitle"/>
          </p:nvPr>
        </p:nvSpPr>
        <p:spPr/>
        <p:txBody>
          <a:bodyPr/>
          <a:lstStyle/>
          <a:p>
            <a:r>
              <a:rPr lang="en-US" smtClean="0"/>
              <a:t>Resource Sharing Workflow </a:t>
            </a:r>
            <a:r>
              <a:rPr lang="en-US" dirty="0" smtClean="0"/>
              <a:t>Profiles</a:t>
            </a:r>
            <a:endParaRPr lang="en-US" dirty="0"/>
          </a:p>
        </p:txBody>
      </p:sp>
      <p:sp>
        <p:nvSpPr>
          <p:cNvPr id="8" name="כותרת משנה 1"/>
          <p:cNvSpPr>
            <a:spLocks noGrp="1"/>
          </p:cNvSpPr>
          <p:nvPr>
            <p:ph type="subTitle" idx="1"/>
          </p:nvPr>
        </p:nvSpPr>
        <p:spPr/>
        <p:txBody>
          <a:bodyPr>
            <a:normAutofit/>
          </a:bodyPr>
          <a:lstStyle/>
          <a:p>
            <a:r>
              <a:rPr lang="en-US" dirty="0" smtClean="0"/>
              <a:t>Managing Flexible Resource Sharing Workflows</a:t>
            </a:r>
            <a:endParaRPr lang="en-US" dirty="0"/>
          </a:p>
        </p:txBody>
      </p:sp>
    </p:spTree>
    <p:extLst>
      <p:ext uri="{BB962C8B-B14F-4D97-AF65-F5344CB8AC3E}">
        <p14:creationId xmlns:p14="http://schemas.microsoft.com/office/powerpoint/2010/main" val="19272223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25"/>
          </p:nvPr>
        </p:nvSpPr>
        <p:spPr/>
        <p:txBody>
          <a:bodyPr/>
          <a:lstStyle/>
          <a:p>
            <a:r>
              <a:rPr lang="en-US" dirty="0" smtClean="0"/>
              <a:t>What are Workflow Profiles ?</a:t>
            </a:r>
          </a:p>
          <a:p>
            <a:r>
              <a:rPr lang="en-US" dirty="0" smtClean="0"/>
              <a:t>How are they configured ?</a:t>
            </a:r>
          </a:p>
          <a:p>
            <a:r>
              <a:rPr lang="en-US" dirty="0"/>
              <a:t>Borrower Workflow Profile </a:t>
            </a:r>
            <a:r>
              <a:rPr lang="en-US" dirty="0" smtClean="0"/>
              <a:t>Options</a:t>
            </a:r>
          </a:p>
          <a:p>
            <a:r>
              <a:rPr lang="en-US" dirty="0" smtClean="0"/>
              <a:t>Lender </a:t>
            </a:r>
            <a:r>
              <a:rPr lang="en-US" dirty="0"/>
              <a:t>Workflow Profile Options</a:t>
            </a:r>
          </a:p>
        </p:txBody>
      </p:sp>
      <p:sp>
        <p:nvSpPr>
          <p:cNvPr id="3" name="Slide Number Placeholder 2"/>
          <p:cNvSpPr>
            <a:spLocks noGrp="1"/>
          </p:cNvSpPr>
          <p:nvPr>
            <p:ph type="sldNum" sz="quarter" idx="12"/>
          </p:nvPr>
        </p:nvSpPr>
        <p:spPr/>
        <p:txBody>
          <a:bodyPr/>
          <a:lstStyle/>
          <a:p>
            <a:fld id="{1C146586-7EC2-481D-848F-8CE41EB2DE6C}" type="slidenum">
              <a:rPr lang="en-US" smtClean="0"/>
              <a:pPr/>
              <a:t>2</a:t>
            </a:fld>
            <a:endParaRPr lang="en-US" dirty="0"/>
          </a:p>
        </p:txBody>
      </p:sp>
      <p:sp>
        <p:nvSpPr>
          <p:cNvPr id="5" name="Title 4"/>
          <p:cNvSpPr>
            <a:spLocks noGrp="1"/>
          </p:cNvSpPr>
          <p:nvPr>
            <p:ph type="ctrTitle"/>
          </p:nvPr>
        </p:nvSpPr>
        <p:spPr/>
        <p:txBody>
          <a:bodyPr/>
          <a:lstStyle/>
          <a:p>
            <a:r>
              <a:rPr lang="en-US" dirty="0" smtClean="0"/>
              <a:t>Topics</a:t>
            </a:r>
            <a:endParaRPr lang="en-US" dirty="0"/>
          </a:p>
        </p:txBody>
      </p:sp>
    </p:spTree>
    <p:extLst>
      <p:ext uri="{BB962C8B-B14F-4D97-AF65-F5344CB8AC3E}">
        <p14:creationId xmlns:p14="http://schemas.microsoft.com/office/powerpoint/2010/main" val="2264787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What are Workflow Profiles ?</a:t>
            </a:r>
            <a:br>
              <a:rPr lang="en-US" dirty="0"/>
            </a:br>
            <a:endParaRPr lang="en-US" dirty="0"/>
          </a:p>
        </p:txBody>
      </p:sp>
      <p:sp>
        <p:nvSpPr>
          <p:cNvPr id="3" name="Slide Number Placeholder 2"/>
          <p:cNvSpPr>
            <a:spLocks noGrp="1"/>
          </p:cNvSpPr>
          <p:nvPr>
            <p:ph type="sldNum" sz="quarter" idx="4294967295"/>
          </p:nvPr>
        </p:nvSpPr>
        <p:spPr>
          <a:xfrm>
            <a:off x="8077200" y="6543675"/>
            <a:ext cx="1066800" cy="360363"/>
          </a:xfrm>
        </p:spPr>
        <p:txBody>
          <a:bodyPr/>
          <a:lstStyle/>
          <a:p>
            <a:fld id="{1C146586-7EC2-481D-848F-8CE41EB2DE6C}" type="slidenum">
              <a:rPr lang="en-US" smtClean="0"/>
              <a:pPr/>
              <a:t>3</a:t>
            </a:fld>
            <a:endParaRPr lang="en-US" dirty="0"/>
          </a:p>
        </p:txBody>
      </p:sp>
    </p:spTree>
    <p:extLst>
      <p:ext uri="{BB962C8B-B14F-4D97-AF65-F5344CB8AC3E}">
        <p14:creationId xmlns:p14="http://schemas.microsoft.com/office/powerpoint/2010/main" val="789343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are Workflow Profiles </a:t>
            </a:r>
            <a:r>
              <a:rPr lang="en-US" dirty="0" smtClean="0"/>
              <a:t>?</a:t>
            </a:r>
            <a:endParaRPr lang="en-US" dirty="0"/>
          </a:p>
        </p:txBody>
      </p:sp>
      <p:sp>
        <p:nvSpPr>
          <p:cNvPr id="3" name="Content Placeholder 2"/>
          <p:cNvSpPr>
            <a:spLocks noGrp="1"/>
          </p:cNvSpPr>
          <p:nvPr>
            <p:ph idx="1"/>
          </p:nvPr>
        </p:nvSpPr>
        <p:spPr/>
        <p:txBody>
          <a:bodyPr/>
          <a:lstStyle/>
          <a:p>
            <a:r>
              <a:rPr lang="en-US" dirty="0" smtClean="0"/>
              <a:t>Resource sharing workflows may include many steps</a:t>
            </a:r>
          </a:p>
          <a:p>
            <a:r>
              <a:rPr lang="en-US" dirty="0" smtClean="0"/>
              <a:t>Not all steps may be desired by all libraries. For example:	</a:t>
            </a:r>
          </a:p>
          <a:p>
            <a:pPr lvl="1"/>
            <a:r>
              <a:rPr lang="en-US" dirty="0" smtClean="0"/>
              <a:t>Some libraries do not want to allow recalls</a:t>
            </a:r>
          </a:p>
          <a:p>
            <a:pPr lvl="1"/>
            <a:r>
              <a:rPr lang="en-US" dirty="0" smtClean="0"/>
              <a:t>Some libraries do not want to allow patrons to request renewal</a:t>
            </a:r>
          </a:p>
          <a:p>
            <a:pPr lvl="1"/>
            <a:r>
              <a:rPr lang="en-US" dirty="0" smtClean="0"/>
              <a:t>Some libraries want to allow patron to request renewals, but want to have a librarian mediate the renew request</a:t>
            </a:r>
          </a:p>
          <a:p>
            <a:r>
              <a:rPr lang="en-US" dirty="0" smtClean="0"/>
              <a:t>Workflow Profiles enable configuring which of the resource sharing steps are allowed for library managed workflows</a:t>
            </a:r>
            <a:endParaRPr lang="en-US"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4</a:t>
            </a:fld>
            <a:endParaRPr lang="en-US" dirty="0"/>
          </a:p>
        </p:txBody>
      </p:sp>
    </p:spTree>
    <p:extLst>
      <p:ext uri="{BB962C8B-B14F-4D97-AF65-F5344CB8AC3E}">
        <p14:creationId xmlns:p14="http://schemas.microsoft.com/office/powerpoint/2010/main" val="338199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How are they configured ?</a:t>
            </a:r>
          </a:p>
        </p:txBody>
      </p:sp>
      <p:sp>
        <p:nvSpPr>
          <p:cNvPr id="3" name="Slide Number Placeholder 2"/>
          <p:cNvSpPr>
            <a:spLocks noGrp="1"/>
          </p:cNvSpPr>
          <p:nvPr>
            <p:ph type="sldNum" sz="quarter" idx="4294967295"/>
          </p:nvPr>
        </p:nvSpPr>
        <p:spPr>
          <a:xfrm>
            <a:off x="8077200" y="6543675"/>
            <a:ext cx="1066800" cy="360363"/>
          </a:xfrm>
        </p:spPr>
        <p:txBody>
          <a:bodyPr/>
          <a:lstStyle/>
          <a:p>
            <a:fld id="{1C146586-7EC2-481D-848F-8CE41EB2DE6C}" type="slidenum">
              <a:rPr lang="en-US" smtClean="0"/>
              <a:pPr/>
              <a:t>5</a:t>
            </a:fld>
            <a:endParaRPr lang="en-US" dirty="0"/>
          </a:p>
        </p:txBody>
      </p:sp>
    </p:spTree>
    <p:extLst>
      <p:ext uri="{BB962C8B-B14F-4D97-AF65-F5344CB8AC3E}">
        <p14:creationId xmlns:p14="http://schemas.microsoft.com/office/powerpoint/2010/main" val="27925530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they configured ?</a:t>
            </a:r>
          </a:p>
        </p:txBody>
      </p:sp>
      <p:sp>
        <p:nvSpPr>
          <p:cNvPr id="3" name="Content Placeholder 2"/>
          <p:cNvSpPr>
            <a:spLocks noGrp="1"/>
          </p:cNvSpPr>
          <p:nvPr>
            <p:ph idx="1"/>
          </p:nvPr>
        </p:nvSpPr>
        <p:spPr/>
        <p:txBody>
          <a:bodyPr>
            <a:normAutofit fontScale="92500" lnSpcReduction="10000"/>
          </a:bodyPr>
          <a:lstStyle/>
          <a:p>
            <a:endParaRPr lang="en-US" dirty="0"/>
          </a:p>
          <a:p>
            <a:r>
              <a:rPr lang="en-US" dirty="0" smtClean="0"/>
              <a:t>Alma allows defining separately:</a:t>
            </a:r>
          </a:p>
          <a:p>
            <a:pPr lvl="1"/>
            <a:r>
              <a:rPr lang="en-US" dirty="0" smtClean="0"/>
              <a:t>Borrowing Workflow Profile. </a:t>
            </a:r>
          </a:p>
          <a:p>
            <a:pPr lvl="2">
              <a:buFont typeface="Wingdings" panose="05000000000000000000" pitchFamily="2" charset="2"/>
              <a:buChar char="Ø"/>
            </a:pPr>
            <a:r>
              <a:rPr lang="en-US" dirty="0"/>
              <a:t>For some actions the profile defines </a:t>
            </a:r>
            <a:r>
              <a:rPr lang="en-US" dirty="0" smtClean="0"/>
              <a:t>how the partner will be managed when the partner acts as my library’s borrower. </a:t>
            </a:r>
          </a:p>
          <a:p>
            <a:pPr lvl="2">
              <a:buFont typeface="Wingdings" panose="05000000000000000000" pitchFamily="2" charset="2"/>
              <a:buChar char="Ø"/>
            </a:pPr>
            <a:r>
              <a:rPr lang="en-US" dirty="0" smtClean="0"/>
              <a:t>For some actions the profile defines how </a:t>
            </a:r>
            <a:r>
              <a:rPr lang="en-US" dirty="0"/>
              <a:t>the partner will be managed when the partner acts as my library’s </a:t>
            </a:r>
            <a:r>
              <a:rPr lang="en-US" dirty="0" smtClean="0"/>
              <a:t>lender. </a:t>
            </a:r>
          </a:p>
          <a:p>
            <a:pPr marL="457200" lvl="1" indent="0">
              <a:buNone/>
            </a:pPr>
            <a:endParaRPr lang="en-US" dirty="0" smtClean="0"/>
          </a:p>
          <a:p>
            <a:pPr lvl="1"/>
            <a:r>
              <a:rPr lang="en-US" dirty="0" smtClean="0"/>
              <a:t>Lending </a:t>
            </a:r>
            <a:r>
              <a:rPr lang="en-US" dirty="0"/>
              <a:t>Workflow Profile. </a:t>
            </a:r>
          </a:p>
          <a:p>
            <a:pPr lvl="2">
              <a:buFont typeface="Wingdings" panose="05000000000000000000" pitchFamily="2" charset="2"/>
              <a:buChar char="Ø"/>
            </a:pPr>
            <a:r>
              <a:rPr lang="en-US" dirty="0"/>
              <a:t>For some actions the profile defines how the partner will be managed when the partner acts as my library’s </a:t>
            </a:r>
            <a:r>
              <a:rPr lang="en-US" dirty="0" smtClean="0"/>
              <a:t>lender. </a:t>
            </a:r>
            <a:endParaRPr lang="en-US" dirty="0"/>
          </a:p>
          <a:p>
            <a:pPr lvl="2">
              <a:buFont typeface="Wingdings" panose="05000000000000000000" pitchFamily="2" charset="2"/>
              <a:buChar char="Ø"/>
            </a:pPr>
            <a:r>
              <a:rPr lang="en-US" dirty="0"/>
              <a:t>For some actions the profile defines how the partner will be managed when the partner acts as my library’s </a:t>
            </a:r>
            <a:r>
              <a:rPr lang="en-US" dirty="0" smtClean="0"/>
              <a:t>borrower. </a:t>
            </a:r>
            <a:endParaRPr lang="en-US" dirty="0"/>
          </a:p>
          <a:p>
            <a:pPr marL="457200" lvl="1" indent="0">
              <a:buNone/>
            </a:pPr>
            <a:endParaRPr lang="en-US" dirty="0" smtClean="0"/>
          </a:p>
          <a:p>
            <a:pPr marL="457200" lvl="1" indent="0">
              <a:buNone/>
            </a:pPr>
            <a:endParaRPr lang="en-US" dirty="0"/>
          </a:p>
          <a:p>
            <a:pPr marL="457200" lvl="1" indent="0">
              <a:buNone/>
            </a:pPr>
            <a:r>
              <a:rPr lang="en-US" dirty="0" smtClean="0"/>
              <a:t>You must look up the specific action you are configuring to know whether it should be configured on the </a:t>
            </a:r>
            <a:r>
              <a:rPr lang="en-US" dirty="0"/>
              <a:t>Borrowing </a:t>
            </a:r>
            <a:r>
              <a:rPr lang="en-US" dirty="0" smtClean="0"/>
              <a:t>or on the Lending Workflow Profile</a:t>
            </a:r>
            <a:endParaRPr lang="en-US"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6</a:t>
            </a:fld>
            <a:endParaRPr lang="en-US" dirty="0"/>
          </a:p>
        </p:txBody>
      </p:sp>
    </p:spTree>
    <p:extLst>
      <p:ext uri="{BB962C8B-B14F-4D97-AF65-F5344CB8AC3E}">
        <p14:creationId xmlns:p14="http://schemas.microsoft.com/office/powerpoint/2010/main" val="1106202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Example …</a:t>
            </a:r>
            <a:endParaRPr lang="en-US"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7</a:t>
            </a:fld>
            <a:endParaRPr lang="en-US" dirty="0"/>
          </a:p>
        </p:txBody>
      </p:sp>
      <p:sp>
        <p:nvSpPr>
          <p:cNvPr id="6" name="Content Placeholder 5"/>
          <p:cNvSpPr>
            <a:spLocks noGrp="1"/>
          </p:cNvSpPr>
          <p:nvPr>
            <p:ph idx="1"/>
          </p:nvPr>
        </p:nvSpPr>
        <p:spPr/>
        <p:txBody>
          <a:bodyPr/>
          <a:lstStyle/>
          <a:p>
            <a:r>
              <a:rPr lang="en-US" dirty="0" smtClean="0"/>
              <a:t>In the below example:</a:t>
            </a:r>
          </a:p>
          <a:p>
            <a:pPr lvl="1"/>
            <a:r>
              <a:rPr lang="en-US" dirty="0" smtClean="0"/>
              <a:t>The BORROW Workflow Profile defines how resource sharing workflow will be managed when Evergreen State is the borrower to which my library is lending</a:t>
            </a:r>
          </a:p>
          <a:p>
            <a:pPr lvl="1"/>
            <a:endParaRPr lang="en-US" dirty="0" smtClean="0"/>
          </a:p>
          <a:p>
            <a:pPr lvl="1"/>
            <a:r>
              <a:rPr lang="en-US" dirty="0" smtClean="0"/>
              <a:t>The </a:t>
            </a:r>
            <a:r>
              <a:rPr lang="en-US" dirty="0"/>
              <a:t>LEND Workflow Profile </a:t>
            </a:r>
            <a:r>
              <a:rPr lang="en-US" dirty="0" smtClean="0"/>
              <a:t>defines </a:t>
            </a:r>
            <a:r>
              <a:rPr lang="en-US" dirty="0"/>
              <a:t>how resource sharing workflow will be managed when Evergreen State is the </a:t>
            </a:r>
            <a:r>
              <a:rPr lang="en-US" dirty="0" smtClean="0"/>
              <a:t>lender from </a:t>
            </a:r>
            <a:r>
              <a:rPr lang="en-US" dirty="0"/>
              <a:t>which my library is </a:t>
            </a:r>
            <a:r>
              <a:rPr lang="en-US" dirty="0" smtClean="0"/>
              <a:t>borrowing</a:t>
            </a:r>
            <a:endParaRPr lang="en-US" dirty="0"/>
          </a:p>
          <a:p>
            <a:pPr lvl="1"/>
            <a:endParaRPr lang="en-US" dirty="0" smtClean="0"/>
          </a:p>
          <a:p>
            <a:endParaRPr lang="en-US" dirty="0"/>
          </a:p>
          <a:p>
            <a:endParaRPr lang="en-US" dirty="0" smtClean="0"/>
          </a:p>
          <a:p>
            <a:endParaRPr lang="en-US" dirty="0"/>
          </a:p>
        </p:txBody>
      </p:sp>
      <p:pic>
        <p:nvPicPr>
          <p:cNvPr id="7" name="Content Placeholder 4"/>
          <p:cNvPicPr>
            <a:picLocks noChangeAspect="1"/>
          </p:cNvPicPr>
          <p:nvPr/>
        </p:nvPicPr>
        <p:blipFill>
          <a:blip r:embed="rId2"/>
          <a:stretch>
            <a:fillRect/>
          </a:stretch>
        </p:blipFill>
        <p:spPr>
          <a:xfrm>
            <a:off x="432565" y="4161395"/>
            <a:ext cx="8281987" cy="2220335"/>
          </a:xfrm>
          <a:prstGeom prst="rect">
            <a:avLst/>
          </a:prstGeom>
        </p:spPr>
      </p:pic>
      <p:sp>
        <p:nvSpPr>
          <p:cNvPr id="8" name="TextBox 7"/>
          <p:cNvSpPr txBox="1"/>
          <p:nvPr/>
        </p:nvSpPr>
        <p:spPr>
          <a:xfrm>
            <a:off x="1122319" y="2424944"/>
            <a:ext cx="6622937" cy="923330"/>
          </a:xfrm>
          <a:prstGeom prst="rect">
            <a:avLst/>
          </a:prstGeom>
          <a:solidFill>
            <a:schemeClr val="bg1"/>
          </a:solidFill>
          <a:ln w="31750">
            <a:solidFill>
              <a:schemeClr val="accent1"/>
            </a:solidFill>
          </a:ln>
        </p:spPr>
        <p:txBody>
          <a:bodyPr wrap="square" rtlCol="0">
            <a:spAutoFit/>
          </a:bodyPr>
          <a:lstStyle/>
          <a:p>
            <a:pPr lvl="1"/>
            <a:r>
              <a:rPr lang="en-US" dirty="0"/>
              <a:t>You must look up the specific action you are configuring to know whether it should be configured on the Borrowing or on the Lending Workflow Profile</a:t>
            </a:r>
          </a:p>
        </p:txBody>
      </p:sp>
      <p:sp>
        <p:nvSpPr>
          <p:cNvPr id="10" name="Rounded Rectangle 9"/>
          <p:cNvSpPr/>
          <p:nvPr/>
        </p:nvSpPr>
        <p:spPr>
          <a:xfrm>
            <a:off x="5368917" y="5673012"/>
            <a:ext cx="3467173" cy="345232"/>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752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are they configured ?</a:t>
            </a:r>
          </a:p>
        </p:txBody>
      </p:sp>
      <p:pic>
        <p:nvPicPr>
          <p:cNvPr id="5" name="Content Placeholder 4"/>
          <p:cNvPicPr>
            <a:picLocks noGrp="1" noChangeAspect="1"/>
          </p:cNvPicPr>
          <p:nvPr>
            <p:ph idx="1"/>
          </p:nvPr>
        </p:nvPicPr>
        <p:blipFill>
          <a:blip r:embed="rId2"/>
          <a:stretch>
            <a:fillRect/>
          </a:stretch>
        </p:blipFill>
        <p:spPr>
          <a:xfrm>
            <a:off x="397820" y="942392"/>
            <a:ext cx="8298310" cy="4599992"/>
          </a:xfrm>
          <a:prstGeom prst="rect">
            <a:avLst/>
          </a:prstGeom>
        </p:spPr>
      </p:pic>
      <p:sp>
        <p:nvSpPr>
          <p:cNvPr id="6" name="Rounded Rectangle 5"/>
          <p:cNvSpPr/>
          <p:nvPr/>
        </p:nvSpPr>
        <p:spPr>
          <a:xfrm>
            <a:off x="397821" y="4245429"/>
            <a:ext cx="964448" cy="223934"/>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827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they configured ?</a:t>
            </a:r>
          </a:p>
        </p:txBody>
      </p:sp>
      <p:pic>
        <p:nvPicPr>
          <p:cNvPr id="5" name="Content Placeholder 4"/>
          <p:cNvPicPr>
            <a:picLocks noGrp="1" noChangeAspect="1"/>
          </p:cNvPicPr>
          <p:nvPr>
            <p:ph idx="1"/>
          </p:nvPr>
        </p:nvPicPr>
        <p:blipFill>
          <a:blip r:embed="rId2"/>
          <a:stretch>
            <a:fillRect/>
          </a:stretch>
        </p:blipFill>
        <p:spPr>
          <a:xfrm>
            <a:off x="528103" y="950880"/>
            <a:ext cx="4676775" cy="1323975"/>
          </a:xfrm>
          <a:prstGeom prst="rect">
            <a:avLst/>
          </a:prstGeom>
        </p:spPr>
      </p:pic>
      <p:sp>
        <p:nvSpPr>
          <p:cNvPr id="4" name="Slide Number Placeholder 3"/>
          <p:cNvSpPr>
            <a:spLocks noGrp="1"/>
          </p:cNvSpPr>
          <p:nvPr>
            <p:ph type="sldNum" sz="quarter" idx="12"/>
          </p:nvPr>
        </p:nvSpPr>
        <p:spPr/>
        <p:txBody>
          <a:bodyPr/>
          <a:lstStyle/>
          <a:p>
            <a:fld id="{1C146586-7EC2-481D-848F-8CE41EB2DE6C}" type="slidenum">
              <a:rPr lang="en-US" smtClean="0"/>
              <a:pPr/>
              <a:t>9</a:t>
            </a:fld>
            <a:endParaRPr lang="en-US" dirty="0"/>
          </a:p>
        </p:txBody>
      </p:sp>
      <p:pic>
        <p:nvPicPr>
          <p:cNvPr id="6" name="Content Placeholder 4"/>
          <p:cNvPicPr>
            <a:picLocks noChangeAspect="1"/>
          </p:cNvPicPr>
          <p:nvPr/>
        </p:nvPicPr>
        <p:blipFill>
          <a:blip r:embed="rId3"/>
          <a:stretch>
            <a:fillRect/>
          </a:stretch>
        </p:blipFill>
        <p:spPr>
          <a:xfrm>
            <a:off x="694256" y="3193986"/>
            <a:ext cx="8281987" cy="2430483"/>
          </a:xfrm>
          <a:prstGeom prst="rect">
            <a:avLst/>
          </a:prstGeom>
        </p:spPr>
      </p:pic>
      <p:sp>
        <p:nvSpPr>
          <p:cNvPr id="7" name="Bent-Up Arrow 6"/>
          <p:cNvSpPr/>
          <p:nvPr/>
        </p:nvSpPr>
        <p:spPr>
          <a:xfrm flipV="1">
            <a:off x="5346440" y="1454731"/>
            <a:ext cx="1166327" cy="1671023"/>
          </a:xfrm>
          <a:prstGeom prst="bentUpArrow">
            <a:avLst>
              <a:gd name="adj1" fmla="val 25000"/>
              <a:gd name="adj2" fmla="val 19942"/>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28102" y="1698859"/>
            <a:ext cx="1338019" cy="269899"/>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1793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they configured ?</a:t>
            </a:r>
          </a:p>
        </p:txBody>
      </p:sp>
      <p:sp>
        <p:nvSpPr>
          <p:cNvPr id="3" name="Content Placeholder 2"/>
          <p:cNvSpPr>
            <a:spLocks noGrp="1"/>
          </p:cNvSpPr>
          <p:nvPr>
            <p:ph idx="1"/>
          </p:nvPr>
        </p:nvSpPr>
        <p:spPr/>
        <p:txBody>
          <a:bodyPr>
            <a:normAutofit/>
          </a:bodyPr>
          <a:lstStyle/>
          <a:p>
            <a:r>
              <a:rPr lang="en-US" dirty="0" smtClean="0"/>
              <a:t>Workflow Profiles are linked to Partner records, and define how the workflows will be managed when that partner is the peer partner</a:t>
            </a:r>
          </a:p>
          <a:p>
            <a:endParaRPr lang="en-US"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10</a:t>
            </a:fld>
            <a:endParaRPr lang="en-US" dirty="0"/>
          </a:p>
        </p:txBody>
      </p:sp>
      <p:pic>
        <p:nvPicPr>
          <p:cNvPr id="6" name="Content Placeholder 4"/>
          <p:cNvPicPr>
            <a:picLocks noChangeAspect="1"/>
          </p:cNvPicPr>
          <p:nvPr/>
        </p:nvPicPr>
        <p:blipFill>
          <a:blip r:embed="rId2"/>
          <a:stretch>
            <a:fillRect/>
          </a:stretch>
        </p:blipFill>
        <p:spPr>
          <a:xfrm>
            <a:off x="414338" y="2406145"/>
            <a:ext cx="8281987" cy="2220335"/>
          </a:xfrm>
          <a:prstGeom prst="rect">
            <a:avLst/>
          </a:prstGeom>
        </p:spPr>
      </p:pic>
      <p:sp>
        <p:nvSpPr>
          <p:cNvPr id="7" name="Rounded Rectangle 6"/>
          <p:cNvSpPr/>
          <p:nvPr/>
        </p:nvSpPr>
        <p:spPr>
          <a:xfrm>
            <a:off x="5107660" y="3844212"/>
            <a:ext cx="3467173" cy="429208"/>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13131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26473" y="4353733"/>
            <a:ext cx="6508809" cy="1372812"/>
          </a:xfrm>
        </p:spPr>
        <p:txBody>
          <a:bodyPr/>
          <a:lstStyle/>
          <a:p>
            <a:r>
              <a:rPr lang="en-US" dirty="0" smtClean="0"/>
              <a:t>Borrower Workflow Profile Options</a:t>
            </a:r>
            <a:endParaRPr lang="en-US" dirty="0"/>
          </a:p>
        </p:txBody>
      </p:sp>
      <p:sp>
        <p:nvSpPr>
          <p:cNvPr id="3" name="Slide Number Placeholder 2"/>
          <p:cNvSpPr>
            <a:spLocks noGrp="1"/>
          </p:cNvSpPr>
          <p:nvPr>
            <p:ph type="sldNum" sz="quarter" idx="4294967295"/>
          </p:nvPr>
        </p:nvSpPr>
        <p:spPr>
          <a:xfrm>
            <a:off x="8077200" y="6543675"/>
            <a:ext cx="1066800" cy="360363"/>
          </a:xfrm>
        </p:spPr>
        <p:txBody>
          <a:bodyPr/>
          <a:lstStyle/>
          <a:p>
            <a:fld id="{1C146586-7EC2-481D-848F-8CE41EB2DE6C}" type="slidenum">
              <a:rPr lang="en-US" smtClean="0"/>
              <a:pPr/>
              <a:t>11</a:t>
            </a:fld>
            <a:endParaRPr lang="en-US" dirty="0"/>
          </a:p>
        </p:txBody>
      </p:sp>
    </p:spTree>
    <p:extLst>
      <p:ext uri="{BB962C8B-B14F-4D97-AF65-F5344CB8AC3E}">
        <p14:creationId xmlns:p14="http://schemas.microsoft.com/office/powerpoint/2010/main" val="1912091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12</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smtClean="0"/>
              <a:t>Borrowing Workflow Profile – Automatic Renew</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12</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3872204" y="5166558"/>
            <a:ext cx="5374433" cy="1323439"/>
          </a:xfrm>
          <a:prstGeom prst="rect">
            <a:avLst/>
          </a:prstGeom>
          <a:noFill/>
        </p:spPr>
        <p:txBody>
          <a:bodyPr wrap="square" rtlCol="0">
            <a:spAutoFit/>
          </a:bodyPr>
          <a:lstStyle/>
          <a:p>
            <a:r>
              <a:rPr lang="en-US" sz="2000" b="1" dirty="0" smtClean="0"/>
              <a:t>When the linked partner borrowed from me and is requesting to renew:</a:t>
            </a:r>
          </a:p>
          <a:p>
            <a:r>
              <a:rPr lang="en-US" sz="2000" b="1" dirty="0" smtClean="0"/>
              <a:t>Will I automatically respond with ‘Renew Accepted’ and renew the shipped loan</a:t>
            </a:r>
            <a:endParaRPr lang="en-US" sz="2000" b="1" dirty="0"/>
          </a:p>
        </p:txBody>
      </p:sp>
      <p:sp>
        <p:nvSpPr>
          <p:cNvPr id="12" name="Right Arrow 11"/>
          <p:cNvSpPr/>
          <p:nvPr/>
        </p:nvSpPr>
        <p:spPr>
          <a:xfrm>
            <a:off x="3060441" y="3590958"/>
            <a:ext cx="2267338" cy="775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597657" y="3392005"/>
            <a:ext cx="1296955" cy="369332"/>
          </a:xfrm>
          <a:prstGeom prst="rect">
            <a:avLst/>
          </a:prstGeom>
          <a:noFill/>
        </p:spPr>
        <p:txBody>
          <a:bodyPr wrap="square" rtlCol="0">
            <a:spAutoFit/>
          </a:bodyPr>
          <a:lstStyle/>
          <a:p>
            <a:r>
              <a:rPr lang="en-US" dirty="0" smtClean="0"/>
              <a:t>Renew</a:t>
            </a:r>
            <a:endParaRPr lang="en-US" dirty="0"/>
          </a:p>
        </p:txBody>
      </p:sp>
      <p:pic>
        <p:nvPicPr>
          <p:cNvPr id="14" name="Content Placeholder 4"/>
          <p:cNvPicPr>
            <a:picLocks noChangeAspect="1"/>
          </p:cNvPicPr>
          <p:nvPr/>
        </p:nvPicPr>
        <p:blipFill>
          <a:blip r:embed="rId4"/>
          <a:stretch>
            <a:fillRect/>
          </a:stretch>
        </p:blipFill>
        <p:spPr>
          <a:xfrm>
            <a:off x="4572000" y="1568638"/>
            <a:ext cx="4572000" cy="1105081"/>
          </a:xfrm>
          <a:prstGeom prst="rect">
            <a:avLst/>
          </a:prstGeom>
        </p:spPr>
      </p:pic>
      <p:sp>
        <p:nvSpPr>
          <p:cNvPr id="15" name="Down Arrow 14"/>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663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13</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Manual Renew</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13</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3872204" y="5166558"/>
            <a:ext cx="5374433" cy="707886"/>
          </a:xfrm>
          <a:prstGeom prst="rect">
            <a:avLst/>
          </a:prstGeom>
          <a:noFill/>
        </p:spPr>
        <p:txBody>
          <a:bodyPr wrap="square" rtlCol="0">
            <a:spAutoFit/>
          </a:bodyPr>
          <a:lstStyle/>
          <a:p>
            <a:r>
              <a:rPr lang="en-US" sz="2000" b="1" dirty="0" smtClean="0"/>
              <a:t>Will I be able to renew items that have been shipped to the linked partner</a:t>
            </a:r>
            <a:endParaRPr lang="en-US" sz="2000" b="1" dirty="0"/>
          </a:p>
        </p:txBody>
      </p:sp>
      <p:pic>
        <p:nvPicPr>
          <p:cNvPr id="2" name="Picture 1"/>
          <p:cNvPicPr>
            <a:picLocks noChangeAspect="1"/>
          </p:cNvPicPr>
          <p:nvPr/>
        </p:nvPicPr>
        <p:blipFill>
          <a:blip r:embed="rId4"/>
          <a:stretch>
            <a:fillRect/>
          </a:stretch>
        </p:blipFill>
        <p:spPr>
          <a:xfrm>
            <a:off x="4573559" y="1556927"/>
            <a:ext cx="4570441" cy="1115914"/>
          </a:xfrm>
          <a:prstGeom prst="rect">
            <a:avLst/>
          </a:prstGeom>
        </p:spPr>
      </p:pic>
      <p:sp>
        <p:nvSpPr>
          <p:cNvPr id="16" name="Down Arrow 15"/>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1221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14</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Manual Renew</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14</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3872204" y="5166558"/>
            <a:ext cx="5374433" cy="707886"/>
          </a:xfrm>
          <a:prstGeom prst="rect">
            <a:avLst/>
          </a:prstGeom>
          <a:noFill/>
        </p:spPr>
        <p:txBody>
          <a:bodyPr wrap="square" rtlCol="0">
            <a:spAutoFit/>
          </a:bodyPr>
          <a:lstStyle/>
          <a:p>
            <a:r>
              <a:rPr lang="en-US" sz="2000" b="1" dirty="0" smtClean="0"/>
              <a:t>Will I be able to renew items that have been shipped to the linked partner</a:t>
            </a:r>
            <a:endParaRPr lang="en-US" sz="2000" b="1" dirty="0"/>
          </a:p>
        </p:txBody>
      </p:sp>
      <p:pic>
        <p:nvPicPr>
          <p:cNvPr id="15" name="Picture 14"/>
          <p:cNvPicPr>
            <a:picLocks noChangeAspect="1"/>
          </p:cNvPicPr>
          <p:nvPr/>
        </p:nvPicPr>
        <p:blipFill>
          <a:blip r:embed="rId3"/>
          <a:stretch>
            <a:fillRect/>
          </a:stretch>
        </p:blipFill>
        <p:spPr>
          <a:xfrm>
            <a:off x="2885687" y="1409421"/>
            <a:ext cx="6210300" cy="2066925"/>
          </a:xfrm>
          <a:prstGeom prst="rect">
            <a:avLst/>
          </a:prstGeom>
        </p:spPr>
      </p:pic>
      <p:sp>
        <p:nvSpPr>
          <p:cNvPr id="13" name="Rounded Rectangle 12"/>
          <p:cNvSpPr/>
          <p:nvPr/>
        </p:nvSpPr>
        <p:spPr>
          <a:xfrm>
            <a:off x="4657337" y="3133447"/>
            <a:ext cx="582314" cy="345232"/>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a:stretch>
            <a:fillRect/>
          </a:stretch>
        </p:blipFill>
        <p:spPr>
          <a:xfrm>
            <a:off x="5990837" y="2700371"/>
            <a:ext cx="1771650" cy="1752600"/>
          </a:xfrm>
          <a:prstGeom prst="rect">
            <a:avLst/>
          </a:prstGeom>
        </p:spPr>
      </p:pic>
      <p:sp>
        <p:nvSpPr>
          <p:cNvPr id="14" name="Down Arrow 13"/>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6851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15</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Mediated Patron Renew</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15</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302620" cy="1323439"/>
          </a:xfrm>
          <a:prstGeom prst="rect">
            <a:avLst/>
          </a:prstGeom>
          <a:noFill/>
        </p:spPr>
        <p:txBody>
          <a:bodyPr wrap="square" rtlCol="0">
            <a:spAutoFit/>
          </a:bodyPr>
          <a:lstStyle/>
          <a:p>
            <a:r>
              <a:rPr lang="en-US" sz="2000" b="1" dirty="0" smtClean="0"/>
              <a:t>When the linked partner is my lender:</a:t>
            </a:r>
          </a:p>
          <a:p>
            <a:pPr marL="342900" indent="-342900">
              <a:buFont typeface="Arial" panose="020B0604020202020204" pitchFamily="34" charset="0"/>
              <a:buChar char="•"/>
            </a:pPr>
            <a:r>
              <a:rPr lang="en-US" sz="2000" b="1" dirty="0" smtClean="0"/>
              <a:t>Patron may request renewal from Primo</a:t>
            </a:r>
          </a:p>
          <a:p>
            <a:pPr marL="342900" indent="-342900">
              <a:buFont typeface="Arial" panose="020B0604020202020204" pitchFamily="34" charset="0"/>
              <a:buChar char="•"/>
            </a:pPr>
            <a:r>
              <a:rPr lang="en-US" sz="2000" b="1" dirty="0" smtClean="0"/>
              <a:t>If patron requests to renew, the renew message will not be automatically sent to the lender.  Instead, the request status will change to Mediated Patron Renewal</a:t>
            </a:r>
            <a:endParaRPr lang="en-US" sz="2000" b="1" dirty="0"/>
          </a:p>
        </p:txBody>
      </p:sp>
      <p:sp>
        <p:nvSpPr>
          <p:cNvPr id="18" name="Down Arrow 17"/>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a:off x="4573560" y="1564117"/>
            <a:ext cx="4577176" cy="1136254"/>
          </a:xfrm>
          <a:prstGeom prst="rect">
            <a:avLst/>
          </a:prstGeom>
        </p:spPr>
      </p:pic>
    </p:spTree>
    <p:extLst>
      <p:ext uri="{BB962C8B-B14F-4D97-AF65-F5344CB8AC3E}">
        <p14:creationId xmlns:p14="http://schemas.microsoft.com/office/powerpoint/2010/main" val="984453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16</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Mediated Patron Renew</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16</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302620" cy="1323439"/>
          </a:xfrm>
          <a:prstGeom prst="rect">
            <a:avLst/>
          </a:prstGeom>
          <a:noFill/>
        </p:spPr>
        <p:txBody>
          <a:bodyPr wrap="square" rtlCol="0">
            <a:spAutoFit/>
          </a:bodyPr>
          <a:lstStyle/>
          <a:p>
            <a:r>
              <a:rPr lang="en-US" sz="2000" b="1" dirty="0" smtClean="0"/>
              <a:t>When the linked partner is my lender:</a:t>
            </a:r>
          </a:p>
          <a:p>
            <a:pPr marL="342900" indent="-342900">
              <a:buFont typeface="Arial" panose="020B0604020202020204" pitchFamily="34" charset="0"/>
              <a:buChar char="•"/>
            </a:pPr>
            <a:r>
              <a:rPr lang="en-US" sz="2000" b="1" dirty="0" smtClean="0"/>
              <a:t>Patron may request renewal from Primo</a:t>
            </a:r>
          </a:p>
          <a:p>
            <a:pPr marL="342900" indent="-342900">
              <a:buFont typeface="Arial" panose="020B0604020202020204" pitchFamily="34" charset="0"/>
              <a:buChar char="•"/>
            </a:pPr>
            <a:r>
              <a:rPr lang="en-US" sz="2000" b="1" dirty="0" smtClean="0"/>
              <a:t>If patron requests to renew, the renew message will not be automatically sent to the lender.  Instead, the request status will change to Mediated Patron Renewal</a:t>
            </a:r>
            <a:endParaRPr lang="en-US" sz="2000" b="1" dirty="0"/>
          </a:p>
        </p:txBody>
      </p:sp>
      <p:pic>
        <p:nvPicPr>
          <p:cNvPr id="2" name="Picture 1"/>
          <p:cNvPicPr>
            <a:picLocks noChangeAspect="1"/>
          </p:cNvPicPr>
          <p:nvPr/>
        </p:nvPicPr>
        <p:blipFill>
          <a:blip r:embed="rId4"/>
          <a:stretch>
            <a:fillRect/>
          </a:stretch>
        </p:blipFill>
        <p:spPr>
          <a:xfrm>
            <a:off x="4372072" y="1382504"/>
            <a:ext cx="4505325" cy="1114425"/>
          </a:xfrm>
          <a:prstGeom prst="rect">
            <a:avLst/>
          </a:prstGeom>
        </p:spPr>
      </p:pic>
      <p:sp>
        <p:nvSpPr>
          <p:cNvPr id="16" name="Rounded Rectangle 15"/>
          <p:cNvSpPr/>
          <p:nvPr/>
        </p:nvSpPr>
        <p:spPr>
          <a:xfrm>
            <a:off x="4372072" y="1754155"/>
            <a:ext cx="2364630" cy="225900"/>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9704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workflows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17</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Cancelled by Patron</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17</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149290" y="5173287"/>
            <a:ext cx="7375849" cy="1015663"/>
          </a:xfrm>
          <a:prstGeom prst="rect">
            <a:avLst/>
          </a:prstGeom>
          <a:noFill/>
        </p:spPr>
        <p:txBody>
          <a:bodyPr wrap="square" rtlCol="0">
            <a:spAutoFit/>
          </a:bodyPr>
          <a:lstStyle/>
          <a:p>
            <a:r>
              <a:rPr lang="en-US" sz="2000" b="1" dirty="0" smtClean="0"/>
              <a:t>When the linked partner is my lender:</a:t>
            </a:r>
          </a:p>
          <a:p>
            <a:r>
              <a:rPr lang="en-US" sz="2000" b="1" dirty="0" smtClean="0"/>
              <a:t>Can the patron cancel the request from the Primo My Account requests list</a:t>
            </a:r>
            <a:endParaRPr lang="en-US" sz="2000" b="1" dirty="0"/>
          </a:p>
        </p:txBody>
      </p:sp>
      <p:pic>
        <p:nvPicPr>
          <p:cNvPr id="2" name="Picture 1"/>
          <p:cNvPicPr>
            <a:picLocks noChangeAspect="1"/>
          </p:cNvPicPr>
          <p:nvPr/>
        </p:nvPicPr>
        <p:blipFill>
          <a:blip r:embed="rId4"/>
          <a:stretch>
            <a:fillRect/>
          </a:stretch>
        </p:blipFill>
        <p:spPr>
          <a:xfrm>
            <a:off x="4573559" y="1564117"/>
            <a:ext cx="4570441" cy="1151943"/>
          </a:xfrm>
          <a:prstGeom prst="rect">
            <a:avLst/>
          </a:prstGeom>
        </p:spPr>
      </p:pic>
      <p:sp>
        <p:nvSpPr>
          <p:cNvPr id="13" name="Down Arrow 12"/>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8169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workflows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18</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Cancelled by Staff</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18</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149290" y="5173287"/>
            <a:ext cx="7375849" cy="707886"/>
          </a:xfrm>
          <a:prstGeom prst="rect">
            <a:avLst/>
          </a:prstGeom>
          <a:noFill/>
        </p:spPr>
        <p:txBody>
          <a:bodyPr wrap="square" rtlCol="0">
            <a:spAutoFit/>
          </a:bodyPr>
          <a:lstStyle/>
          <a:p>
            <a:r>
              <a:rPr lang="en-US" sz="2000" b="1" dirty="0" smtClean="0"/>
              <a:t>When the linked partner is my lender:</a:t>
            </a:r>
          </a:p>
          <a:p>
            <a:r>
              <a:rPr lang="en-US" sz="2000" b="1" dirty="0" smtClean="0"/>
              <a:t>Can the staff cancel the request from the Alma screen</a:t>
            </a:r>
            <a:endParaRPr lang="en-US" sz="2000" b="1" dirty="0"/>
          </a:p>
        </p:txBody>
      </p:sp>
      <p:pic>
        <p:nvPicPr>
          <p:cNvPr id="12" name="Picture 11"/>
          <p:cNvPicPr>
            <a:picLocks noChangeAspect="1"/>
          </p:cNvPicPr>
          <p:nvPr/>
        </p:nvPicPr>
        <p:blipFill>
          <a:blip r:embed="rId4"/>
          <a:stretch>
            <a:fillRect/>
          </a:stretch>
        </p:blipFill>
        <p:spPr>
          <a:xfrm>
            <a:off x="4531130" y="1565737"/>
            <a:ext cx="4691062" cy="1163209"/>
          </a:xfrm>
          <a:prstGeom prst="rect">
            <a:avLst/>
          </a:prstGeom>
        </p:spPr>
      </p:pic>
      <p:sp>
        <p:nvSpPr>
          <p:cNvPr id="13" name="Down Arrow 12"/>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02331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workflows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19</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Cancelled by Staff</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19</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149290" y="5173287"/>
            <a:ext cx="7375849" cy="707886"/>
          </a:xfrm>
          <a:prstGeom prst="rect">
            <a:avLst/>
          </a:prstGeom>
          <a:noFill/>
        </p:spPr>
        <p:txBody>
          <a:bodyPr wrap="square" rtlCol="0">
            <a:spAutoFit/>
          </a:bodyPr>
          <a:lstStyle/>
          <a:p>
            <a:r>
              <a:rPr lang="en-US" sz="2000" b="1" dirty="0" smtClean="0"/>
              <a:t>When the linked partner is my lender:</a:t>
            </a:r>
          </a:p>
          <a:p>
            <a:r>
              <a:rPr lang="en-US" sz="2000" b="1" dirty="0" smtClean="0"/>
              <a:t>Can the staff cancel the request from the Alma screen</a:t>
            </a:r>
            <a:endParaRPr lang="en-US" sz="2000" b="1" dirty="0"/>
          </a:p>
        </p:txBody>
      </p:sp>
      <p:pic>
        <p:nvPicPr>
          <p:cNvPr id="2" name="Picture 1"/>
          <p:cNvPicPr>
            <a:picLocks noChangeAspect="1"/>
          </p:cNvPicPr>
          <p:nvPr/>
        </p:nvPicPr>
        <p:blipFill>
          <a:blip r:embed="rId4"/>
          <a:stretch>
            <a:fillRect/>
          </a:stretch>
        </p:blipFill>
        <p:spPr>
          <a:xfrm>
            <a:off x="4428729" y="1453942"/>
            <a:ext cx="4524375" cy="1066800"/>
          </a:xfrm>
          <a:prstGeom prst="rect">
            <a:avLst/>
          </a:prstGeom>
        </p:spPr>
      </p:pic>
      <p:sp>
        <p:nvSpPr>
          <p:cNvPr id="13" name="Rounded Rectangle 12"/>
          <p:cNvSpPr/>
          <p:nvPr/>
        </p:nvSpPr>
        <p:spPr>
          <a:xfrm>
            <a:off x="4907901" y="2249495"/>
            <a:ext cx="582314" cy="345232"/>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5"/>
          <a:stretch>
            <a:fillRect/>
          </a:stretch>
        </p:blipFill>
        <p:spPr>
          <a:xfrm>
            <a:off x="24773" y="1371918"/>
            <a:ext cx="4014685" cy="1199426"/>
          </a:xfrm>
          <a:prstGeom prst="rect">
            <a:avLst/>
          </a:prstGeom>
        </p:spPr>
      </p:pic>
      <p:sp>
        <p:nvSpPr>
          <p:cNvPr id="15" name="Rounded Rectangle 14"/>
          <p:cNvSpPr/>
          <p:nvPr/>
        </p:nvSpPr>
        <p:spPr>
          <a:xfrm>
            <a:off x="3121037" y="2030396"/>
            <a:ext cx="582314" cy="345232"/>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13155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20</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a:t>
            </a:r>
            <a:r>
              <a:rPr lang="en-US" dirty="0"/>
              <a:t>Waiting for Cancel </a:t>
            </a:r>
            <a:r>
              <a:rPr lang="en-US" dirty="0" smtClean="0"/>
              <a:t>Response</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20</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149290" y="5173287"/>
            <a:ext cx="7375849" cy="1384995"/>
          </a:xfrm>
          <a:prstGeom prst="rect">
            <a:avLst/>
          </a:prstGeom>
          <a:noFill/>
        </p:spPr>
        <p:txBody>
          <a:bodyPr wrap="square" rtlCol="0">
            <a:spAutoFit/>
          </a:bodyPr>
          <a:lstStyle/>
          <a:p>
            <a:r>
              <a:rPr lang="en-US" sz="2000" b="1" dirty="0" smtClean="0"/>
              <a:t>When the linked partner is my lender:</a:t>
            </a:r>
          </a:p>
          <a:p>
            <a:r>
              <a:rPr lang="en-US" sz="2000" b="1" dirty="0" smtClean="0"/>
              <a:t>Will I wait for a cancellation response. </a:t>
            </a:r>
          </a:p>
          <a:p>
            <a:pPr marL="342900" indent="-342900">
              <a:buFont typeface="Arial" panose="020B0604020202020204" pitchFamily="34" charset="0"/>
              <a:buChar char="•"/>
            </a:pPr>
            <a:r>
              <a:rPr lang="en-US" sz="2000" b="1" dirty="0" smtClean="0"/>
              <a:t>If </a:t>
            </a:r>
            <a:r>
              <a:rPr lang="en-US" sz="2400" b="1" dirty="0" smtClean="0"/>
              <a:t>selected</a:t>
            </a:r>
            <a:r>
              <a:rPr lang="en-US" sz="2000" b="1" dirty="0" smtClean="0"/>
              <a:t>, every cancelled request will be Waiting for Cancel Reply until lender accepts the cancellation</a:t>
            </a:r>
            <a:endParaRPr lang="en-US" sz="2000" b="1" dirty="0"/>
          </a:p>
        </p:txBody>
      </p:sp>
      <p:pic>
        <p:nvPicPr>
          <p:cNvPr id="15" name="Picture 14"/>
          <p:cNvPicPr>
            <a:picLocks noChangeAspect="1"/>
          </p:cNvPicPr>
          <p:nvPr/>
        </p:nvPicPr>
        <p:blipFill>
          <a:blip r:embed="rId4"/>
          <a:stretch>
            <a:fillRect/>
          </a:stretch>
        </p:blipFill>
        <p:spPr>
          <a:xfrm>
            <a:off x="4555086" y="1530281"/>
            <a:ext cx="4638779" cy="1268904"/>
          </a:xfrm>
          <a:prstGeom prst="rect">
            <a:avLst/>
          </a:prstGeom>
        </p:spPr>
      </p:pic>
      <p:sp>
        <p:nvSpPr>
          <p:cNvPr id="16" name="Down Arrow 15"/>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52788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21</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Waiting for Cancel Response</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21</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1" name="TextBox 10"/>
          <p:cNvSpPr txBox="1"/>
          <p:nvPr/>
        </p:nvSpPr>
        <p:spPr>
          <a:xfrm>
            <a:off x="149290" y="5173287"/>
            <a:ext cx="8005665" cy="1384995"/>
          </a:xfrm>
          <a:prstGeom prst="rect">
            <a:avLst/>
          </a:prstGeom>
          <a:noFill/>
        </p:spPr>
        <p:txBody>
          <a:bodyPr wrap="square" rtlCol="0">
            <a:spAutoFit/>
          </a:bodyPr>
          <a:lstStyle/>
          <a:p>
            <a:r>
              <a:rPr lang="en-US" sz="2000" b="1" dirty="0" smtClean="0"/>
              <a:t>When the linked partner is my lender:</a:t>
            </a:r>
          </a:p>
          <a:p>
            <a:r>
              <a:rPr lang="en-US" sz="2000" b="1" dirty="0" smtClean="0"/>
              <a:t>Will I wait for a cancellation response. </a:t>
            </a:r>
          </a:p>
          <a:p>
            <a:pPr marL="342900" indent="-342900">
              <a:buFont typeface="Arial" panose="020B0604020202020204" pitchFamily="34" charset="0"/>
              <a:buChar char="•"/>
            </a:pPr>
            <a:r>
              <a:rPr lang="en-US" sz="2000" b="1" dirty="0" smtClean="0"/>
              <a:t>If </a:t>
            </a:r>
            <a:r>
              <a:rPr lang="en-US" sz="2400" b="1" dirty="0" smtClean="0"/>
              <a:t>not selected</a:t>
            </a:r>
            <a:r>
              <a:rPr lang="en-US" sz="2000" b="1" dirty="0" smtClean="0"/>
              <a:t>, every cancelled request will be considered cancelled without waiting for the lender to accept the cancellation</a:t>
            </a:r>
            <a:endParaRPr lang="en-US" sz="2000" b="1" dirty="0"/>
          </a:p>
        </p:txBody>
      </p:sp>
      <p:pic>
        <p:nvPicPr>
          <p:cNvPr id="12" name="Picture 11"/>
          <p:cNvPicPr>
            <a:picLocks noChangeAspect="1"/>
          </p:cNvPicPr>
          <p:nvPr/>
        </p:nvPicPr>
        <p:blipFill>
          <a:blip r:embed="rId4"/>
          <a:stretch>
            <a:fillRect/>
          </a:stretch>
        </p:blipFill>
        <p:spPr>
          <a:xfrm>
            <a:off x="4555086" y="1530281"/>
            <a:ext cx="4638779" cy="1268904"/>
          </a:xfrm>
          <a:prstGeom prst="rect">
            <a:avLst/>
          </a:prstGeom>
        </p:spPr>
      </p:pic>
      <p:sp>
        <p:nvSpPr>
          <p:cNvPr id="13" name="Down Arrow 12"/>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00300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22</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Recalled by Partner</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22</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3" name="TextBox 12"/>
          <p:cNvSpPr txBox="1"/>
          <p:nvPr/>
        </p:nvSpPr>
        <p:spPr>
          <a:xfrm>
            <a:off x="3872204" y="5166558"/>
            <a:ext cx="5374433" cy="1015663"/>
          </a:xfrm>
          <a:prstGeom prst="rect">
            <a:avLst/>
          </a:prstGeom>
          <a:noFill/>
        </p:spPr>
        <p:txBody>
          <a:bodyPr wrap="square" rtlCol="0">
            <a:spAutoFit/>
          </a:bodyPr>
          <a:lstStyle/>
          <a:p>
            <a:r>
              <a:rPr lang="en-US" sz="2000" b="1" dirty="0" smtClean="0"/>
              <a:t>If selected:</a:t>
            </a:r>
          </a:p>
          <a:p>
            <a:r>
              <a:rPr lang="en-US" sz="2000" b="1" dirty="0" smtClean="0"/>
              <a:t>Request that has been shipped to the borrower will be recalled if requested by a library patron</a:t>
            </a:r>
            <a:endParaRPr lang="en-US" sz="2000" b="1" dirty="0"/>
          </a:p>
        </p:txBody>
      </p:sp>
      <p:pic>
        <p:nvPicPr>
          <p:cNvPr id="12" name="Picture 11"/>
          <p:cNvPicPr>
            <a:picLocks noChangeAspect="1"/>
          </p:cNvPicPr>
          <p:nvPr/>
        </p:nvPicPr>
        <p:blipFill>
          <a:blip r:embed="rId4"/>
          <a:stretch>
            <a:fillRect/>
          </a:stretch>
        </p:blipFill>
        <p:spPr>
          <a:xfrm>
            <a:off x="4573559" y="1564118"/>
            <a:ext cx="4593254" cy="1136254"/>
          </a:xfrm>
          <a:prstGeom prst="rect">
            <a:avLst/>
          </a:prstGeom>
        </p:spPr>
      </p:pic>
      <p:sp>
        <p:nvSpPr>
          <p:cNvPr id="14" name="Down Arrow 13"/>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08111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23</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Reject</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23</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2" name="Picture 1"/>
          <p:cNvPicPr>
            <a:picLocks noChangeAspect="1"/>
          </p:cNvPicPr>
          <p:nvPr/>
        </p:nvPicPr>
        <p:blipFill>
          <a:blip r:embed="rId4"/>
          <a:stretch>
            <a:fillRect/>
          </a:stretch>
        </p:blipFill>
        <p:spPr>
          <a:xfrm>
            <a:off x="4573559" y="1564117"/>
            <a:ext cx="4570441" cy="1164829"/>
          </a:xfrm>
          <a:prstGeom prst="rect">
            <a:avLst/>
          </a:prstGeom>
        </p:spPr>
      </p:pic>
      <p:sp>
        <p:nvSpPr>
          <p:cNvPr id="14" name="TextBox 13"/>
          <p:cNvSpPr txBox="1"/>
          <p:nvPr/>
        </p:nvSpPr>
        <p:spPr>
          <a:xfrm>
            <a:off x="149290" y="5173287"/>
            <a:ext cx="8005665" cy="707886"/>
          </a:xfrm>
          <a:prstGeom prst="rect">
            <a:avLst/>
          </a:prstGeom>
          <a:noFill/>
        </p:spPr>
        <p:txBody>
          <a:bodyPr wrap="square" rtlCol="0">
            <a:spAutoFit/>
          </a:bodyPr>
          <a:lstStyle/>
          <a:p>
            <a:r>
              <a:rPr lang="en-US" sz="2000" b="1" dirty="0" smtClean="0"/>
              <a:t>When the linked partner is my lender:</a:t>
            </a:r>
          </a:p>
          <a:p>
            <a:r>
              <a:rPr lang="en-US" sz="2000" b="1" dirty="0" smtClean="0"/>
              <a:t>Can I manually reject the request using the Reject option</a:t>
            </a:r>
          </a:p>
        </p:txBody>
      </p:sp>
      <p:sp>
        <p:nvSpPr>
          <p:cNvPr id="15" name="Down Arrow 14"/>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20691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24</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Reject</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24</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4" name="TextBox 13"/>
          <p:cNvSpPr txBox="1"/>
          <p:nvPr/>
        </p:nvSpPr>
        <p:spPr>
          <a:xfrm>
            <a:off x="149290" y="5173287"/>
            <a:ext cx="8005665" cy="1015663"/>
          </a:xfrm>
          <a:prstGeom prst="rect">
            <a:avLst/>
          </a:prstGeom>
          <a:noFill/>
        </p:spPr>
        <p:txBody>
          <a:bodyPr wrap="square" rtlCol="0">
            <a:spAutoFit/>
          </a:bodyPr>
          <a:lstStyle/>
          <a:p>
            <a:r>
              <a:rPr lang="en-US" sz="2000" b="1" dirty="0" smtClean="0"/>
              <a:t>The recommended use is for ISO and NCIP P2P partners to disable this option. For these users, the rejection is expected to be reported by the lender and not manually triggered by the borrower</a:t>
            </a:r>
          </a:p>
        </p:txBody>
      </p:sp>
      <p:pic>
        <p:nvPicPr>
          <p:cNvPr id="11" name="Picture 10"/>
          <p:cNvPicPr>
            <a:picLocks noChangeAspect="1"/>
          </p:cNvPicPr>
          <p:nvPr/>
        </p:nvPicPr>
        <p:blipFill>
          <a:blip r:embed="rId4"/>
          <a:stretch>
            <a:fillRect/>
          </a:stretch>
        </p:blipFill>
        <p:spPr>
          <a:xfrm>
            <a:off x="3265715" y="1507506"/>
            <a:ext cx="5124450" cy="1085850"/>
          </a:xfrm>
          <a:prstGeom prst="rect">
            <a:avLst/>
          </a:prstGeom>
        </p:spPr>
      </p:pic>
      <p:sp>
        <p:nvSpPr>
          <p:cNvPr id="13" name="Rounded Rectangle 12"/>
          <p:cNvSpPr/>
          <p:nvPr/>
        </p:nvSpPr>
        <p:spPr>
          <a:xfrm>
            <a:off x="6937309" y="2312224"/>
            <a:ext cx="582314" cy="345232"/>
          </a:xfrm>
          <a:prstGeom prst="roundRect">
            <a:avLst/>
          </a:prstGeom>
          <a:noFill/>
          <a:ln w="38100"/>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5" name="Down Arrow 14"/>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15038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25</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Lender Check In</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25</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2" name="Picture 1"/>
          <p:cNvPicPr>
            <a:picLocks noChangeAspect="1"/>
          </p:cNvPicPr>
          <p:nvPr/>
        </p:nvPicPr>
        <p:blipFill>
          <a:blip r:embed="rId4"/>
          <a:stretch>
            <a:fillRect/>
          </a:stretch>
        </p:blipFill>
        <p:spPr>
          <a:xfrm>
            <a:off x="4555087" y="1564117"/>
            <a:ext cx="4588913" cy="1136254"/>
          </a:xfrm>
          <a:prstGeom prst="rect">
            <a:avLst/>
          </a:prstGeom>
        </p:spPr>
      </p:pic>
      <p:sp>
        <p:nvSpPr>
          <p:cNvPr id="14" name="Down Arrow 13"/>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872204" y="5166558"/>
            <a:ext cx="5374433" cy="1077218"/>
          </a:xfrm>
          <a:prstGeom prst="rect">
            <a:avLst/>
          </a:prstGeom>
          <a:noFill/>
        </p:spPr>
        <p:txBody>
          <a:bodyPr wrap="square" rtlCol="0">
            <a:spAutoFit/>
          </a:bodyPr>
          <a:lstStyle/>
          <a:p>
            <a:r>
              <a:rPr lang="en-US" sz="2000" b="1" dirty="0" smtClean="0"/>
              <a:t>If </a:t>
            </a:r>
            <a:r>
              <a:rPr lang="en-US" sz="2400" b="1" dirty="0" smtClean="0"/>
              <a:t>selected</a:t>
            </a:r>
            <a:r>
              <a:rPr lang="en-US" sz="2000" b="1" dirty="0" smtClean="0"/>
              <a:t>:</a:t>
            </a:r>
          </a:p>
          <a:p>
            <a:r>
              <a:rPr lang="en-US" sz="2000" b="1" dirty="0"/>
              <a:t>Request that has been returned by the borrower will be </a:t>
            </a:r>
            <a:r>
              <a:rPr lang="en-US" sz="2000" b="1" dirty="0" smtClean="0"/>
              <a:t>not be closed until checked in </a:t>
            </a:r>
            <a:endParaRPr lang="en-US" sz="2000" b="1" dirty="0"/>
          </a:p>
        </p:txBody>
      </p:sp>
    </p:spTree>
    <p:extLst>
      <p:ext uri="{BB962C8B-B14F-4D97-AF65-F5344CB8AC3E}">
        <p14:creationId xmlns:p14="http://schemas.microsoft.com/office/powerpoint/2010/main" val="15698172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a:t>
            </a:r>
          </a:p>
          <a:p>
            <a:pPr lvl="1"/>
            <a:r>
              <a:rPr lang="en-US" sz="1800" dirty="0" smtClean="0"/>
              <a:t>ISO</a:t>
            </a:r>
          </a:p>
          <a:p>
            <a:pPr lvl="1"/>
            <a:r>
              <a:rPr lang="en-US" sz="1800" dirty="0" smtClean="0"/>
              <a:t>NCIP P2P</a:t>
            </a:r>
            <a:endParaRPr lang="en-US" sz="1800"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26</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Lender Check In</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26</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2" name="Picture 1"/>
          <p:cNvPicPr>
            <a:picLocks noChangeAspect="1"/>
          </p:cNvPicPr>
          <p:nvPr/>
        </p:nvPicPr>
        <p:blipFill>
          <a:blip r:embed="rId4"/>
          <a:stretch>
            <a:fillRect/>
          </a:stretch>
        </p:blipFill>
        <p:spPr>
          <a:xfrm>
            <a:off x="4555087" y="1564117"/>
            <a:ext cx="4588913" cy="1136254"/>
          </a:xfrm>
          <a:prstGeom prst="rect">
            <a:avLst/>
          </a:prstGeom>
        </p:spPr>
      </p:pic>
      <p:sp>
        <p:nvSpPr>
          <p:cNvPr id="13" name="TextBox 12"/>
          <p:cNvSpPr txBox="1"/>
          <p:nvPr/>
        </p:nvSpPr>
        <p:spPr>
          <a:xfrm>
            <a:off x="3872204" y="5166558"/>
            <a:ext cx="5374433" cy="1077218"/>
          </a:xfrm>
          <a:prstGeom prst="rect">
            <a:avLst/>
          </a:prstGeom>
          <a:noFill/>
        </p:spPr>
        <p:txBody>
          <a:bodyPr wrap="square" rtlCol="0">
            <a:spAutoFit/>
          </a:bodyPr>
          <a:lstStyle/>
          <a:p>
            <a:r>
              <a:rPr lang="en-US" sz="2000" b="1" dirty="0" smtClean="0"/>
              <a:t>If </a:t>
            </a:r>
            <a:r>
              <a:rPr lang="en-US" sz="2400" b="1" dirty="0" smtClean="0"/>
              <a:t>not selected</a:t>
            </a:r>
            <a:r>
              <a:rPr lang="en-US" sz="2000" b="1" dirty="0" smtClean="0"/>
              <a:t>:</a:t>
            </a:r>
          </a:p>
          <a:p>
            <a:r>
              <a:rPr lang="en-US" sz="2000" b="1" dirty="0" smtClean="0"/>
              <a:t>Request that has been returned by the borrower will be closed automatically</a:t>
            </a:r>
            <a:endParaRPr lang="en-US" sz="2000" b="1" dirty="0"/>
          </a:p>
        </p:txBody>
      </p:sp>
      <p:sp>
        <p:nvSpPr>
          <p:cNvPr id="12" name="Down Arrow 11"/>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652646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all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27</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Receive Digitally</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27</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3" name="TextBox 12"/>
          <p:cNvSpPr txBox="1"/>
          <p:nvPr/>
        </p:nvSpPr>
        <p:spPr>
          <a:xfrm>
            <a:off x="3704254" y="5166558"/>
            <a:ext cx="5542384" cy="1384995"/>
          </a:xfrm>
          <a:prstGeom prst="rect">
            <a:avLst/>
          </a:prstGeom>
          <a:noFill/>
        </p:spPr>
        <p:txBody>
          <a:bodyPr wrap="square" rtlCol="0">
            <a:spAutoFit/>
          </a:bodyPr>
          <a:lstStyle/>
          <a:p>
            <a:r>
              <a:rPr lang="en-US" sz="2000" b="1" dirty="0" smtClean="0"/>
              <a:t>If </a:t>
            </a:r>
            <a:r>
              <a:rPr lang="en-US" sz="2400" b="1" dirty="0" smtClean="0"/>
              <a:t>selected</a:t>
            </a:r>
            <a:r>
              <a:rPr lang="en-US" sz="2000" b="1" dirty="0" smtClean="0"/>
              <a:t>:</a:t>
            </a:r>
          </a:p>
          <a:p>
            <a:r>
              <a:rPr lang="en-US" sz="2000" b="1" dirty="0" smtClean="0"/>
              <a:t>Request that has been shipped digitally to the linked borrower will remain open until a Received indication is received from the borrower</a:t>
            </a:r>
            <a:endParaRPr lang="en-US" sz="2000" b="1" dirty="0"/>
          </a:p>
        </p:txBody>
      </p:sp>
      <p:pic>
        <p:nvPicPr>
          <p:cNvPr id="11" name="Picture 10"/>
          <p:cNvPicPr>
            <a:picLocks noChangeAspect="1"/>
          </p:cNvPicPr>
          <p:nvPr/>
        </p:nvPicPr>
        <p:blipFill>
          <a:blip r:embed="rId4"/>
          <a:stretch>
            <a:fillRect/>
          </a:stretch>
        </p:blipFill>
        <p:spPr>
          <a:xfrm>
            <a:off x="4077866" y="1331236"/>
            <a:ext cx="5066134" cy="1301879"/>
          </a:xfrm>
          <a:prstGeom prst="rect">
            <a:avLst/>
          </a:prstGeom>
        </p:spPr>
      </p:pic>
      <p:sp>
        <p:nvSpPr>
          <p:cNvPr id="12" name="Down Arrow 11"/>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2928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all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28</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Receive Digitally</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28</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3" name="TextBox 12"/>
          <p:cNvSpPr txBox="1"/>
          <p:nvPr/>
        </p:nvSpPr>
        <p:spPr>
          <a:xfrm>
            <a:off x="3713584" y="5166558"/>
            <a:ext cx="5374433" cy="1077218"/>
          </a:xfrm>
          <a:prstGeom prst="rect">
            <a:avLst/>
          </a:prstGeom>
          <a:noFill/>
        </p:spPr>
        <p:txBody>
          <a:bodyPr wrap="square" rtlCol="0">
            <a:spAutoFit/>
          </a:bodyPr>
          <a:lstStyle/>
          <a:p>
            <a:r>
              <a:rPr lang="en-US" sz="2000" b="1" dirty="0" smtClean="0"/>
              <a:t>If </a:t>
            </a:r>
            <a:r>
              <a:rPr lang="en-US" sz="2400" b="1" dirty="0" smtClean="0"/>
              <a:t>not selected</a:t>
            </a:r>
            <a:r>
              <a:rPr lang="en-US" sz="2000" b="1" dirty="0" smtClean="0"/>
              <a:t>:</a:t>
            </a:r>
          </a:p>
          <a:p>
            <a:r>
              <a:rPr lang="en-US" sz="2000" b="1" dirty="0" smtClean="0"/>
              <a:t>Request that has been shipped digitally to the linked borrower will be considered closed</a:t>
            </a:r>
            <a:endParaRPr lang="en-US" sz="2000" b="1" dirty="0"/>
          </a:p>
        </p:txBody>
      </p:sp>
      <p:pic>
        <p:nvPicPr>
          <p:cNvPr id="11" name="Picture 10"/>
          <p:cNvPicPr>
            <a:picLocks noChangeAspect="1"/>
          </p:cNvPicPr>
          <p:nvPr/>
        </p:nvPicPr>
        <p:blipFill>
          <a:blip r:embed="rId4"/>
          <a:stretch>
            <a:fillRect/>
          </a:stretch>
        </p:blipFill>
        <p:spPr>
          <a:xfrm>
            <a:off x="4077866" y="1331236"/>
            <a:ext cx="5066134" cy="1301879"/>
          </a:xfrm>
          <a:prstGeom prst="rect">
            <a:avLst/>
          </a:prstGeom>
        </p:spPr>
      </p:pic>
      <p:sp>
        <p:nvSpPr>
          <p:cNvPr id="14" name="Down Arrow 13"/>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44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types:</a:t>
            </a:r>
          </a:p>
          <a:p>
            <a:pPr lvl="1"/>
            <a:r>
              <a:rPr lang="en-US" sz="1600" dirty="0" smtClean="0"/>
              <a:t>ISO</a:t>
            </a:r>
          </a:p>
          <a:p>
            <a:pPr lvl="1"/>
            <a:r>
              <a:rPr lang="en-US" sz="1600" dirty="0" smtClean="0"/>
              <a:t>NCIP P2P</a:t>
            </a:r>
          </a:p>
        </p:txBody>
      </p:sp>
      <p:sp>
        <p:nvSpPr>
          <p:cNvPr id="4" name="Slide Number Placeholder 3"/>
          <p:cNvSpPr>
            <a:spLocks noGrp="1"/>
          </p:cNvSpPr>
          <p:nvPr>
            <p:ph type="sldNum" sz="quarter" idx="12"/>
          </p:nvPr>
        </p:nvSpPr>
        <p:spPr/>
        <p:txBody>
          <a:bodyPr/>
          <a:lstStyle/>
          <a:p>
            <a:fld id="{1C146586-7EC2-481D-848F-8CE41EB2DE6C}" type="slidenum">
              <a:rPr lang="en-US" smtClean="0"/>
              <a:pPr/>
              <a:t>29</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Will Supply</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29</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3" name="TextBox 12"/>
          <p:cNvSpPr txBox="1"/>
          <p:nvPr/>
        </p:nvSpPr>
        <p:spPr>
          <a:xfrm>
            <a:off x="3872204" y="5166558"/>
            <a:ext cx="5374433" cy="1015663"/>
          </a:xfrm>
          <a:prstGeom prst="rect">
            <a:avLst/>
          </a:prstGeom>
          <a:noFill/>
        </p:spPr>
        <p:txBody>
          <a:bodyPr wrap="square" rtlCol="0">
            <a:spAutoFit/>
          </a:bodyPr>
          <a:lstStyle/>
          <a:p>
            <a:r>
              <a:rPr lang="en-US" sz="2000" b="1" dirty="0" smtClean="0"/>
              <a:t>Will I be able to respond with ‘Will Supply’ to requests that have been received from a linked borrower</a:t>
            </a:r>
            <a:endParaRPr lang="en-US" sz="2000" b="1" dirty="0"/>
          </a:p>
        </p:txBody>
      </p:sp>
      <p:sp>
        <p:nvSpPr>
          <p:cNvPr id="14" name="Down Arrow 13"/>
          <p:cNvSpPr/>
          <p:nvPr/>
        </p:nvSpPr>
        <p:spPr>
          <a:xfrm>
            <a:off x="5738327" y="4479623"/>
            <a:ext cx="1786812"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4562669" y="1537785"/>
            <a:ext cx="4581331" cy="1162586"/>
          </a:xfrm>
          <a:prstGeom prst="rect">
            <a:avLst/>
          </a:prstGeom>
        </p:spPr>
      </p:pic>
    </p:spTree>
    <p:extLst>
      <p:ext uri="{BB962C8B-B14F-4D97-AF65-F5344CB8AC3E}">
        <p14:creationId xmlns:p14="http://schemas.microsoft.com/office/powerpoint/2010/main" val="2788635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55087" y="1539826"/>
            <a:ext cx="4588914" cy="1098754"/>
          </a:xfrm>
          <a:prstGeom prst="rect">
            <a:avLst/>
          </a:prstGeom>
        </p:spPr>
      </p:pic>
      <p:sp>
        <p:nvSpPr>
          <p:cNvPr id="3" name="Content Placeholder 2"/>
          <p:cNvSpPr>
            <a:spLocks noGrp="1"/>
          </p:cNvSpPr>
          <p:nvPr>
            <p:ph idx="1"/>
          </p:nvPr>
        </p:nvSpPr>
        <p:spPr>
          <a:xfrm>
            <a:off x="414044" y="752606"/>
            <a:ext cx="5912111" cy="1623022"/>
          </a:xfrm>
        </p:spPr>
        <p:txBody>
          <a:bodyPr>
            <a:normAutofit/>
          </a:bodyPr>
          <a:lstStyle/>
          <a:p>
            <a:r>
              <a:rPr lang="en-US" sz="2000" dirty="0" smtClean="0"/>
              <a:t>This action is relevant for workflows of type:</a:t>
            </a:r>
          </a:p>
          <a:p>
            <a:pPr lvl="1"/>
            <a:r>
              <a:rPr lang="en-US" sz="1800" dirty="0" smtClean="0"/>
              <a:t>External System</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30</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Borrowing Workflow Profile – Externally Obtained</a:t>
            </a:r>
            <a:endParaRPr lang="en-US" dirty="0"/>
          </a:p>
        </p:txBody>
      </p:sp>
      <p:pic>
        <p:nvPicPr>
          <p:cNvPr id="6" name="Content Placeholder 4"/>
          <p:cNvPicPr>
            <a:picLocks noChangeAspect="1"/>
          </p:cNvPicPr>
          <p:nvPr/>
        </p:nvPicPr>
        <p:blipFill>
          <a:blip r:embed="rId3"/>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30</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4"/>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3" name="TextBox 12"/>
          <p:cNvSpPr txBox="1"/>
          <p:nvPr/>
        </p:nvSpPr>
        <p:spPr>
          <a:xfrm>
            <a:off x="115466" y="5200953"/>
            <a:ext cx="8729956" cy="1508105"/>
          </a:xfrm>
          <a:prstGeom prst="rect">
            <a:avLst/>
          </a:prstGeom>
          <a:noFill/>
        </p:spPr>
        <p:txBody>
          <a:bodyPr wrap="square" rtlCol="0">
            <a:spAutoFit/>
          </a:bodyPr>
          <a:lstStyle/>
          <a:p>
            <a:pPr marL="0" lvl="1"/>
            <a:r>
              <a:rPr lang="en-US" sz="2000" b="1" dirty="0"/>
              <a:t>This option should be used when the </a:t>
            </a:r>
            <a:r>
              <a:rPr lang="en-US" sz="2000" b="1" dirty="0" smtClean="0"/>
              <a:t>lending partner </a:t>
            </a:r>
            <a:r>
              <a:rPr lang="en-US" sz="2000" b="1" dirty="0"/>
              <a:t>is the CCC </a:t>
            </a:r>
            <a:r>
              <a:rPr lang="en-US" sz="2000" b="1" dirty="0" err="1"/>
              <a:t>GetItNow</a:t>
            </a:r>
            <a:r>
              <a:rPr lang="en-US" sz="2000" b="1" dirty="0"/>
              <a:t> partner. Please refer to </a:t>
            </a:r>
            <a:r>
              <a:rPr lang="en-US" sz="1600" b="1" dirty="0">
                <a:hlinkClick r:id="rId5"/>
              </a:rPr>
              <a:t>https://knowledge.exlibrisgroup.com/Alma/Training/02_What's_New_Videos_2015/01_December_2015_Release/Support_for_CCC_GetItNow_Service_in_Resource_Sharing</a:t>
            </a:r>
            <a:r>
              <a:rPr lang="en-US" sz="2000" b="1" dirty="0"/>
              <a:t> for more information</a:t>
            </a:r>
          </a:p>
          <a:p>
            <a:endParaRPr lang="en-US" sz="1600" dirty="0"/>
          </a:p>
        </p:txBody>
      </p:sp>
      <p:sp>
        <p:nvSpPr>
          <p:cNvPr id="14" name="Down Arrow 13"/>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6529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Borrowing Workflow Profile</a:t>
            </a:r>
          </a:p>
        </p:txBody>
      </p:sp>
      <p:sp>
        <p:nvSpPr>
          <p:cNvPr id="3" name="Content Placeholder 2"/>
          <p:cNvSpPr>
            <a:spLocks noGrp="1"/>
          </p:cNvSpPr>
          <p:nvPr>
            <p:ph idx="1"/>
          </p:nvPr>
        </p:nvSpPr>
        <p:spPr/>
        <p:txBody>
          <a:bodyPr/>
          <a:lstStyle/>
          <a:p>
            <a:r>
              <a:rPr lang="en-US" dirty="0" smtClean="0"/>
              <a:t>All other workflow options effect only whether it will be possible to manually change the request status to the selected status</a:t>
            </a:r>
            <a:endParaRPr lang="en-US" dirty="0"/>
          </a:p>
        </p:txBody>
      </p:sp>
      <p:sp>
        <p:nvSpPr>
          <p:cNvPr id="4" name="Slide Number Placeholder 3"/>
          <p:cNvSpPr>
            <a:spLocks noGrp="1"/>
          </p:cNvSpPr>
          <p:nvPr>
            <p:ph type="sldNum" sz="quarter" idx="12"/>
          </p:nvPr>
        </p:nvSpPr>
        <p:spPr/>
        <p:txBody>
          <a:bodyPr/>
          <a:lstStyle/>
          <a:p>
            <a:fld id="{1C146586-7EC2-481D-848F-8CE41EB2DE6C}" type="slidenum">
              <a:rPr lang="en-US" smtClean="0"/>
              <a:pPr/>
              <a:t>31</a:t>
            </a:fld>
            <a:endParaRPr lang="en-US" dirty="0"/>
          </a:p>
        </p:txBody>
      </p:sp>
      <p:pic>
        <p:nvPicPr>
          <p:cNvPr id="5" name="Content Placeholder 4"/>
          <p:cNvPicPr>
            <a:picLocks noChangeAspect="1"/>
          </p:cNvPicPr>
          <p:nvPr/>
        </p:nvPicPr>
        <p:blipFill>
          <a:blip r:embed="rId2"/>
          <a:stretch>
            <a:fillRect/>
          </a:stretch>
        </p:blipFill>
        <p:spPr>
          <a:xfrm>
            <a:off x="414338" y="2592107"/>
            <a:ext cx="8281987" cy="1848411"/>
          </a:xfrm>
          <a:prstGeom prst="rect">
            <a:avLst/>
          </a:prstGeom>
        </p:spPr>
      </p:pic>
      <p:sp>
        <p:nvSpPr>
          <p:cNvPr id="6" name="Right Arrow 5"/>
          <p:cNvSpPr/>
          <p:nvPr/>
        </p:nvSpPr>
        <p:spPr>
          <a:xfrm>
            <a:off x="6400800" y="3125755"/>
            <a:ext cx="662473" cy="6158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480216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526473" y="4353733"/>
            <a:ext cx="6508809" cy="1372812"/>
          </a:xfrm>
        </p:spPr>
        <p:txBody>
          <a:bodyPr/>
          <a:lstStyle/>
          <a:p>
            <a:r>
              <a:rPr lang="en-US" smtClean="0"/>
              <a:t>Lender Workflow </a:t>
            </a:r>
            <a:r>
              <a:rPr lang="en-US" dirty="0" smtClean="0"/>
              <a:t>Profile Options</a:t>
            </a:r>
            <a:endParaRPr lang="en-US" dirty="0"/>
          </a:p>
        </p:txBody>
      </p:sp>
      <p:sp>
        <p:nvSpPr>
          <p:cNvPr id="3" name="Slide Number Placeholder 2"/>
          <p:cNvSpPr>
            <a:spLocks noGrp="1"/>
          </p:cNvSpPr>
          <p:nvPr>
            <p:ph type="sldNum" sz="quarter" idx="4294967295"/>
          </p:nvPr>
        </p:nvSpPr>
        <p:spPr>
          <a:xfrm>
            <a:off x="8077200" y="6543675"/>
            <a:ext cx="1066800" cy="360363"/>
          </a:xfrm>
        </p:spPr>
        <p:txBody>
          <a:bodyPr/>
          <a:lstStyle/>
          <a:p>
            <a:fld id="{1C146586-7EC2-481D-848F-8CE41EB2DE6C}" type="slidenum">
              <a:rPr lang="en-US" smtClean="0"/>
              <a:pPr/>
              <a:t>32</a:t>
            </a:fld>
            <a:endParaRPr lang="en-US" dirty="0"/>
          </a:p>
        </p:txBody>
      </p:sp>
    </p:spTree>
    <p:extLst>
      <p:ext uri="{BB962C8B-B14F-4D97-AF65-F5344CB8AC3E}">
        <p14:creationId xmlns:p14="http://schemas.microsoft.com/office/powerpoint/2010/main" val="10521078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all types:</a:t>
            </a:r>
          </a:p>
          <a:p>
            <a:pPr lvl="1"/>
            <a:r>
              <a:rPr lang="en-US" sz="1600" dirty="0" smtClean="0"/>
              <a:t>ISO</a:t>
            </a:r>
          </a:p>
          <a:p>
            <a:pPr lvl="1"/>
            <a:r>
              <a:rPr lang="en-US" sz="1600" dirty="0" smtClean="0"/>
              <a:t>NCIP P2P</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33</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Lender Workflow Profile – Lender Check In</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33</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5" name="TextBox 14"/>
          <p:cNvSpPr txBox="1"/>
          <p:nvPr/>
        </p:nvSpPr>
        <p:spPr>
          <a:xfrm>
            <a:off x="149290" y="5173287"/>
            <a:ext cx="5290457" cy="1384995"/>
          </a:xfrm>
          <a:prstGeom prst="rect">
            <a:avLst/>
          </a:prstGeom>
          <a:noFill/>
        </p:spPr>
        <p:txBody>
          <a:bodyPr wrap="square" rtlCol="0">
            <a:spAutoFit/>
          </a:bodyPr>
          <a:lstStyle/>
          <a:p>
            <a:r>
              <a:rPr lang="en-US" sz="2000" b="1" dirty="0"/>
              <a:t>When the linked partner is my lender:</a:t>
            </a:r>
          </a:p>
          <a:p>
            <a:r>
              <a:rPr lang="en-US" sz="2000" b="1" dirty="0" smtClean="0"/>
              <a:t>If </a:t>
            </a:r>
            <a:r>
              <a:rPr lang="en-US" sz="2400" b="1" dirty="0" smtClean="0"/>
              <a:t>selected </a:t>
            </a:r>
            <a:r>
              <a:rPr lang="en-US" sz="2000" b="1" dirty="0" smtClean="0"/>
              <a:t>then returned borrowing requests will not be considered completed until a check in message is received</a:t>
            </a:r>
          </a:p>
        </p:txBody>
      </p:sp>
      <p:pic>
        <p:nvPicPr>
          <p:cNvPr id="11" name="Picture 10"/>
          <p:cNvPicPr>
            <a:picLocks noChangeAspect="1"/>
          </p:cNvPicPr>
          <p:nvPr/>
        </p:nvPicPr>
        <p:blipFill>
          <a:blip r:embed="rId4"/>
          <a:stretch>
            <a:fillRect/>
          </a:stretch>
        </p:blipFill>
        <p:spPr>
          <a:xfrm>
            <a:off x="4555086" y="1581501"/>
            <a:ext cx="4588914" cy="1131146"/>
          </a:xfrm>
          <a:prstGeom prst="rect">
            <a:avLst/>
          </a:prstGeom>
        </p:spPr>
      </p:pic>
      <p:sp>
        <p:nvSpPr>
          <p:cNvPr id="16" name="Down Arrow 15"/>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85812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workflows of all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34</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Lender Workflow Profile – Lender Check In</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34</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sp>
        <p:nvSpPr>
          <p:cNvPr id="15" name="TextBox 14"/>
          <p:cNvSpPr txBox="1"/>
          <p:nvPr/>
        </p:nvSpPr>
        <p:spPr>
          <a:xfrm>
            <a:off x="149290" y="5173287"/>
            <a:ext cx="5663681" cy="1384995"/>
          </a:xfrm>
          <a:prstGeom prst="rect">
            <a:avLst/>
          </a:prstGeom>
          <a:noFill/>
        </p:spPr>
        <p:txBody>
          <a:bodyPr wrap="square" rtlCol="0">
            <a:spAutoFit/>
          </a:bodyPr>
          <a:lstStyle/>
          <a:p>
            <a:r>
              <a:rPr lang="en-US" sz="2000" b="1" dirty="0"/>
              <a:t>When the linked partner is my lender:</a:t>
            </a:r>
          </a:p>
          <a:p>
            <a:r>
              <a:rPr lang="en-US" sz="2000" b="1" dirty="0" smtClean="0"/>
              <a:t>If </a:t>
            </a:r>
            <a:r>
              <a:rPr lang="en-US" sz="2400" b="1" dirty="0" smtClean="0"/>
              <a:t>not selected </a:t>
            </a:r>
            <a:r>
              <a:rPr lang="en-US" sz="2000" b="1" dirty="0" smtClean="0"/>
              <a:t>then returned borrowing requests will be considered completed once returned, without waiting for a lender confirmation</a:t>
            </a:r>
          </a:p>
        </p:txBody>
      </p:sp>
      <p:pic>
        <p:nvPicPr>
          <p:cNvPr id="11" name="Picture 10"/>
          <p:cNvPicPr>
            <a:picLocks noChangeAspect="1"/>
          </p:cNvPicPr>
          <p:nvPr/>
        </p:nvPicPr>
        <p:blipFill>
          <a:blip r:embed="rId4"/>
          <a:stretch>
            <a:fillRect/>
          </a:stretch>
        </p:blipFill>
        <p:spPr>
          <a:xfrm>
            <a:off x="4555086" y="1581501"/>
            <a:ext cx="4588914" cy="1131146"/>
          </a:xfrm>
          <a:prstGeom prst="rect">
            <a:avLst/>
          </a:prstGeom>
        </p:spPr>
      </p:pic>
      <p:sp>
        <p:nvSpPr>
          <p:cNvPr id="13" name="Down Arrow 12"/>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71501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35</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Lending Workflow Profile – Renew Response</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35</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019800" cy="1077218"/>
          </a:xfrm>
          <a:prstGeom prst="rect">
            <a:avLst/>
          </a:prstGeom>
          <a:noFill/>
        </p:spPr>
        <p:txBody>
          <a:bodyPr wrap="square" rtlCol="0">
            <a:spAutoFit/>
          </a:bodyPr>
          <a:lstStyle/>
          <a:p>
            <a:r>
              <a:rPr lang="en-US" sz="2000" b="1" dirty="0" smtClean="0"/>
              <a:t>When the linked partner is my lender:</a:t>
            </a:r>
          </a:p>
          <a:p>
            <a:r>
              <a:rPr lang="en-US" sz="2000" b="1" dirty="0" smtClean="0"/>
              <a:t>If </a:t>
            </a:r>
            <a:r>
              <a:rPr lang="en-US" sz="2400" b="1" dirty="0" smtClean="0"/>
              <a:t>selected</a:t>
            </a:r>
            <a:r>
              <a:rPr lang="en-US" sz="2000" b="1" dirty="0" smtClean="0"/>
              <a:t> then renew requests will be considered ‘Waiting for Renew Approval’ until lender approval is received</a:t>
            </a:r>
          </a:p>
        </p:txBody>
      </p:sp>
      <p:sp>
        <p:nvSpPr>
          <p:cNvPr id="13" name="Down Arrow 12"/>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4565571" y="1550863"/>
            <a:ext cx="4578429" cy="1112516"/>
          </a:xfrm>
          <a:prstGeom prst="rect">
            <a:avLst/>
          </a:prstGeom>
        </p:spPr>
      </p:pic>
    </p:spTree>
    <p:extLst>
      <p:ext uri="{BB962C8B-B14F-4D97-AF65-F5344CB8AC3E}">
        <p14:creationId xmlns:p14="http://schemas.microsoft.com/office/powerpoint/2010/main" val="38437939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36</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Lending Workflow Profile – Renew Response</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36</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302620" cy="1077218"/>
          </a:xfrm>
          <a:prstGeom prst="rect">
            <a:avLst/>
          </a:prstGeom>
          <a:noFill/>
        </p:spPr>
        <p:txBody>
          <a:bodyPr wrap="square" rtlCol="0">
            <a:spAutoFit/>
          </a:bodyPr>
          <a:lstStyle/>
          <a:p>
            <a:r>
              <a:rPr lang="en-US" sz="2000" b="1" dirty="0" smtClean="0"/>
              <a:t>When the linked partner is my lender:</a:t>
            </a:r>
          </a:p>
          <a:p>
            <a:r>
              <a:rPr lang="en-US" sz="2000" b="1" dirty="0" smtClean="0"/>
              <a:t>If </a:t>
            </a:r>
            <a:r>
              <a:rPr lang="en-US" sz="2400" b="1" dirty="0" smtClean="0"/>
              <a:t>not selected </a:t>
            </a:r>
            <a:r>
              <a:rPr lang="en-US" sz="2000" b="1" dirty="0" smtClean="0"/>
              <a:t>then renew requests will be considered approved without waiting for lender approval</a:t>
            </a:r>
          </a:p>
        </p:txBody>
      </p:sp>
      <p:sp>
        <p:nvSpPr>
          <p:cNvPr id="17" name="Down Arrow 16"/>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4"/>
          <a:stretch>
            <a:fillRect/>
          </a:stretch>
        </p:blipFill>
        <p:spPr>
          <a:xfrm>
            <a:off x="4565571" y="1550863"/>
            <a:ext cx="4578429" cy="1112516"/>
          </a:xfrm>
          <a:prstGeom prst="rect">
            <a:avLst/>
          </a:prstGeom>
        </p:spPr>
      </p:pic>
    </p:spTree>
    <p:extLst>
      <p:ext uri="{BB962C8B-B14F-4D97-AF65-F5344CB8AC3E}">
        <p14:creationId xmlns:p14="http://schemas.microsoft.com/office/powerpoint/2010/main" val="19025827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37</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Lending Workflow Profile – Patron Renewal</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37</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302620" cy="707886"/>
          </a:xfrm>
          <a:prstGeom prst="rect">
            <a:avLst/>
          </a:prstGeom>
          <a:noFill/>
        </p:spPr>
        <p:txBody>
          <a:bodyPr wrap="square" rtlCol="0">
            <a:spAutoFit/>
          </a:bodyPr>
          <a:lstStyle/>
          <a:p>
            <a:r>
              <a:rPr lang="en-US" sz="2000" b="1" dirty="0" smtClean="0"/>
              <a:t>When the linked partner is my lender:</a:t>
            </a:r>
          </a:p>
          <a:p>
            <a:r>
              <a:rPr lang="en-US" sz="2000" b="1" dirty="0" smtClean="0"/>
              <a:t>Will patrons be able to request renewals from Primo</a:t>
            </a:r>
          </a:p>
        </p:txBody>
      </p:sp>
      <p:sp>
        <p:nvSpPr>
          <p:cNvPr id="17" name="Down Arrow 16"/>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4"/>
          <a:stretch>
            <a:fillRect/>
          </a:stretch>
        </p:blipFill>
        <p:spPr>
          <a:xfrm>
            <a:off x="4565571" y="1550863"/>
            <a:ext cx="4578429" cy="1112516"/>
          </a:xfrm>
          <a:prstGeom prst="rect">
            <a:avLst/>
          </a:prstGeom>
        </p:spPr>
      </p:pic>
    </p:spTree>
    <p:extLst>
      <p:ext uri="{BB962C8B-B14F-4D97-AF65-F5344CB8AC3E}">
        <p14:creationId xmlns:p14="http://schemas.microsoft.com/office/powerpoint/2010/main" val="156918069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4044" y="752606"/>
            <a:ext cx="8282085" cy="1623022"/>
          </a:xfrm>
        </p:spPr>
        <p:txBody>
          <a:bodyPr>
            <a:normAutofit/>
          </a:bodyPr>
          <a:lstStyle/>
          <a:p>
            <a:r>
              <a:rPr lang="en-US" sz="2000" dirty="0" smtClean="0"/>
              <a:t>This action is relevant for all workflow types</a:t>
            </a:r>
          </a:p>
        </p:txBody>
      </p:sp>
      <p:sp>
        <p:nvSpPr>
          <p:cNvPr id="4" name="Slide Number Placeholder 3"/>
          <p:cNvSpPr>
            <a:spLocks noGrp="1"/>
          </p:cNvSpPr>
          <p:nvPr>
            <p:ph type="sldNum" sz="quarter" idx="12"/>
          </p:nvPr>
        </p:nvSpPr>
        <p:spPr/>
        <p:txBody>
          <a:bodyPr/>
          <a:lstStyle/>
          <a:p>
            <a:fld id="{1C146586-7EC2-481D-848F-8CE41EB2DE6C}" type="slidenum">
              <a:rPr lang="en-US" smtClean="0"/>
              <a:pPr/>
              <a:t>38</a:t>
            </a:fld>
            <a:endParaRPr lang="en-US" dirty="0"/>
          </a:p>
        </p:txBody>
      </p:sp>
      <p:sp>
        <p:nvSpPr>
          <p:cNvPr id="5" name="Title 1"/>
          <p:cNvSpPr txBox="1">
            <a:spLocks/>
          </p:cNvSpPr>
          <p:nvPr/>
        </p:nvSpPr>
        <p:spPr>
          <a:xfrm>
            <a:off x="414045" y="18352"/>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smtClean="0"/>
              <a:t>Lending Workflow Profile – Staff Renewal</a:t>
            </a:r>
            <a:endParaRPr lang="en-US" dirty="0"/>
          </a:p>
        </p:txBody>
      </p:sp>
      <p:pic>
        <p:nvPicPr>
          <p:cNvPr id="6" name="Content Placeholder 4"/>
          <p:cNvPicPr>
            <a:picLocks noChangeAspect="1"/>
          </p:cNvPicPr>
          <p:nvPr/>
        </p:nvPicPr>
        <p:blipFill>
          <a:blip r:embed="rId2"/>
          <a:stretch>
            <a:fillRect/>
          </a:stretch>
        </p:blipFill>
        <p:spPr>
          <a:xfrm>
            <a:off x="674964" y="2728946"/>
            <a:ext cx="1714500" cy="1724025"/>
          </a:xfrm>
          <a:prstGeom prst="rect">
            <a:avLst/>
          </a:prstGeom>
        </p:spPr>
      </p:pic>
      <p:sp>
        <p:nvSpPr>
          <p:cNvPr id="7" name="Slide Number Placeholder 3"/>
          <p:cNvSpPr txBox="1">
            <a:spLocks/>
          </p:cNvSpPr>
          <p:nvPr/>
        </p:nvSpPr>
        <p:spPr>
          <a:xfrm>
            <a:off x="4039458" y="6543600"/>
            <a:ext cx="1068202" cy="360000"/>
          </a:xfrm>
          <a:prstGeom prst="rect">
            <a:avLst/>
          </a:prstGeom>
        </p:spPr>
        <p:txBody>
          <a:bodyPr vert="horz" lIns="91440" tIns="45720" rIns="91440" bIns="45720" rtlCol="0" anchor="ctr"/>
          <a:lstStyle>
            <a:defPPr>
              <a:defRPr lang="en-US"/>
            </a:defPPr>
            <a:lvl1pPr marL="0" algn="ctr" defTabSz="914400" rtl="0" eaLnBrk="1" latinLnBrk="0" hangingPunct="1">
              <a:defRPr sz="1000" b="0" kern="1200">
                <a:solidFill>
                  <a:srgbClr val="78787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146586-7EC2-481D-848F-8CE41EB2DE6C}" type="slidenum">
              <a:rPr lang="en-US" smtClean="0"/>
              <a:pPr/>
              <a:t>38</a:t>
            </a:fld>
            <a:endParaRPr lang="en-US" dirty="0"/>
          </a:p>
        </p:txBody>
      </p:sp>
      <p:sp>
        <p:nvSpPr>
          <p:cNvPr id="8" name="TextBox 7"/>
          <p:cNvSpPr txBox="1"/>
          <p:nvPr/>
        </p:nvSpPr>
        <p:spPr>
          <a:xfrm>
            <a:off x="942392" y="4452971"/>
            <a:ext cx="1296955" cy="646331"/>
          </a:xfrm>
          <a:prstGeom prst="rect">
            <a:avLst/>
          </a:prstGeom>
          <a:noFill/>
        </p:spPr>
        <p:txBody>
          <a:bodyPr wrap="square" rtlCol="0">
            <a:spAutoFit/>
          </a:bodyPr>
          <a:lstStyle/>
          <a:p>
            <a:r>
              <a:rPr lang="en-US" b="1" i="1" dirty="0" smtClean="0"/>
              <a:t>Borrower Library</a:t>
            </a:r>
            <a:endParaRPr lang="en-US" b="1" i="1" dirty="0"/>
          </a:p>
        </p:txBody>
      </p:sp>
      <p:sp>
        <p:nvSpPr>
          <p:cNvPr id="10" name="TextBox 9"/>
          <p:cNvSpPr txBox="1"/>
          <p:nvPr/>
        </p:nvSpPr>
        <p:spPr>
          <a:xfrm>
            <a:off x="6228184" y="4452971"/>
            <a:ext cx="1296955" cy="646331"/>
          </a:xfrm>
          <a:prstGeom prst="rect">
            <a:avLst/>
          </a:prstGeom>
          <a:noFill/>
        </p:spPr>
        <p:txBody>
          <a:bodyPr wrap="square" rtlCol="0">
            <a:spAutoFit/>
          </a:bodyPr>
          <a:lstStyle/>
          <a:p>
            <a:r>
              <a:rPr lang="en-US" b="1" i="1" dirty="0" smtClean="0"/>
              <a:t>Lender Library</a:t>
            </a:r>
            <a:endParaRPr lang="en-US" b="1" i="1" dirty="0"/>
          </a:p>
        </p:txBody>
      </p:sp>
      <p:pic>
        <p:nvPicPr>
          <p:cNvPr id="9" name="Picture 8"/>
          <p:cNvPicPr>
            <a:picLocks noChangeAspect="1"/>
          </p:cNvPicPr>
          <p:nvPr/>
        </p:nvPicPr>
        <p:blipFill>
          <a:blip r:embed="rId3"/>
          <a:stretch>
            <a:fillRect/>
          </a:stretch>
        </p:blipFill>
        <p:spPr>
          <a:xfrm>
            <a:off x="5990837" y="2700371"/>
            <a:ext cx="1771650" cy="1752600"/>
          </a:xfrm>
          <a:prstGeom prst="rect">
            <a:avLst/>
          </a:prstGeom>
        </p:spPr>
      </p:pic>
      <p:sp>
        <p:nvSpPr>
          <p:cNvPr id="14" name="TextBox 13"/>
          <p:cNvSpPr txBox="1"/>
          <p:nvPr/>
        </p:nvSpPr>
        <p:spPr>
          <a:xfrm>
            <a:off x="149290" y="5173287"/>
            <a:ext cx="9302620" cy="707886"/>
          </a:xfrm>
          <a:prstGeom prst="rect">
            <a:avLst/>
          </a:prstGeom>
          <a:noFill/>
        </p:spPr>
        <p:txBody>
          <a:bodyPr wrap="square" rtlCol="0">
            <a:spAutoFit/>
          </a:bodyPr>
          <a:lstStyle/>
          <a:p>
            <a:r>
              <a:rPr lang="en-US" sz="2000" b="1" dirty="0" smtClean="0"/>
              <a:t>When the linked partner is my lender:</a:t>
            </a:r>
          </a:p>
          <a:p>
            <a:r>
              <a:rPr lang="en-US" sz="2000" b="1" dirty="0" smtClean="0"/>
              <a:t>Will staff be able to request renewals from Alma</a:t>
            </a:r>
          </a:p>
        </p:txBody>
      </p:sp>
      <p:sp>
        <p:nvSpPr>
          <p:cNvPr id="17" name="Down Arrow 16"/>
          <p:cNvSpPr/>
          <p:nvPr/>
        </p:nvSpPr>
        <p:spPr>
          <a:xfrm>
            <a:off x="541175" y="4526956"/>
            <a:ext cx="1848289" cy="72685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stretch>
            <a:fillRect/>
          </a:stretch>
        </p:blipFill>
        <p:spPr>
          <a:xfrm>
            <a:off x="4573560" y="1564118"/>
            <a:ext cx="4587892" cy="1136254"/>
          </a:xfrm>
          <a:prstGeom prst="rect">
            <a:avLst/>
          </a:prstGeom>
        </p:spPr>
      </p:pic>
    </p:spTree>
    <p:extLst>
      <p:ext uri="{BB962C8B-B14F-4D97-AF65-F5344CB8AC3E}">
        <p14:creationId xmlns:p14="http://schemas.microsoft.com/office/powerpoint/2010/main" val="25892886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a:bodyPr>
          <a:lstStyle/>
          <a:p>
            <a:r>
              <a:rPr lang="en-US" dirty="0" smtClean="0"/>
              <a:t>Moshe.shechter@exlibrisgroup.com</a:t>
            </a:r>
            <a:endParaRPr lang="en-US" dirty="0"/>
          </a:p>
        </p:txBody>
      </p:sp>
      <p:sp>
        <p:nvSpPr>
          <p:cNvPr id="2" name="Title 1"/>
          <p:cNvSpPr>
            <a:spLocks noGrp="1"/>
          </p:cNvSpPr>
          <p:nvPr>
            <p:ph type="ctrTitle"/>
          </p:nvPr>
        </p:nvSpPr>
        <p:spPr/>
        <p:txBody>
          <a:bodyPr/>
          <a:lstStyle/>
          <a:p>
            <a:r>
              <a:rPr lang="en-US" dirty="0" smtClean="0"/>
              <a:t>THANK YOU</a:t>
            </a:r>
            <a:endParaRPr lang="en-US" dirty="0"/>
          </a:p>
        </p:txBody>
      </p:sp>
    </p:spTree>
    <p:extLst>
      <p:ext uri="{BB962C8B-B14F-4D97-AF65-F5344CB8AC3E}">
        <p14:creationId xmlns:p14="http://schemas.microsoft.com/office/powerpoint/2010/main" val="2905246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Ex Libris Template">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x Libris Primo">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Ex Libris Alma">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Ex Libris Voyager">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Ex Libris Rosetta">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Ex Libris Aleph">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Ex Libris campusM">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5244</TotalTime>
  <Words>1522</Words>
  <Application>Microsoft Office PowerPoint</Application>
  <PresentationFormat>On-screen Show (4:3)</PresentationFormat>
  <Paragraphs>276</Paragraphs>
  <Slides>39</Slides>
  <Notes>0</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39</vt:i4>
      </vt:variant>
    </vt:vector>
  </HeadingPairs>
  <TitlesOfParts>
    <vt:vector size="49" baseType="lpstr">
      <vt:lpstr>Arial</vt:lpstr>
      <vt:lpstr>Calibri</vt:lpstr>
      <vt:lpstr>Wingdings</vt:lpstr>
      <vt:lpstr>1_Ex Libris Template</vt:lpstr>
      <vt:lpstr>2_Ex Libris Primo</vt:lpstr>
      <vt:lpstr>3_Ex Libris Alma</vt:lpstr>
      <vt:lpstr>4_Ex Libris Voyager</vt:lpstr>
      <vt:lpstr>5_Ex Libris Rosetta</vt:lpstr>
      <vt:lpstr>6_Ex Libris Aleph</vt:lpstr>
      <vt:lpstr>7_Ex Libris campusM</vt:lpstr>
      <vt:lpstr>Resource Sharing Workflow Profiles</vt:lpstr>
      <vt:lpstr>Topics</vt:lpstr>
      <vt:lpstr>What are Workflow Profiles ? </vt:lpstr>
      <vt:lpstr>What are Workflow Profiles ?</vt:lpstr>
      <vt:lpstr>How are they configured ?</vt:lpstr>
      <vt:lpstr>How are they configured ?</vt:lpstr>
      <vt:lpstr>For Example …</vt:lpstr>
      <vt:lpstr>How are they configured ?</vt:lpstr>
      <vt:lpstr>How are they configured ?</vt:lpstr>
      <vt:lpstr>How are they configured ?</vt:lpstr>
      <vt:lpstr>Borrower Workflow Profile Options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Borrowing Workflow Profile</vt:lpstr>
      <vt:lpstr>Lender Workflow Profile Options</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שרון דר</dc:creator>
  <cp:lastModifiedBy>Moshe Shechter</cp:lastModifiedBy>
  <cp:revision>249</cp:revision>
  <dcterms:created xsi:type="dcterms:W3CDTF">2015-04-14T20:14:13Z</dcterms:created>
  <dcterms:modified xsi:type="dcterms:W3CDTF">2016-03-29T14:32:24Z</dcterms:modified>
</cp:coreProperties>
</file>