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951" r:id="rId4"/>
  </p:sldMasterIdLst>
  <p:notesMasterIdLst>
    <p:notesMasterId r:id="rId31"/>
  </p:notesMasterIdLst>
  <p:handoutMasterIdLst>
    <p:handoutMasterId r:id="rId32"/>
  </p:handoutMasterIdLst>
  <p:sldIdLst>
    <p:sldId id="256" r:id="rId5"/>
    <p:sldId id="278" r:id="rId6"/>
    <p:sldId id="257" r:id="rId7"/>
    <p:sldId id="259" r:id="rId8"/>
    <p:sldId id="258" r:id="rId9"/>
    <p:sldId id="260" r:id="rId10"/>
    <p:sldId id="262" r:id="rId11"/>
    <p:sldId id="264" r:id="rId12"/>
    <p:sldId id="263" r:id="rId13"/>
    <p:sldId id="265" r:id="rId14"/>
    <p:sldId id="267" r:id="rId15"/>
    <p:sldId id="266" r:id="rId16"/>
    <p:sldId id="268" r:id="rId17"/>
    <p:sldId id="270" r:id="rId18"/>
    <p:sldId id="269" r:id="rId19"/>
    <p:sldId id="271" r:id="rId20"/>
    <p:sldId id="272" r:id="rId21"/>
    <p:sldId id="273" r:id="rId22"/>
    <p:sldId id="274" r:id="rId23"/>
    <p:sldId id="275" r:id="rId24"/>
    <p:sldId id="277" r:id="rId25"/>
    <p:sldId id="276" r:id="rId26"/>
    <p:sldId id="279" r:id="rId27"/>
    <p:sldId id="280"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326"/>
    <a:srgbClr val="F0AFA2"/>
    <a:srgbClr val="EEA89A"/>
    <a:srgbClr val="F8DAD4"/>
    <a:srgbClr val="F5CBC3"/>
    <a:srgbClr val="F0B2A6"/>
    <a:srgbClr val="313133"/>
    <a:srgbClr val="003466"/>
    <a:srgbClr val="EE3A43"/>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48" autoAdjust="0"/>
    <p:restoredTop sz="94605" autoAdjust="0"/>
  </p:normalViewPr>
  <p:slideViewPr>
    <p:cSldViewPr snapToGrid="0" showGuides="1">
      <p:cViewPr varScale="1">
        <p:scale>
          <a:sx n="101" d="100"/>
          <a:sy n="101" d="100"/>
        </p:scale>
        <p:origin x="1524" y="96"/>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42"/>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9/4/2018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9/4/2018</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14" b="59"/>
          <a:stretch/>
        </p:blipFill>
        <p:spPr>
          <a:xfrm>
            <a:off x="528772" y="1951463"/>
            <a:ext cx="2568370" cy="2553630"/>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print">
            <a:extLst>
              <a:ext uri="{28A0092B-C50C-407E-A947-70E740481C1C}">
                <a14:useLocalDpi xmlns:a14="http://schemas.microsoft.com/office/drawing/2010/main" val="0"/>
              </a:ext>
            </a:extLst>
          </a:blip>
          <a:srcRect r="-137" b="74"/>
          <a:stretch/>
        </p:blipFill>
        <p:spPr>
          <a:xfrm>
            <a:off x="7198491" y="252381"/>
            <a:ext cx="1380743" cy="1374370"/>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3940971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3" b="1"/>
          <a:stretch/>
        </p:blipFill>
        <p:spPr>
          <a:xfrm>
            <a:off x="0" y="-1"/>
            <a:ext cx="9144000" cy="6579735"/>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r="-22" b="2"/>
          <a:stretch/>
        </p:blipFill>
        <p:spPr>
          <a:xfrm>
            <a:off x="0" y="-2"/>
            <a:ext cx="9143999" cy="657973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81021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012 Section Divider">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 b="7"/>
          <a:stretch/>
        </p:blipFill>
        <p:spPr bwMode="auto">
          <a:xfrm>
            <a:off x="0" y="0"/>
            <a:ext cx="9144000" cy="6692900"/>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81021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012 Section Divider">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676" t="3890" r="3139" b="-13"/>
          <a:stretch/>
        </p:blipFill>
        <p:spPr bwMode="auto">
          <a:xfrm>
            <a:off x="786" y="0"/>
            <a:ext cx="9143213" cy="657973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07905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 b="-13"/>
          <a:stretch/>
        </p:blipFill>
        <p:spPr bwMode="auto">
          <a:xfrm>
            <a:off x="0" y="0"/>
            <a:ext cx="9143999" cy="59101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42485"/>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44" b="-30"/>
          <a:stretch/>
        </p:blipFill>
        <p:spPr bwMode="auto">
          <a:xfrm>
            <a:off x="0" y="0"/>
            <a:ext cx="9144000" cy="61041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42913"/>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416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014 Thank You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4161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014 Thank You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5" b="-13"/>
          <a:stretch/>
        </p:blipFill>
        <p:spPr bwMode="auto">
          <a:xfrm>
            <a:off x="0" y="0"/>
            <a:ext cx="9143999" cy="59101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42485"/>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4161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13529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13529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014 Thank You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345" t="18480" r="7880" b="19"/>
          <a:stretch/>
        </p:blipFill>
        <p:spPr bwMode="auto">
          <a:xfrm>
            <a:off x="786" y="0"/>
            <a:ext cx="9143214" cy="63878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5294931" y="13784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13529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014 Thank You Slide">
    <p:spTree>
      <p:nvGrpSpPr>
        <p:cNvPr id="1" name=""/>
        <p:cNvGrpSpPr/>
        <p:nvPr/>
      </p:nvGrpSpPr>
      <p:grpSpPr>
        <a:xfrm>
          <a:off x="0" y="0"/>
          <a:ext cx="0" cy="0"/>
          <a:chOff x="0" y="0"/>
          <a:chExt cx="0" cy="0"/>
        </a:xfrm>
      </p:grpSpPr>
      <p:pic>
        <p:nvPicPr>
          <p:cNvPr id="10"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116114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55131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89293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091397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1081977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Tree>
    <p:extLst>
      <p:ext uri="{BB962C8B-B14F-4D97-AF65-F5344CB8AC3E}">
        <p14:creationId xmlns:p14="http://schemas.microsoft.com/office/powerpoint/2010/main" val="1976545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1609828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 b="7"/>
          <a:stretch/>
        </p:blipFill>
        <p:spPr bwMode="auto">
          <a:xfrm>
            <a:off x="0" y="0"/>
            <a:ext cx="9144000" cy="6692900"/>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701383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676" t="3890" r="3139" b="-13"/>
          <a:stretch/>
        </p:blipFill>
        <p:spPr bwMode="auto">
          <a:xfrm>
            <a:off x="786" y="0"/>
            <a:ext cx="9143213" cy="657973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738307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9267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 r="-4" b="-1"/>
          <a:stretch/>
        </p:blipFill>
        <p:spPr bwMode="auto">
          <a:xfrm>
            <a:off x="0" y="1"/>
            <a:ext cx="9144000" cy="63645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 b="21"/>
          <a:stretch/>
        </p:blipFill>
        <p:spPr bwMode="auto">
          <a:xfrm>
            <a:off x="0" y="0"/>
            <a:ext cx="9144000" cy="5915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33500"/>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1878479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1878479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a:t>AGENDA</a:t>
            </a:r>
          </a:p>
        </p:txBody>
      </p:sp>
    </p:spTree>
    <p:extLst>
      <p:ext uri="{BB962C8B-B14F-4D97-AF65-F5344CB8AC3E}">
        <p14:creationId xmlns:p14="http://schemas.microsoft.com/office/powerpoint/2010/main" val="802513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70" b="-5503"/>
          <a:stretch/>
        </p:blipFill>
        <p:spPr bwMode="auto">
          <a:xfrm>
            <a:off x="0" y="0"/>
            <a:ext cx="9144000" cy="61041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44291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947" t="-1" r="2229" b="-1"/>
          <a:stretch/>
        </p:blipFill>
        <p:spPr bwMode="auto">
          <a:xfrm>
            <a:off x="0" y="-1"/>
            <a:ext cx="9143999" cy="6579735"/>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r="-22" b="2"/>
          <a:stretch/>
        </p:blipFill>
        <p:spPr>
          <a:xfrm>
            <a:off x="0" y="-2"/>
            <a:ext cx="9143999" cy="6579737"/>
          </a:xfrm>
          <a:prstGeom prst="rect">
            <a:avLst/>
          </a:prstGeom>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452377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1295" t="8340" r="11295" b="-30"/>
          <a:stretch/>
        </p:blipFill>
        <p:spPr bwMode="auto">
          <a:xfrm>
            <a:off x="-7980" y="1"/>
            <a:ext cx="9144000" cy="6870680"/>
          </a:xfrm>
          <a:prstGeom prst="rect">
            <a:avLst/>
          </a:prstGeom>
          <a:noFill/>
          <a:extLst>
            <a:ext uri="{909E8E84-426E-40DD-AFC4-6F175D3DCCD1}">
              <a14:hiddenFill xmlns:a14="http://schemas.microsoft.com/office/drawing/2010/main">
                <a:solidFill>
                  <a:srgbClr val="FFFFFF"/>
                </a:solidFill>
              </a14:hiddenFill>
            </a:ext>
          </a:extLst>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452377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hank You Slide 2">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333" b="183"/>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844927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30287"/>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2410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3163052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6"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
        <p:nvSpPr>
          <p:cNvPr id="11"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35708" y="4330287"/>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14" name="Subtitle 2"/>
          <p:cNvSpPr>
            <a:spLocks noGrp="1"/>
          </p:cNvSpPr>
          <p:nvPr>
            <p:ph type="subTitle" idx="1" hasCustomPrompt="1"/>
          </p:nvPr>
        </p:nvSpPr>
        <p:spPr>
          <a:xfrm>
            <a:off x="535708" y="532410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283435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0409106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DA4326"/>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4229061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5906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DA4326"/>
                </a:solidFill>
                <a:latin typeface="+mn-lt"/>
              </a:defRPr>
            </a:lvl1pPr>
          </a:lstStyle>
          <a:p>
            <a:r>
              <a:rPr lang="en-US" dirty="0"/>
              <a:t>AGENDA/KEY TOPICS</a:t>
            </a:r>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804549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a:t>AGENDA</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Tree>
    <p:extLst>
      <p:ext uri="{BB962C8B-B14F-4D97-AF65-F5344CB8AC3E}">
        <p14:creationId xmlns:p14="http://schemas.microsoft.com/office/powerpoint/2010/main" val="33510673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3" b="1"/>
          <a:stretch/>
        </p:blipFill>
        <p:spPr>
          <a:xfrm>
            <a:off x="0" y="-1"/>
            <a:ext cx="9144000" cy="6579735"/>
          </a:xfrm>
          <a:prstGeom prst="rect">
            <a:avLst/>
          </a:prstGeom>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90909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080" t="14664" r="17072" b="1"/>
          <a:stretch/>
        </p:blipFill>
        <p:spPr>
          <a:xfrm>
            <a:off x="0" y="0"/>
            <a:ext cx="9144000" cy="6858000"/>
          </a:xfrm>
          <a:prstGeom prst="rect">
            <a:avLst/>
          </a:prstGeom>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590909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0044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477"/>
          <a:stretch/>
        </p:blipFill>
        <p:spPr bwMode="auto">
          <a:xfrm>
            <a:off x="0" y="1"/>
            <a:ext cx="9144000" cy="6307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01129"/>
            <a:ext cx="9144000" cy="5427767"/>
          </a:xfrm>
          <a:prstGeom prst="rect">
            <a:avLst/>
          </a:prstGeom>
        </p:spPr>
      </p:pic>
      <p:sp>
        <p:nvSpPr>
          <p:cNvPr id="12" name="מלבן 14"/>
          <p:cNvSpPr/>
          <p:nvPr userDrawn="1"/>
        </p:nvSpPr>
        <p:spPr>
          <a:xfrm>
            <a:off x="0" y="3759748"/>
            <a:ext cx="9144000" cy="1750037"/>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032389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263" t="7165" b="25"/>
          <a:stretch/>
        </p:blipFill>
        <p:spPr bwMode="auto">
          <a:xfrm>
            <a:off x="786" y="0"/>
            <a:ext cx="9143214" cy="638783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rot="15464397">
            <a:off x="5122213" y="1449555"/>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לבן 14"/>
          <p:cNvSpPr/>
          <p:nvPr userDrawn="1"/>
        </p:nvSpPr>
        <p:spPr>
          <a:xfrm>
            <a:off x="0" y="3759748"/>
            <a:ext cx="9144000" cy="1750037"/>
          </a:xfrm>
          <a:prstGeom prst="rect">
            <a:avLst/>
          </a:prstGeom>
          <a:solidFill>
            <a:srgbClr val="DA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004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b="-12510"/>
          <a:stretch/>
        </p:blipFill>
        <p:spPr>
          <a:xfrm>
            <a:off x="0" y="0"/>
            <a:ext cx="9144000" cy="68580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5283"/>
            <a:ext cx="9144000" cy="5427767"/>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7702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3548"/>
          <a:stretch/>
        </p:blipFill>
        <p:spPr bwMode="auto">
          <a:xfrm>
            <a:off x="786" y="0"/>
            <a:ext cx="9143214" cy="638783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52479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3"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a:stretch/>
        </p:blipFill>
        <p:spPr bwMode="auto">
          <a:xfrm>
            <a:off x="-831" y="0"/>
            <a:ext cx="9144831" cy="637264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rot="15464397">
            <a:off x="4967853" y="1201733"/>
            <a:ext cx="7312509" cy="2891963"/>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a:t>Edit title</a:t>
            </a:r>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52479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4.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30"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72" r:id="rId3"/>
    <p:sldLayoutId id="2147483963" r:id="rId4"/>
    <p:sldLayoutId id="2147483718" r:id="rId5"/>
    <p:sldLayoutId id="2147483964" r:id="rId6"/>
    <p:sldLayoutId id="2147483965" r:id="rId7"/>
    <p:sldLayoutId id="2147483967" r:id="rId8"/>
    <p:sldLayoutId id="2147483968" r:id="rId9"/>
    <p:sldLayoutId id="2147483720" r:id="rId10"/>
    <p:sldLayoutId id="2147483869" r:id="rId11"/>
    <p:sldLayoutId id="2147483728" r:id="rId12"/>
    <p:sldLayoutId id="2147483730" r:id="rId13"/>
    <p:sldLayoutId id="2147483876" r:id="rId14"/>
    <p:sldLayoutId id="2147483820" r:id="rId15"/>
    <p:sldLayoutId id="2147483925" r:id="rId16"/>
    <p:sldLayoutId id="2147483969" r:id="rId17"/>
    <p:sldLayoutId id="2147483971" r:id="rId18"/>
    <p:sldLayoutId id="2147483980" r:id="rId19"/>
    <p:sldLayoutId id="2147483924" r:id="rId20"/>
    <p:sldLayoutId id="2147483973" r:id="rId21"/>
    <p:sldLayoutId id="2147483974" r:id="rId22"/>
    <p:sldLayoutId id="2147483975" r:id="rId23"/>
    <p:sldLayoutId id="2147483976" r:id="rId24"/>
    <p:sldLayoutId id="2147483977" r:id="rId25"/>
    <p:sldLayoutId id="2147483978" r:id="rId26"/>
    <p:sldLayoutId id="2147483979" r:id="rId27"/>
    <p:sldLayoutId id="2147483966" r:id="rId28"/>
  </p:sldLayoutIdLst>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791" r:id="rId3"/>
    <p:sldLayoutId id="2147483870" r:id="rId4"/>
    <p:sldLayoutId id="2147483793" r:id="rId5"/>
    <p:sldLayoutId id="2147483795" r:id="rId6"/>
    <p:sldLayoutId id="2147483836" r:id="rId7"/>
    <p:sldLayoutId id="2147483903" r:id="rId8"/>
    <p:sldLayoutId id="2147483985" r:id="rId9"/>
    <p:sldLayoutId id="2147483986" r:id="rId10"/>
    <p:sldLayoutId id="2147483888" r:id="rId11"/>
    <p:sldLayoutId id="2147483984" r:id="rId12"/>
  </p:sldLayoutIdLst>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987" r:id="rId2"/>
    <p:sldLayoutId id="2147483988" r:id="rId3"/>
    <p:sldLayoutId id="2147483802" r:id="rId4"/>
    <p:sldLayoutId id="2147483811" r:id="rId5"/>
    <p:sldLayoutId id="2147483804" r:id="rId6"/>
    <p:sldLayoutId id="2147483806" r:id="rId7"/>
    <p:sldLayoutId id="2147483837" r:id="rId8"/>
    <p:sldLayoutId id="2147483904" r:id="rId9"/>
    <p:sldLayoutId id="2147483808" r:id="rId10"/>
    <p:sldLayoutId id="2147483989" r:id="rId11"/>
    <p:sldLayoutId id="2147483990" r:id="rId12"/>
    <p:sldLayoutId id="2147483894" r:id="rId13"/>
    <p:sldLayoutId id="2147483991"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2017</a:t>
            </a:r>
            <a:r>
              <a:rPr lang="en-US" sz="1000" baseline="0" dirty="0">
                <a:solidFill>
                  <a:srgbClr val="787878"/>
                </a:solidFill>
                <a:latin typeface="+mn-lt"/>
                <a:cs typeface="Arial" pitchFamily="34" charset="0"/>
              </a:rPr>
              <a:t> </a:t>
            </a:r>
            <a:r>
              <a:rPr lang="en-US" sz="1000" dirty="0">
                <a:solidFill>
                  <a:srgbClr val="787878"/>
                </a:solidFill>
                <a:latin typeface="+mn-lt"/>
                <a:cs typeface="Arial" pitchFamily="34" charset="0"/>
              </a:rPr>
              <a:t>Ex </a:t>
            </a:r>
            <a:r>
              <a:rPr lang="en-US" sz="1000" dirty="0" err="1">
                <a:solidFill>
                  <a:srgbClr val="787878"/>
                </a:solidFill>
                <a:latin typeface="+mn-lt"/>
                <a:cs typeface="Arial" pitchFamily="34" charset="0"/>
              </a:rPr>
              <a:t>Libris</a:t>
            </a:r>
            <a:r>
              <a:rPr lang="en-US" sz="1000" dirty="0">
                <a:solidFill>
                  <a:srgbClr val="787878"/>
                </a:solidFill>
                <a:latin typeface="+mn-lt"/>
                <a:cs typeface="Arial" pitchFamily="34" charset="0"/>
              </a:rPr>
              <a:t>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A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a:t>Edit Title</a:t>
            </a:r>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a:t>Edit style </a:t>
            </a:r>
            <a:endParaRPr lang="he-IL" dirty="0"/>
          </a:p>
          <a:p>
            <a:pPr lvl="1"/>
            <a:r>
              <a:rPr lang="en-US" dirty="0"/>
              <a:t>Edit style – 2nd level</a:t>
            </a:r>
            <a:endParaRPr lang="he-IL" dirty="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671823824"/>
      </p:ext>
    </p:extLst>
  </p:cSld>
  <p:clrMap bg1="lt1" tx1="dk1" bg2="lt2" tx2="dk2" accent1="accent1" accent2="accent2" accent3="accent3" accent4="accent4" accent5="accent5" accent6="accent6" hlink="hlink" folHlink="folHlink"/>
  <p:sldLayoutIdLst>
    <p:sldLayoutId id="2147483952" r:id="rId1"/>
    <p:sldLayoutId id="2147483994" r:id="rId2"/>
    <p:sldLayoutId id="2147483953" r:id="rId3"/>
    <p:sldLayoutId id="2147483954" r:id="rId4"/>
    <p:sldLayoutId id="2147483956" r:id="rId5"/>
    <p:sldLayoutId id="2147483957" r:id="rId6"/>
    <p:sldLayoutId id="2147483958" r:id="rId7"/>
    <p:sldLayoutId id="2147483997" r:id="rId8"/>
    <p:sldLayoutId id="2147483998" r:id="rId9"/>
    <p:sldLayoutId id="2147483995" r:id="rId10"/>
    <p:sldLayoutId id="2147483960" r:id="rId11"/>
    <p:sldLayoutId id="2147483996" r:id="rId12"/>
  </p:sldLayoutIdLst>
  <p:hf hdr="0" ftr="0" dt="0"/>
  <p:txStyles>
    <p:titleStyle>
      <a:lvl1pPr algn="l"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a:t>Resource Sharing - Lost Item Workflow</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135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963F-B71C-4352-B5B0-EAB759815707}"/>
              </a:ext>
            </a:extLst>
          </p:cNvPr>
          <p:cNvSpPr>
            <a:spLocks noGrp="1"/>
          </p:cNvSpPr>
          <p:nvPr>
            <p:ph type="title"/>
          </p:nvPr>
        </p:nvSpPr>
        <p:spPr/>
        <p:txBody>
          <a:bodyPr/>
          <a:lstStyle/>
          <a:p>
            <a:r>
              <a:rPr lang="en-US" dirty="0"/>
              <a:t>Item on lender side is updated</a:t>
            </a:r>
          </a:p>
        </p:txBody>
      </p:sp>
      <p:pic>
        <p:nvPicPr>
          <p:cNvPr id="5" name="Content Placeholder 4">
            <a:extLst>
              <a:ext uri="{FF2B5EF4-FFF2-40B4-BE49-F238E27FC236}">
                <a16:creationId xmlns:a16="http://schemas.microsoft.com/office/drawing/2014/main" id="{A1370263-DF88-41C9-A221-0D55C1C072DE}"/>
              </a:ext>
            </a:extLst>
          </p:cNvPr>
          <p:cNvPicPr>
            <a:picLocks noGrp="1" noChangeAspect="1"/>
          </p:cNvPicPr>
          <p:nvPr>
            <p:ph idx="1"/>
          </p:nvPr>
        </p:nvPicPr>
        <p:blipFill>
          <a:blip r:embed="rId2"/>
          <a:stretch>
            <a:fillRect/>
          </a:stretch>
        </p:blipFill>
        <p:spPr>
          <a:xfrm>
            <a:off x="514350" y="1967289"/>
            <a:ext cx="7572375" cy="4385293"/>
          </a:xfrm>
          <a:prstGeom prst="rect">
            <a:avLst/>
          </a:prstGeom>
        </p:spPr>
      </p:pic>
      <p:sp>
        <p:nvSpPr>
          <p:cNvPr id="4" name="Slide Number Placeholder 3">
            <a:extLst>
              <a:ext uri="{FF2B5EF4-FFF2-40B4-BE49-F238E27FC236}">
                <a16:creationId xmlns:a16="http://schemas.microsoft.com/office/drawing/2014/main" id="{34273A1E-D0A0-4D7C-97CF-3A7317EB2B0C}"/>
              </a:ext>
            </a:extLst>
          </p:cNvPr>
          <p:cNvSpPr>
            <a:spLocks noGrp="1"/>
          </p:cNvSpPr>
          <p:nvPr>
            <p:ph type="sldNum" sz="quarter" idx="12"/>
          </p:nvPr>
        </p:nvSpPr>
        <p:spPr/>
        <p:txBody>
          <a:bodyPr/>
          <a:lstStyle/>
          <a:p>
            <a:fld id="{1C146586-7EC2-481D-848F-8CE41EB2DE6C}" type="slidenum">
              <a:rPr lang="en-US" smtClean="0"/>
              <a:pPr/>
              <a:t>10</a:t>
            </a:fld>
            <a:endParaRPr lang="en-US" dirty="0"/>
          </a:p>
        </p:txBody>
      </p:sp>
      <p:sp>
        <p:nvSpPr>
          <p:cNvPr id="6" name="TextBox 5">
            <a:extLst>
              <a:ext uri="{FF2B5EF4-FFF2-40B4-BE49-F238E27FC236}">
                <a16:creationId xmlns:a16="http://schemas.microsoft.com/office/drawing/2014/main" id="{B069931E-8C23-4765-A1AB-89DCD35CB95F}"/>
              </a:ext>
            </a:extLst>
          </p:cNvPr>
          <p:cNvSpPr txBox="1"/>
          <p:nvPr/>
        </p:nvSpPr>
        <p:spPr>
          <a:xfrm>
            <a:off x="414045" y="794844"/>
            <a:ext cx="8425155" cy="1200329"/>
          </a:xfrm>
          <a:prstGeom prst="rect">
            <a:avLst/>
          </a:prstGeom>
          <a:noFill/>
        </p:spPr>
        <p:txBody>
          <a:bodyPr wrap="square" rtlCol="0">
            <a:spAutoFit/>
          </a:bodyPr>
          <a:lstStyle/>
          <a:p>
            <a:r>
              <a:rPr lang="en-US" dirty="0"/>
              <a:t>The update of the request status on the lender side updated the item status as well.</a:t>
            </a:r>
          </a:p>
          <a:p>
            <a:endParaRPr lang="en-US" dirty="0"/>
          </a:p>
          <a:p>
            <a:r>
              <a:rPr lang="en-US" dirty="0"/>
              <a:t>The update of the status may have happened automatically via ISO, or manually (using a row action – see slide 12) when ISO is not in place</a:t>
            </a:r>
          </a:p>
        </p:txBody>
      </p:sp>
    </p:spTree>
    <p:extLst>
      <p:ext uri="{BB962C8B-B14F-4D97-AF65-F5344CB8AC3E}">
        <p14:creationId xmlns:p14="http://schemas.microsoft.com/office/powerpoint/2010/main" val="339193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86B6-5226-4EA2-8F0D-AF4796712F7B}"/>
              </a:ext>
            </a:extLst>
          </p:cNvPr>
          <p:cNvSpPr>
            <a:spLocks noGrp="1"/>
          </p:cNvSpPr>
          <p:nvPr>
            <p:ph type="title"/>
          </p:nvPr>
        </p:nvSpPr>
        <p:spPr/>
        <p:txBody>
          <a:bodyPr/>
          <a:lstStyle/>
          <a:p>
            <a:r>
              <a:rPr lang="en-US" dirty="0"/>
              <a:t>Lost Item Fee Policy at lender is $35</a:t>
            </a:r>
          </a:p>
        </p:txBody>
      </p:sp>
      <p:pic>
        <p:nvPicPr>
          <p:cNvPr id="5" name="Content Placeholder 4">
            <a:extLst>
              <a:ext uri="{FF2B5EF4-FFF2-40B4-BE49-F238E27FC236}">
                <a16:creationId xmlns:a16="http://schemas.microsoft.com/office/drawing/2014/main" id="{81308F67-4F0B-44E4-8BFF-35CB33B447B1}"/>
              </a:ext>
            </a:extLst>
          </p:cNvPr>
          <p:cNvPicPr>
            <a:picLocks noGrp="1" noChangeAspect="1"/>
          </p:cNvPicPr>
          <p:nvPr>
            <p:ph idx="1"/>
          </p:nvPr>
        </p:nvPicPr>
        <p:blipFill>
          <a:blip r:embed="rId2"/>
          <a:stretch>
            <a:fillRect/>
          </a:stretch>
        </p:blipFill>
        <p:spPr>
          <a:xfrm>
            <a:off x="4345421" y="795989"/>
            <a:ext cx="4533291" cy="2718736"/>
          </a:xfrm>
          <a:prstGeom prst="rect">
            <a:avLst/>
          </a:prstGeom>
        </p:spPr>
      </p:pic>
      <p:sp>
        <p:nvSpPr>
          <p:cNvPr id="4" name="Slide Number Placeholder 3">
            <a:extLst>
              <a:ext uri="{FF2B5EF4-FFF2-40B4-BE49-F238E27FC236}">
                <a16:creationId xmlns:a16="http://schemas.microsoft.com/office/drawing/2014/main" id="{467D8AB0-7F4F-450B-B3E4-E081D0CAEBE2}"/>
              </a:ext>
            </a:extLst>
          </p:cNvPr>
          <p:cNvSpPr>
            <a:spLocks noGrp="1"/>
          </p:cNvSpPr>
          <p:nvPr>
            <p:ph type="sldNum" sz="quarter" idx="12"/>
          </p:nvPr>
        </p:nvSpPr>
        <p:spPr/>
        <p:txBody>
          <a:bodyPr/>
          <a:lstStyle/>
          <a:p>
            <a:fld id="{1C146586-7EC2-481D-848F-8CE41EB2DE6C}" type="slidenum">
              <a:rPr lang="en-US" smtClean="0"/>
              <a:pPr/>
              <a:t>11</a:t>
            </a:fld>
            <a:endParaRPr lang="en-US" dirty="0"/>
          </a:p>
        </p:txBody>
      </p:sp>
      <p:pic>
        <p:nvPicPr>
          <p:cNvPr id="6" name="Picture 5">
            <a:extLst>
              <a:ext uri="{FF2B5EF4-FFF2-40B4-BE49-F238E27FC236}">
                <a16:creationId xmlns:a16="http://schemas.microsoft.com/office/drawing/2014/main" id="{B0755A31-87EE-4CAC-AF66-122C35A80FD7}"/>
              </a:ext>
            </a:extLst>
          </p:cNvPr>
          <p:cNvPicPr>
            <a:picLocks noChangeAspect="1"/>
          </p:cNvPicPr>
          <p:nvPr/>
        </p:nvPicPr>
        <p:blipFill>
          <a:blip r:embed="rId3"/>
          <a:stretch>
            <a:fillRect/>
          </a:stretch>
        </p:blipFill>
        <p:spPr>
          <a:xfrm>
            <a:off x="619125" y="3294244"/>
            <a:ext cx="4191000" cy="2877996"/>
          </a:xfrm>
          <a:prstGeom prst="rect">
            <a:avLst/>
          </a:prstGeom>
        </p:spPr>
      </p:pic>
      <p:sp>
        <p:nvSpPr>
          <p:cNvPr id="7" name="TextBox 6">
            <a:extLst>
              <a:ext uri="{FF2B5EF4-FFF2-40B4-BE49-F238E27FC236}">
                <a16:creationId xmlns:a16="http://schemas.microsoft.com/office/drawing/2014/main" id="{46A5934E-A123-4A42-8093-2B2705B61864}"/>
              </a:ext>
            </a:extLst>
          </p:cNvPr>
          <p:cNvSpPr txBox="1"/>
          <p:nvPr/>
        </p:nvSpPr>
        <p:spPr>
          <a:xfrm>
            <a:off x="414045" y="794844"/>
            <a:ext cx="3834105" cy="646331"/>
          </a:xfrm>
          <a:prstGeom prst="rect">
            <a:avLst/>
          </a:prstGeom>
          <a:noFill/>
        </p:spPr>
        <p:txBody>
          <a:bodyPr wrap="square" rtlCol="0">
            <a:spAutoFit/>
          </a:bodyPr>
          <a:lstStyle/>
          <a:p>
            <a:r>
              <a:rPr lang="en-US" dirty="0"/>
              <a:t>The Lending Request TOU can be set with a policy for a lost item fee</a:t>
            </a:r>
          </a:p>
        </p:txBody>
      </p:sp>
    </p:spTree>
    <p:extLst>
      <p:ext uri="{BB962C8B-B14F-4D97-AF65-F5344CB8AC3E}">
        <p14:creationId xmlns:p14="http://schemas.microsoft.com/office/powerpoint/2010/main" val="4254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4A9E-7C4D-470E-979C-C924B745F130}"/>
              </a:ext>
            </a:extLst>
          </p:cNvPr>
          <p:cNvSpPr>
            <a:spLocks noGrp="1"/>
          </p:cNvSpPr>
          <p:nvPr>
            <p:ph type="title"/>
          </p:nvPr>
        </p:nvSpPr>
        <p:spPr/>
        <p:txBody>
          <a:bodyPr/>
          <a:lstStyle/>
          <a:p>
            <a:r>
              <a:rPr lang="en-US" dirty="0"/>
              <a:t>Lender reports a fine</a:t>
            </a:r>
          </a:p>
        </p:txBody>
      </p:sp>
      <p:pic>
        <p:nvPicPr>
          <p:cNvPr id="5" name="Content Placeholder 4">
            <a:extLst>
              <a:ext uri="{FF2B5EF4-FFF2-40B4-BE49-F238E27FC236}">
                <a16:creationId xmlns:a16="http://schemas.microsoft.com/office/drawing/2014/main" id="{0C99ABA0-EF38-4ECE-A4E7-8481B756F13E}"/>
              </a:ext>
            </a:extLst>
          </p:cNvPr>
          <p:cNvPicPr>
            <a:picLocks noGrp="1" noChangeAspect="1"/>
          </p:cNvPicPr>
          <p:nvPr>
            <p:ph idx="1"/>
          </p:nvPr>
        </p:nvPicPr>
        <p:blipFill>
          <a:blip r:embed="rId2"/>
          <a:stretch>
            <a:fillRect/>
          </a:stretch>
        </p:blipFill>
        <p:spPr>
          <a:xfrm>
            <a:off x="1143000" y="2354927"/>
            <a:ext cx="6686550" cy="3901348"/>
          </a:xfrm>
          <a:prstGeom prst="rect">
            <a:avLst/>
          </a:prstGeom>
        </p:spPr>
      </p:pic>
      <p:sp>
        <p:nvSpPr>
          <p:cNvPr id="4" name="Slide Number Placeholder 3">
            <a:extLst>
              <a:ext uri="{FF2B5EF4-FFF2-40B4-BE49-F238E27FC236}">
                <a16:creationId xmlns:a16="http://schemas.microsoft.com/office/drawing/2014/main" id="{A045BA5B-065A-45AC-8853-8E641B0569C4}"/>
              </a:ext>
            </a:extLst>
          </p:cNvPr>
          <p:cNvSpPr>
            <a:spLocks noGrp="1"/>
          </p:cNvSpPr>
          <p:nvPr>
            <p:ph type="sldNum" sz="quarter" idx="12"/>
          </p:nvPr>
        </p:nvSpPr>
        <p:spPr/>
        <p:txBody>
          <a:bodyPr/>
          <a:lstStyle/>
          <a:p>
            <a:fld id="{1C146586-7EC2-481D-848F-8CE41EB2DE6C}" type="slidenum">
              <a:rPr lang="en-US" smtClean="0"/>
              <a:pPr/>
              <a:t>12</a:t>
            </a:fld>
            <a:endParaRPr lang="en-US" dirty="0"/>
          </a:p>
        </p:txBody>
      </p:sp>
      <p:sp>
        <p:nvSpPr>
          <p:cNvPr id="6" name="TextBox 5">
            <a:extLst>
              <a:ext uri="{FF2B5EF4-FFF2-40B4-BE49-F238E27FC236}">
                <a16:creationId xmlns:a16="http://schemas.microsoft.com/office/drawing/2014/main" id="{8AD9B2FB-EC96-45DB-80C8-5D2B09115216}"/>
              </a:ext>
            </a:extLst>
          </p:cNvPr>
          <p:cNvSpPr txBox="1"/>
          <p:nvPr/>
        </p:nvSpPr>
        <p:spPr>
          <a:xfrm>
            <a:off x="414045" y="794844"/>
            <a:ext cx="6024855" cy="646331"/>
          </a:xfrm>
          <a:prstGeom prst="rect">
            <a:avLst/>
          </a:prstGeom>
          <a:noFill/>
        </p:spPr>
        <p:txBody>
          <a:bodyPr wrap="square" rtlCol="0">
            <a:spAutoFit/>
          </a:bodyPr>
          <a:lstStyle/>
          <a:p>
            <a:r>
              <a:rPr lang="en-US" dirty="0"/>
              <a:t>The fee is not applied automatically. The lender must use the ‘Lost’ row action to assign the fee, and notify the borrower</a:t>
            </a:r>
          </a:p>
        </p:txBody>
      </p:sp>
    </p:spTree>
    <p:extLst>
      <p:ext uri="{BB962C8B-B14F-4D97-AF65-F5344CB8AC3E}">
        <p14:creationId xmlns:p14="http://schemas.microsoft.com/office/powerpoint/2010/main" val="139120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F8E1E-DD9B-42DC-9AD5-CFF58668B590}"/>
              </a:ext>
            </a:extLst>
          </p:cNvPr>
          <p:cNvSpPr>
            <a:spLocks noGrp="1"/>
          </p:cNvSpPr>
          <p:nvPr>
            <p:ph type="title"/>
          </p:nvPr>
        </p:nvSpPr>
        <p:spPr/>
        <p:txBody>
          <a:bodyPr/>
          <a:lstStyle/>
          <a:p>
            <a:r>
              <a:rPr lang="en-US" dirty="0"/>
              <a:t>Calculated Fee is shown, and may be chosen</a:t>
            </a:r>
          </a:p>
        </p:txBody>
      </p:sp>
      <p:pic>
        <p:nvPicPr>
          <p:cNvPr id="5" name="Content Placeholder 4">
            <a:extLst>
              <a:ext uri="{FF2B5EF4-FFF2-40B4-BE49-F238E27FC236}">
                <a16:creationId xmlns:a16="http://schemas.microsoft.com/office/drawing/2014/main" id="{5DA70D7F-37DB-4EAA-A114-593C580078F0}"/>
              </a:ext>
            </a:extLst>
          </p:cNvPr>
          <p:cNvPicPr>
            <a:picLocks noGrp="1" noChangeAspect="1"/>
          </p:cNvPicPr>
          <p:nvPr>
            <p:ph idx="1"/>
          </p:nvPr>
        </p:nvPicPr>
        <p:blipFill>
          <a:blip r:embed="rId2"/>
          <a:stretch>
            <a:fillRect/>
          </a:stretch>
        </p:blipFill>
        <p:spPr>
          <a:xfrm>
            <a:off x="539450" y="2176487"/>
            <a:ext cx="6699822" cy="2420233"/>
          </a:xfrm>
          <a:prstGeom prst="rect">
            <a:avLst/>
          </a:prstGeom>
        </p:spPr>
      </p:pic>
      <p:sp>
        <p:nvSpPr>
          <p:cNvPr id="4" name="Slide Number Placeholder 3">
            <a:extLst>
              <a:ext uri="{FF2B5EF4-FFF2-40B4-BE49-F238E27FC236}">
                <a16:creationId xmlns:a16="http://schemas.microsoft.com/office/drawing/2014/main" id="{C72CA7C7-1810-4F1A-B738-6C8D1AA863C0}"/>
              </a:ext>
            </a:extLst>
          </p:cNvPr>
          <p:cNvSpPr>
            <a:spLocks noGrp="1"/>
          </p:cNvSpPr>
          <p:nvPr>
            <p:ph type="sldNum" sz="quarter" idx="12"/>
          </p:nvPr>
        </p:nvSpPr>
        <p:spPr/>
        <p:txBody>
          <a:bodyPr/>
          <a:lstStyle/>
          <a:p>
            <a:fld id="{1C146586-7EC2-481D-848F-8CE41EB2DE6C}" type="slidenum">
              <a:rPr lang="en-US" smtClean="0"/>
              <a:pPr/>
              <a:t>13</a:t>
            </a:fld>
            <a:endParaRPr lang="en-US" dirty="0"/>
          </a:p>
        </p:txBody>
      </p:sp>
      <p:pic>
        <p:nvPicPr>
          <p:cNvPr id="6" name="Picture 5">
            <a:extLst>
              <a:ext uri="{FF2B5EF4-FFF2-40B4-BE49-F238E27FC236}">
                <a16:creationId xmlns:a16="http://schemas.microsoft.com/office/drawing/2014/main" id="{3DD88E08-50DD-45A7-BECF-DB34916F3D74}"/>
              </a:ext>
            </a:extLst>
          </p:cNvPr>
          <p:cNvPicPr>
            <a:picLocks noChangeAspect="1"/>
          </p:cNvPicPr>
          <p:nvPr/>
        </p:nvPicPr>
        <p:blipFill>
          <a:blip r:embed="rId3"/>
          <a:stretch>
            <a:fillRect/>
          </a:stretch>
        </p:blipFill>
        <p:spPr>
          <a:xfrm>
            <a:off x="2724150" y="4482414"/>
            <a:ext cx="5971980" cy="2061186"/>
          </a:xfrm>
          <a:prstGeom prst="rect">
            <a:avLst/>
          </a:prstGeom>
        </p:spPr>
      </p:pic>
      <p:sp>
        <p:nvSpPr>
          <p:cNvPr id="7" name="TextBox 6">
            <a:extLst>
              <a:ext uri="{FF2B5EF4-FFF2-40B4-BE49-F238E27FC236}">
                <a16:creationId xmlns:a16="http://schemas.microsoft.com/office/drawing/2014/main" id="{586AC369-5830-4C32-B673-1F75003B3E56}"/>
              </a:ext>
            </a:extLst>
          </p:cNvPr>
          <p:cNvSpPr txBox="1"/>
          <p:nvPr/>
        </p:nvSpPr>
        <p:spPr>
          <a:xfrm>
            <a:off x="414044" y="794844"/>
            <a:ext cx="8615655" cy="2031325"/>
          </a:xfrm>
          <a:prstGeom prst="rect">
            <a:avLst/>
          </a:prstGeom>
          <a:noFill/>
        </p:spPr>
        <p:txBody>
          <a:bodyPr wrap="square" rtlCol="0">
            <a:spAutoFit/>
          </a:bodyPr>
          <a:lstStyle/>
          <a:p>
            <a:r>
              <a:rPr lang="en-US" dirty="0"/>
              <a:t>When using the row action, the operator can see the TOU fee policy , and can choose to use it (by filling in the ‘Current lost fee’ field). This will create a fee that will be registered on the lending request</a:t>
            </a:r>
          </a:p>
          <a:p>
            <a:r>
              <a:rPr lang="en-US" dirty="0"/>
              <a:t>The operator can choose to also send a general message (ISO or email ) to the borrower with the fee information </a:t>
            </a:r>
          </a:p>
          <a:p>
            <a:endParaRPr lang="en-US" dirty="0"/>
          </a:p>
          <a:p>
            <a:endParaRPr lang="en-US" dirty="0"/>
          </a:p>
        </p:txBody>
      </p:sp>
    </p:spTree>
    <p:extLst>
      <p:ext uri="{BB962C8B-B14F-4D97-AF65-F5344CB8AC3E}">
        <p14:creationId xmlns:p14="http://schemas.microsoft.com/office/powerpoint/2010/main" val="356862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50A0-E9A6-4AED-9FBB-C58F7ABD42E3}"/>
              </a:ext>
            </a:extLst>
          </p:cNvPr>
          <p:cNvSpPr>
            <a:spLocks noGrp="1"/>
          </p:cNvSpPr>
          <p:nvPr>
            <p:ph type="title"/>
          </p:nvPr>
        </p:nvSpPr>
        <p:spPr/>
        <p:txBody>
          <a:bodyPr/>
          <a:lstStyle/>
          <a:p>
            <a:r>
              <a:rPr lang="en-US" dirty="0"/>
              <a:t>Fee and status is updated</a:t>
            </a:r>
          </a:p>
        </p:txBody>
      </p:sp>
      <p:pic>
        <p:nvPicPr>
          <p:cNvPr id="5" name="Content Placeholder 4">
            <a:extLst>
              <a:ext uri="{FF2B5EF4-FFF2-40B4-BE49-F238E27FC236}">
                <a16:creationId xmlns:a16="http://schemas.microsoft.com/office/drawing/2014/main" id="{5071FFA9-85DA-4A7B-AF45-84A34804AD75}"/>
              </a:ext>
            </a:extLst>
          </p:cNvPr>
          <p:cNvPicPr>
            <a:picLocks noGrp="1" noChangeAspect="1"/>
          </p:cNvPicPr>
          <p:nvPr>
            <p:ph idx="1"/>
          </p:nvPr>
        </p:nvPicPr>
        <p:blipFill>
          <a:blip r:embed="rId2"/>
          <a:stretch>
            <a:fillRect/>
          </a:stretch>
        </p:blipFill>
        <p:spPr>
          <a:xfrm>
            <a:off x="1333500" y="1908944"/>
            <a:ext cx="6162675" cy="3651219"/>
          </a:xfrm>
          <a:prstGeom prst="rect">
            <a:avLst/>
          </a:prstGeom>
        </p:spPr>
      </p:pic>
      <p:sp>
        <p:nvSpPr>
          <p:cNvPr id="4" name="Slide Number Placeholder 3">
            <a:extLst>
              <a:ext uri="{FF2B5EF4-FFF2-40B4-BE49-F238E27FC236}">
                <a16:creationId xmlns:a16="http://schemas.microsoft.com/office/drawing/2014/main" id="{3F03AFBE-4B50-4C85-AEB4-F5C095B87913}"/>
              </a:ext>
            </a:extLst>
          </p:cNvPr>
          <p:cNvSpPr>
            <a:spLocks noGrp="1"/>
          </p:cNvSpPr>
          <p:nvPr>
            <p:ph type="sldNum" sz="quarter" idx="12"/>
          </p:nvPr>
        </p:nvSpPr>
        <p:spPr/>
        <p:txBody>
          <a:bodyPr/>
          <a:lstStyle/>
          <a:p>
            <a:fld id="{1C146586-7EC2-481D-848F-8CE41EB2DE6C}" type="slidenum">
              <a:rPr lang="en-US" smtClean="0"/>
              <a:pPr/>
              <a:t>14</a:t>
            </a:fld>
            <a:endParaRPr lang="en-US" dirty="0"/>
          </a:p>
        </p:txBody>
      </p:sp>
      <p:sp>
        <p:nvSpPr>
          <p:cNvPr id="6" name="TextBox 5">
            <a:extLst>
              <a:ext uri="{FF2B5EF4-FFF2-40B4-BE49-F238E27FC236}">
                <a16:creationId xmlns:a16="http://schemas.microsoft.com/office/drawing/2014/main" id="{A3F32011-BD50-4C11-8C0B-02718098BF7C}"/>
              </a:ext>
            </a:extLst>
          </p:cNvPr>
          <p:cNvSpPr txBox="1"/>
          <p:nvPr/>
        </p:nvSpPr>
        <p:spPr>
          <a:xfrm>
            <a:off x="414045" y="794844"/>
            <a:ext cx="6024855" cy="646331"/>
          </a:xfrm>
          <a:prstGeom prst="rect">
            <a:avLst/>
          </a:prstGeom>
          <a:noFill/>
        </p:spPr>
        <p:txBody>
          <a:bodyPr wrap="square" rtlCol="0">
            <a:spAutoFit/>
          </a:bodyPr>
          <a:lstStyle/>
          <a:p>
            <a:r>
              <a:rPr lang="en-US" dirty="0"/>
              <a:t>Assigning the fee will change the request status to reflect the action taken</a:t>
            </a:r>
          </a:p>
        </p:txBody>
      </p:sp>
    </p:spTree>
    <p:extLst>
      <p:ext uri="{BB962C8B-B14F-4D97-AF65-F5344CB8AC3E}">
        <p14:creationId xmlns:p14="http://schemas.microsoft.com/office/powerpoint/2010/main" val="355033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9893-A79F-438C-9C53-9CEBCE306C4C}"/>
              </a:ext>
            </a:extLst>
          </p:cNvPr>
          <p:cNvSpPr>
            <a:spLocks noGrp="1"/>
          </p:cNvSpPr>
          <p:nvPr>
            <p:ph type="title"/>
          </p:nvPr>
        </p:nvSpPr>
        <p:spPr/>
        <p:txBody>
          <a:bodyPr/>
          <a:lstStyle/>
          <a:p>
            <a:r>
              <a:rPr lang="en-US" dirty="0"/>
              <a:t>Fee and status is updated</a:t>
            </a:r>
          </a:p>
        </p:txBody>
      </p:sp>
      <p:pic>
        <p:nvPicPr>
          <p:cNvPr id="5" name="Content Placeholder 4">
            <a:extLst>
              <a:ext uri="{FF2B5EF4-FFF2-40B4-BE49-F238E27FC236}">
                <a16:creationId xmlns:a16="http://schemas.microsoft.com/office/drawing/2014/main" id="{52523C27-E867-46C4-B5BF-098B242AD1E2}"/>
              </a:ext>
            </a:extLst>
          </p:cNvPr>
          <p:cNvPicPr>
            <a:picLocks noGrp="1" noChangeAspect="1"/>
          </p:cNvPicPr>
          <p:nvPr>
            <p:ph idx="1"/>
          </p:nvPr>
        </p:nvPicPr>
        <p:blipFill>
          <a:blip r:embed="rId2"/>
          <a:stretch>
            <a:fillRect/>
          </a:stretch>
        </p:blipFill>
        <p:spPr>
          <a:xfrm>
            <a:off x="657225" y="1854864"/>
            <a:ext cx="7962900" cy="4572943"/>
          </a:xfrm>
          <a:prstGeom prst="rect">
            <a:avLst/>
          </a:prstGeom>
        </p:spPr>
      </p:pic>
      <p:sp>
        <p:nvSpPr>
          <p:cNvPr id="4" name="Slide Number Placeholder 3">
            <a:extLst>
              <a:ext uri="{FF2B5EF4-FFF2-40B4-BE49-F238E27FC236}">
                <a16:creationId xmlns:a16="http://schemas.microsoft.com/office/drawing/2014/main" id="{0DE8CB26-7953-4DA2-828A-A380623CE163}"/>
              </a:ext>
            </a:extLst>
          </p:cNvPr>
          <p:cNvSpPr>
            <a:spLocks noGrp="1"/>
          </p:cNvSpPr>
          <p:nvPr>
            <p:ph type="sldNum" sz="quarter" idx="12"/>
          </p:nvPr>
        </p:nvSpPr>
        <p:spPr/>
        <p:txBody>
          <a:bodyPr/>
          <a:lstStyle/>
          <a:p>
            <a:fld id="{1C146586-7EC2-481D-848F-8CE41EB2DE6C}" type="slidenum">
              <a:rPr lang="en-US" smtClean="0"/>
              <a:pPr/>
              <a:t>15</a:t>
            </a:fld>
            <a:endParaRPr lang="en-US" dirty="0"/>
          </a:p>
        </p:txBody>
      </p:sp>
      <p:sp>
        <p:nvSpPr>
          <p:cNvPr id="6" name="TextBox 5">
            <a:extLst>
              <a:ext uri="{FF2B5EF4-FFF2-40B4-BE49-F238E27FC236}">
                <a16:creationId xmlns:a16="http://schemas.microsoft.com/office/drawing/2014/main" id="{AEBFED65-85ED-4CF3-BBCB-57F5F987A93B}"/>
              </a:ext>
            </a:extLst>
          </p:cNvPr>
          <p:cNvSpPr txBox="1"/>
          <p:nvPr/>
        </p:nvSpPr>
        <p:spPr>
          <a:xfrm>
            <a:off x="414045" y="794844"/>
            <a:ext cx="6024855" cy="369332"/>
          </a:xfrm>
          <a:prstGeom prst="rect">
            <a:avLst/>
          </a:prstGeom>
          <a:noFill/>
        </p:spPr>
        <p:txBody>
          <a:bodyPr wrap="square" rtlCol="0">
            <a:spAutoFit/>
          </a:bodyPr>
          <a:lstStyle/>
          <a:p>
            <a:r>
              <a:rPr lang="en-US" dirty="0"/>
              <a:t>The fee is registered on the request</a:t>
            </a:r>
          </a:p>
        </p:txBody>
      </p:sp>
    </p:spTree>
    <p:extLst>
      <p:ext uri="{BB962C8B-B14F-4D97-AF65-F5344CB8AC3E}">
        <p14:creationId xmlns:p14="http://schemas.microsoft.com/office/powerpoint/2010/main" val="279860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82C2-7D9D-4375-ADBC-E96394839E00}"/>
              </a:ext>
            </a:extLst>
          </p:cNvPr>
          <p:cNvSpPr>
            <a:spLocks noGrp="1"/>
          </p:cNvSpPr>
          <p:nvPr>
            <p:ph type="title"/>
          </p:nvPr>
        </p:nvSpPr>
        <p:spPr/>
        <p:txBody>
          <a:bodyPr/>
          <a:lstStyle/>
          <a:p>
            <a:r>
              <a:rPr lang="en-US" dirty="0"/>
              <a:t>Borrower received the general message</a:t>
            </a:r>
          </a:p>
        </p:txBody>
      </p:sp>
      <p:pic>
        <p:nvPicPr>
          <p:cNvPr id="5" name="Content Placeholder 4">
            <a:extLst>
              <a:ext uri="{FF2B5EF4-FFF2-40B4-BE49-F238E27FC236}">
                <a16:creationId xmlns:a16="http://schemas.microsoft.com/office/drawing/2014/main" id="{FAD6D653-0862-499E-B400-A5CB7EA58E47}"/>
              </a:ext>
            </a:extLst>
          </p:cNvPr>
          <p:cNvPicPr>
            <a:picLocks noGrp="1" noChangeAspect="1"/>
          </p:cNvPicPr>
          <p:nvPr>
            <p:ph idx="1"/>
          </p:nvPr>
        </p:nvPicPr>
        <p:blipFill>
          <a:blip r:embed="rId2"/>
          <a:stretch>
            <a:fillRect/>
          </a:stretch>
        </p:blipFill>
        <p:spPr>
          <a:xfrm>
            <a:off x="290220" y="2002540"/>
            <a:ext cx="8281987" cy="4376659"/>
          </a:xfrm>
          <a:prstGeom prst="rect">
            <a:avLst/>
          </a:prstGeom>
        </p:spPr>
      </p:pic>
      <p:sp>
        <p:nvSpPr>
          <p:cNvPr id="4" name="Slide Number Placeholder 3">
            <a:extLst>
              <a:ext uri="{FF2B5EF4-FFF2-40B4-BE49-F238E27FC236}">
                <a16:creationId xmlns:a16="http://schemas.microsoft.com/office/drawing/2014/main" id="{50218B20-F929-4819-8C1A-2053C37C634D}"/>
              </a:ext>
            </a:extLst>
          </p:cNvPr>
          <p:cNvSpPr>
            <a:spLocks noGrp="1"/>
          </p:cNvSpPr>
          <p:nvPr>
            <p:ph type="sldNum" sz="quarter" idx="12"/>
          </p:nvPr>
        </p:nvSpPr>
        <p:spPr/>
        <p:txBody>
          <a:bodyPr/>
          <a:lstStyle/>
          <a:p>
            <a:fld id="{1C146586-7EC2-481D-848F-8CE41EB2DE6C}" type="slidenum">
              <a:rPr lang="en-US" smtClean="0"/>
              <a:pPr/>
              <a:t>16</a:t>
            </a:fld>
            <a:endParaRPr lang="en-US" dirty="0"/>
          </a:p>
        </p:txBody>
      </p:sp>
      <p:sp>
        <p:nvSpPr>
          <p:cNvPr id="6" name="TextBox 5">
            <a:extLst>
              <a:ext uri="{FF2B5EF4-FFF2-40B4-BE49-F238E27FC236}">
                <a16:creationId xmlns:a16="http://schemas.microsoft.com/office/drawing/2014/main" id="{B7C23C9F-426A-427E-8806-4B3FBA73C889}"/>
              </a:ext>
            </a:extLst>
          </p:cNvPr>
          <p:cNvSpPr txBox="1"/>
          <p:nvPr/>
        </p:nvSpPr>
        <p:spPr>
          <a:xfrm>
            <a:off x="414045" y="794844"/>
            <a:ext cx="6024855" cy="369332"/>
          </a:xfrm>
          <a:prstGeom prst="rect">
            <a:avLst/>
          </a:prstGeom>
          <a:noFill/>
        </p:spPr>
        <p:txBody>
          <a:bodyPr wrap="square" rtlCol="0">
            <a:spAutoFit/>
          </a:bodyPr>
          <a:lstStyle/>
          <a:p>
            <a:r>
              <a:rPr lang="en-US" dirty="0"/>
              <a:t>Borrower receives the message (via email or ISO message)</a:t>
            </a:r>
          </a:p>
        </p:txBody>
      </p:sp>
    </p:spTree>
    <p:extLst>
      <p:ext uri="{BB962C8B-B14F-4D97-AF65-F5344CB8AC3E}">
        <p14:creationId xmlns:p14="http://schemas.microsoft.com/office/powerpoint/2010/main" val="104247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9659-941B-458D-B7DC-85158F41A73A}"/>
              </a:ext>
            </a:extLst>
          </p:cNvPr>
          <p:cNvSpPr>
            <a:spLocks noGrp="1"/>
          </p:cNvSpPr>
          <p:nvPr>
            <p:ph type="title"/>
          </p:nvPr>
        </p:nvSpPr>
        <p:spPr/>
        <p:txBody>
          <a:bodyPr/>
          <a:lstStyle/>
          <a:p>
            <a:r>
              <a:rPr lang="en-US" dirty="0"/>
              <a:t>Borrower received the general message</a:t>
            </a:r>
          </a:p>
        </p:txBody>
      </p:sp>
      <p:pic>
        <p:nvPicPr>
          <p:cNvPr id="5" name="Content Placeholder 4">
            <a:extLst>
              <a:ext uri="{FF2B5EF4-FFF2-40B4-BE49-F238E27FC236}">
                <a16:creationId xmlns:a16="http://schemas.microsoft.com/office/drawing/2014/main" id="{37E977E1-EC45-4766-B8C3-CD9FEB6B2370}"/>
              </a:ext>
            </a:extLst>
          </p:cNvPr>
          <p:cNvPicPr>
            <a:picLocks noGrp="1" noChangeAspect="1"/>
          </p:cNvPicPr>
          <p:nvPr>
            <p:ph idx="1"/>
          </p:nvPr>
        </p:nvPicPr>
        <p:blipFill>
          <a:blip r:embed="rId2"/>
          <a:stretch>
            <a:fillRect/>
          </a:stretch>
        </p:blipFill>
        <p:spPr>
          <a:xfrm>
            <a:off x="302537" y="1585403"/>
            <a:ext cx="8281987" cy="2569229"/>
          </a:xfrm>
          <a:prstGeom prst="rect">
            <a:avLst/>
          </a:prstGeom>
        </p:spPr>
      </p:pic>
      <p:sp>
        <p:nvSpPr>
          <p:cNvPr id="4" name="Slide Number Placeholder 3">
            <a:extLst>
              <a:ext uri="{FF2B5EF4-FFF2-40B4-BE49-F238E27FC236}">
                <a16:creationId xmlns:a16="http://schemas.microsoft.com/office/drawing/2014/main" id="{D976FF2B-844F-4A1F-8496-8A6FEB04BDE7}"/>
              </a:ext>
            </a:extLst>
          </p:cNvPr>
          <p:cNvSpPr>
            <a:spLocks noGrp="1"/>
          </p:cNvSpPr>
          <p:nvPr>
            <p:ph type="sldNum" sz="quarter" idx="12"/>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55332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E027-D1F1-40F5-AF5F-CAFC0758081A}"/>
              </a:ext>
            </a:extLst>
          </p:cNvPr>
          <p:cNvSpPr>
            <a:spLocks noGrp="1"/>
          </p:cNvSpPr>
          <p:nvPr>
            <p:ph type="title"/>
          </p:nvPr>
        </p:nvSpPr>
        <p:spPr/>
        <p:txBody>
          <a:bodyPr/>
          <a:lstStyle/>
          <a:p>
            <a:r>
              <a:rPr lang="en-US" dirty="0"/>
              <a:t>Borrower updates the fee (and dismisses the message)</a:t>
            </a:r>
          </a:p>
        </p:txBody>
      </p:sp>
      <p:pic>
        <p:nvPicPr>
          <p:cNvPr id="5" name="Content Placeholder 4">
            <a:extLst>
              <a:ext uri="{FF2B5EF4-FFF2-40B4-BE49-F238E27FC236}">
                <a16:creationId xmlns:a16="http://schemas.microsoft.com/office/drawing/2014/main" id="{761190F4-161D-405C-AC62-3E20CE7F88C6}"/>
              </a:ext>
            </a:extLst>
          </p:cNvPr>
          <p:cNvPicPr>
            <a:picLocks noGrp="1" noChangeAspect="1"/>
          </p:cNvPicPr>
          <p:nvPr>
            <p:ph idx="1"/>
          </p:nvPr>
        </p:nvPicPr>
        <p:blipFill>
          <a:blip r:embed="rId2"/>
          <a:stretch>
            <a:fillRect/>
          </a:stretch>
        </p:blipFill>
        <p:spPr>
          <a:xfrm>
            <a:off x="347370" y="1190277"/>
            <a:ext cx="8281987" cy="4814647"/>
          </a:xfrm>
          <a:prstGeom prst="rect">
            <a:avLst/>
          </a:prstGeom>
        </p:spPr>
      </p:pic>
      <p:sp>
        <p:nvSpPr>
          <p:cNvPr id="4" name="Slide Number Placeholder 3">
            <a:extLst>
              <a:ext uri="{FF2B5EF4-FFF2-40B4-BE49-F238E27FC236}">
                <a16:creationId xmlns:a16="http://schemas.microsoft.com/office/drawing/2014/main" id="{15F6F9B2-487D-4D9E-B832-02736DCDE46A}"/>
              </a:ext>
            </a:extLst>
          </p:cNvPr>
          <p:cNvSpPr>
            <a:spLocks noGrp="1"/>
          </p:cNvSpPr>
          <p:nvPr>
            <p:ph type="sldNum" sz="quarter" idx="12"/>
          </p:nvPr>
        </p:nvSpPr>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402884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C5FB9-10CF-4605-9FB3-55399D2E0A97}"/>
              </a:ext>
            </a:extLst>
          </p:cNvPr>
          <p:cNvSpPr>
            <a:spLocks noGrp="1"/>
          </p:cNvSpPr>
          <p:nvPr>
            <p:ph type="title"/>
          </p:nvPr>
        </p:nvSpPr>
        <p:spPr/>
        <p:txBody>
          <a:bodyPr/>
          <a:lstStyle/>
          <a:p>
            <a:r>
              <a:rPr lang="en-US" dirty="0"/>
              <a:t>Borrower updates the fee (and dismisses the message)</a:t>
            </a:r>
          </a:p>
        </p:txBody>
      </p:sp>
      <p:pic>
        <p:nvPicPr>
          <p:cNvPr id="5" name="Content Placeholder 4">
            <a:extLst>
              <a:ext uri="{FF2B5EF4-FFF2-40B4-BE49-F238E27FC236}">
                <a16:creationId xmlns:a16="http://schemas.microsoft.com/office/drawing/2014/main" id="{C528AC75-52C8-4947-965A-DD6DFF8687F9}"/>
              </a:ext>
            </a:extLst>
          </p:cNvPr>
          <p:cNvPicPr>
            <a:picLocks noGrp="1" noChangeAspect="1"/>
          </p:cNvPicPr>
          <p:nvPr>
            <p:ph idx="1"/>
          </p:nvPr>
        </p:nvPicPr>
        <p:blipFill>
          <a:blip r:embed="rId2"/>
          <a:stretch>
            <a:fillRect/>
          </a:stretch>
        </p:blipFill>
        <p:spPr>
          <a:xfrm>
            <a:off x="338138" y="1574592"/>
            <a:ext cx="8281987" cy="2416591"/>
          </a:xfrm>
          <a:prstGeom prst="rect">
            <a:avLst/>
          </a:prstGeom>
        </p:spPr>
      </p:pic>
      <p:sp>
        <p:nvSpPr>
          <p:cNvPr id="4" name="Slide Number Placeholder 3">
            <a:extLst>
              <a:ext uri="{FF2B5EF4-FFF2-40B4-BE49-F238E27FC236}">
                <a16:creationId xmlns:a16="http://schemas.microsoft.com/office/drawing/2014/main" id="{734C5587-8846-4B5E-8E95-CBC80239230F}"/>
              </a:ext>
            </a:extLst>
          </p:cNvPr>
          <p:cNvSpPr>
            <a:spLocks noGrp="1"/>
          </p:cNvSpPr>
          <p:nvPr>
            <p:ph type="sldNum" sz="quarter" idx="12"/>
          </p:nvPr>
        </p:nvSpPr>
        <p:spPr/>
        <p:txBody>
          <a:bodyPr/>
          <a:lstStyle/>
          <a:p>
            <a:fld id="{1C146586-7EC2-481D-848F-8CE41EB2DE6C}" type="slidenum">
              <a:rPr lang="en-US" smtClean="0"/>
              <a:pPr/>
              <a:t>19</a:t>
            </a:fld>
            <a:endParaRPr lang="en-US" dirty="0"/>
          </a:p>
        </p:txBody>
      </p:sp>
    </p:spTree>
    <p:extLst>
      <p:ext uri="{BB962C8B-B14F-4D97-AF65-F5344CB8AC3E}">
        <p14:creationId xmlns:p14="http://schemas.microsoft.com/office/powerpoint/2010/main" val="124907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8B1CB-3903-489E-9E6F-A6BA57692451}"/>
              </a:ext>
            </a:extLst>
          </p:cNvPr>
          <p:cNvSpPr>
            <a:spLocks noGrp="1"/>
          </p:cNvSpPr>
          <p:nvPr>
            <p:ph type="ctrTitle"/>
          </p:nvPr>
        </p:nvSpPr>
        <p:spPr/>
        <p:txBody>
          <a:bodyPr/>
          <a:lstStyle/>
          <a:p>
            <a:r>
              <a:rPr lang="en-US" dirty="0"/>
              <a:t>Scenario 1</a:t>
            </a:r>
          </a:p>
        </p:txBody>
      </p:sp>
      <p:sp>
        <p:nvSpPr>
          <p:cNvPr id="4" name="Slide Number Placeholder 3">
            <a:extLst>
              <a:ext uri="{FF2B5EF4-FFF2-40B4-BE49-F238E27FC236}">
                <a16:creationId xmlns:a16="http://schemas.microsoft.com/office/drawing/2014/main" id="{47C7E3A6-84B6-4B3A-85B7-21B8E426F4FD}"/>
              </a:ext>
            </a:extLst>
          </p:cNvPr>
          <p:cNvSpPr>
            <a:spLocks noGrp="1"/>
          </p:cNvSpPr>
          <p:nvPr>
            <p:ph type="sldNum" sz="quarter" idx="4294967295"/>
          </p:nvPr>
        </p:nvSpPr>
        <p:spPr>
          <a:xfrm>
            <a:off x="8077200" y="6543675"/>
            <a:ext cx="1066800" cy="360363"/>
          </a:xfrm>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3737332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E274-8915-462D-A838-A0FF8EF4DD69}"/>
              </a:ext>
            </a:extLst>
          </p:cNvPr>
          <p:cNvSpPr>
            <a:spLocks noGrp="1"/>
          </p:cNvSpPr>
          <p:nvPr>
            <p:ph type="title"/>
          </p:nvPr>
        </p:nvSpPr>
        <p:spPr/>
        <p:txBody>
          <a:bodyPr/>
          <a:lstStyle/>
          <a:p>
            <a:r>
              <a:rPr lang="en-US" dirty="0"/>
              <a:t>Lender can report on resource sharing lost items</a:t>
            </a:r>
          </a:p>
        </p:txBody>
      </p:sp>
      <p:pic>
        <p:nvPicPr>
          <p:cNvPr id="5" name="Content Placeholder 4">
            <a:extLst>
              <a:ext uri="{FF2B5EF4-FFF2-40B4-BE49-F238E27FC236}">
                <a16:creationId xmlns:a16="http://schemas.microsoft.com/office/drawing/2014/main" id="{A77CA288-4CB3-4032-B539-EEDEDABBF2DD}"/>
              </a:ext>
            </a:extLst>
          </p:cNvPr>
          <p:cNvPicPr>
            <a:picLocks noGrp="1" noChangeAspect="1"/>
          </p:cNvPicPr>
          <p:nvPr>
            <p:ph idx="1"/>
          </p:nvPr>
        </p:nvPicPr>
        <p:blipFill>
          <a:blip r:embed="rId2"/>
          <a:stretch>
            <a:fillRect/>
          </a:stretch>
        </p:blipFill>
        <p:spPr>
          <a:xfrm>
            <a:off x="1303093" y="1562166"/>
            <a:ext cx="6503987" cy="4784818"/>
          </a:xfrm>
          <a:prstGeom prst="rect">
            <a:avLst/>
          </a:prstGeom>
        </p:spPr>
      </p:pic>
      <p:sp>
        <p:nvSpPr>
          <p:cNvPr id="4" name="Slide Number Placeholder 3">
            <a:extLst>
              <a:ext uri="{FF2B5EF4-FFF2-40B4-BE49-F238E27FC236}">
                <a16:creationId xmlns:a16="http://schemas.microsoft.com/office/drawing/2014/main" id="{2BE60029-9188-4F65-9CA4-B97C8CB4D2EB}"/>
              </a:ext>
            </a:extLst>
          </p:cNvPr>
          <p:cNvSpPr>
            <a:spLocks noGrp="1"/>
          </p:cNvSpPr>
          <p:nvPr>
            <p:ph type="sldNum" sz="quarter" idx="12"/>
          </p:nvPr>
        </p:nvSpPr>
        <p:spPr/>
        <p:txBody>
          <a:bodyPr/>
          <a:lstStyle/>
          <a:p>
            <a:fld id="{1C146586-7EC2-481D-848F-8CE41EB2DE6C}" type="slidenum">
              <a:rPr lang="en-US" smtClean="0"/>
              <a:pPr/>
              <a:t>20</a:t>
            </a:fld>
            <a:endParaRPr lang="en-US" dirty="0"/>
          </a:p>
        </p:txBody>
      </p:sp>
      <p:sp>
        <p:nvSpPr>
          <p:cNvPr id="6" name="TextBox 5">
            <a:extLst>
              <a:ext uri="{FF2B5EF4-FFF2-40B4-BE49-F238E27FC236}">
                <a16:creationId xmlns:a16="http://schemas.microsoft.com/office/drawing/2014/main" id="{DADD10B0-A987-43C6-A286-0881A1910DEA}"/>
              </a:ext>
            </a:extLst>
          </p:cNvPr>
          <p:cNvSpPr txBox="1"/>
          <p:nvPr/>
        </p:nvSpPr>
        <p:spPr>
          <a:xfrm>
            <a:off x="414045" y="915835"/>
            <a:ext cx="8015580" cy="646331"/>
          </a:xfrm>
          <a:prstGeom prst="rect">
            <a:avLst/>
          </a:prstGeom>
          <a:noFill/>
        </p:spPr>
        <p:txBody>
          <a:bodyPr wrap="square" rtlCol="0">
            <a:spAutoFit/>
          </a:bodyPr>
          <a:lstStyle/>
          <a:p>
            <a:r>
              <a:rPr lang="en-US" dirty="0"/>
              <a:t>The lender can use the ‘Lost Resource Sharing Item’ process type to identify the lost items, save them as a set, and to run jobs such as ‘Withdraw Items’, on the set.</a:t>
            </a:r>
          </a:p>
        </p:txBody>
      </p:sp>
    </p:spTree>
    <p:extLst>
      <p:ext uri="{BB962C8B-B14F-4D97-AF65-F5344CB8AC3E}">
        <p14:creationId xmlns:p14="http://schemas.microsoft.com/office/powerpoint/2010/main" val="258967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48B1CB-3903-489E-9E6F-A6BA57692451}"/>
              </a:ext>
            </a:extLst>
          </p:cNvPr>
          <p:cNvSpPr>
            <a:spLocks noGrp="1"/>
          </p:cNvSpPr>
          <p:nvPr>
            <p:ph type="ctrTitle"/>
          </p:nvPr>
        </p:nvSpPr>
        <p:spPr/>
        <p:txBody>
          <a:bodyPr/>
          <a:lstStyle/>
          <a:p>
            <a:r>
              <a:rPr lang="en-US" dirty="0"/>
              <a:t>Scenario 2</a:t>
            </a:r>
          </a:p>
        </p:txBody>
      </p:sp>
      <p:sp>
        <p:nvSpPr>
          <p:cNvPr id="4" name="Slide Number Placeholder 3">
            <a:extLst>
              <a:ext uri="{FF2B5EF4-FFF2-40B4-BE49-F238E27FC236}">
                <a16:creationId xmlns:a16="http://schemas.microsoft.com/office/drawing/2014/main" id="{47C7E3A6-84B6-4B3A-85B7-21B8E426F4FD}"/>
              </a:ext>
            </a:extLst>
          </p:cNvPr>
          <p:cNvSpPr>
            <a:spLocks noGrp="1"/>
          </p:cNvSpPr>
          <p:nvPr>
            <p:ph type="sldNum" sz="quarter" idx="4294967295"/>
          </p:nvPr>
        </p:nvSpPr>
        <p:spPr>
          <a:xfrm>
            <a:off x="8077200" y="6543675"/>
            <a:ext cx="1066800" cy="360363"/>
          </a:xfrm>
        </p:spPr>
        <p:txBody>
          <a:bodyPr/>
          <a:lstStyle/>
          <a:p>
            <a:fld id="{1C146586-7EC2-481D-848F-8CE41EB2DE6C}" type="slidenum">
              <a:rPr lang="en-US" smtClean="0"/>
              <a:pPr/>
              <a:t>21</a:t>
            </a:fld>
            <a:endParaRPr lang="en-US" dirty="0"/>
          </a:p>
        </p:txBody>
      </p:sp>
    </p:spTree>
    <p:extLst>
      <p:ext uri="{BB962C8B-B14F-4D97-AF65-F5344CB8AC3E}">
        <p14:creationId xmlns:p14="http://schemas.microsoft.com/office/powerpoint/2010/main" val="3450653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5161-FA0E-4D31-AF7F-90EA8D68FB01}"/>
              </a:ext>
            </a:extLst>
          </p:cNvPr>
          <p:cNvSpPr>
            <a:spLocks noGrp="1"/>
          </p:cNvSpPr>
          <p:nvPr>
            <p:ph type="title"/>
          </p:nvPr>
        </p:nvSpPr>
        <p:spPr/>
        <p:txBody>
          <a:bodyPr/>
          <a:lstStyle/>
          <a:p>
            <a:r>
              <a:rPr lang="en-US" dirty="0"/>
              <a:t>Lost is triggered from task list</a:t>
            </a:r>
          </a:p>
        </p:txBody>
      </p:sp>
      <p:pic>
        <p:nvPicPr>
          <p:cNvPr id="5" name="Content Placeholder 4">
            <a:extLst>
              <a:ext uri="{FF2B5EF4-FFF2-40B4-BE49-F238E27FC236}">
                <a16:creationId xmlns:a16="http://schemas.microsoft.com/office/drawing/2014/main" id="{B39A67BA-CA4A-4C0C-8A00-26BFC590AD94}"/>
              </a:ext>
            </a:extLst>
          </p:cNvPr>
          <p:cNvPicPr>
            <a:picLocks noGrp="1" noChangeAspect="1"/>
          </p:cNvPicPr>
          <p:nvPr>
            <p:ph idx="1"/>
          </p:nvPr>
        </p:nvPicPr>
        <p:blipFill>
          <a:blip r:embed="rId2"/>
          <a:stretch>
            <a:fillRect/>
          </a:stretch>
        </p:blipFill>
        <p:spPr>
          <a:xfrm>
            <a:off x="942975" y="1903320"/>
            <a:ext cx="7600950" cy="4380467"/>
          </a:xfrm>
          <a:prstGeom prst="rect">
            <a:avLst/>
          </a:prstGeom>
        </p:spPr>
      </p:pic>
      <p:sp>
        <p:nvSpPr>
          <p:cNvPr id="4" name="Slide Number Placeholder 3">
            <a:extLst>
              <a:ext uri="{FF2B5EF4-FFF2-40B4-BE49-F238E27FC236}">
                <a16:creationId xmlns:a16="http://schemas.microsoft.com/office/drawing/2014/main" id="{3AC4B212-D9ED-4C6E-8484-3F2E44A65F71}"/>
              </a:ext>
            </a:extLst>
          </p:cNvPr>
          <p:cNvSpPr>
            <a:spLocks noGrp="1"/>
          </p:cNvSpPr>
          <p:nvPr>
            <p:ph type="sldNum" sz="quarter" idx="12"/>
          </p:nvPr>
        </p:nvSpPr>
        <p:spPr/>
        <p:txBody>
          <a:bodyPr/>
          <a:lstStyle/>
          <a:p>
            <a:fld id="{1C146586-7EC2-481D-848F-8CE41EB2DE6C}" type="slidenum">
              <a:rPr lang="en-US" smtClean="0"/>
              <a:pPr/>
              <a:t>22</a:t>
            </a:fld>
            <a:endParaRPr lang="en-US" dirty="0"/>
          </a:p>
        </p:txBody>
      </p:sp>
      <p:sp>
        <p:nvSpPr>
          <p:cNvPr id="6" name="TextBox 5">
            <a:extLst>
              <a:ext uri="{FF2B5EF4-FFF2-40B4-BE49-F238E27FC236}">
                <a16:creationId xmlns:a16="http://schemas.microsoft.com/office/drawing/2014/main" id="{A3A576B6-B4E2-4E7D-8577-760EE8EAD4DD}"/>
              </a:ext>
            </a:extLst>
          </p:cNvPr>
          <p:cNvSpPr txBox="1"/>
          <p:nvPr/>
        </p:nvSpPr>
        <p:spPr>
          <a:xfrm>
            <a:off x="414045" y="794844"/>
            <a:ext cx="6024855" cy="646331"/>
          </a:xfrm>
          <a:prstGeom prst="rect">
            <a:avLst/>
          </a:prstGeom>
          <a:noFill/>
        </p:spPr>
        <p:txBody>
          <a:bodyPr wrap="square" rtlCol="0">
            <a:spAutoFit/>
          </a:bodyPr>
          <a:lstStyle/>
          <a:p>
            <a:r>
              <a:rPr lang="en-US" dirty="0"/>
              <a:t>The borrower can trigger the ‘Lost Item’ workflow from the resource sharing task list.</a:t>
            </a:r>
          </a:p>
        </p:txBody>
      </p:sp>
    </p:spTree>
    <p:extLst>
      <p:ext uri="{BB962C8B-B14F-4D97-AF65-F5344CB8AC3E}">
        <p14:creationId xmlns:p14="http://schemas.microsoft.com/office/powerpoint/2010/main" val="131494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D9A5-8407-46A4-A9F9-51DFC41C2639}"/>
              </a:ext>
            </a:extLst>
          </p:cNvPr>
          <p:cNvSpPr>
            <a:spLocks noGrp="1"/>
          </p:cNvSpPr>
          <p:nvPr>
            <p:ph type="title"/>
          </p:nvPr>
        </p:nvSpPr>
        <p:spPr/>
        <p:txBody>
          <a:bodyPr/>
          <a:lstStyle/>
          <a:p>
            <a:r>
              <a:rPr lang="en-US" dirty="0"/>
              <a:t>Loan is updated</a:t>
            </a:r>
          </a:p>
        </p:txBody>
      </p:sp>
      <p:pic>
        <p:nvPicPr>
          <p:cNvPr id="5" name="Content Placeholder 4">
            <a:extLst>
              <a:ext uri="{FF2B5EF4-FFF2-40B4-BE49-F238E27FC236}">
                <a16:creationId xmlns:a16="http://schemas.microsoft.com/office/drawing/2014/main" id="{979203AC-1BE6-4D38-83E1-9064B6716C1F}"/>
              </a:ext>
            </a:extLst>
          </p:cNvPr>
          <p:cNvPicPr>
            <a:picLocks noGrp="1" noChangeAspect="1"/>
          </p:cNvPicPr>
          <p:nvPr>
            <p:ph idx="1"/>
          </p:nvPr>
        </p:nvPicPr>
        <p:blipFill>
          <a:blip r:embed="rId2"/>
          <a:stretch>
            <a:fillRect/>
          </a:stretch>
        </p:blipFill>
        <p:spPr>
          <a:xfrm>
            <a:off x="414338" y="1569499"/>
            <a:ext cx="8281987" cy="3893626"/>
          </a:xfrm>
          <a:prstGeom prst="rect">
            <a:avLst/>
          </a:prstGeom>
        </p:spPr>
      </p:pic>
      <p:sp>
        <p:nvSpPr>
          <p:cNvPr id="4" name="Slide Number Placeholder 3">
            <a:extLst>
              <a:ext uri="{FF2B5EF4-FFF2-40B4-BE49-F238E27FC236}">
                <a16:creationId xmlns:a16="http://schemas.microsoft.com/office/drawing/2014/main" id="{61894C4C-4B2E-4199-8241-D6E034963735}"/>
              </a:ext>
            </a:extLst>
          </p:cNvPr>
          <p:cNvSpPr>
            <a:spLocks noGrp="1"/>
          </p:cNvSpPr>
          <p:nvPr>
            <p:ph type="sldNum" sz="quarter" idx="12"/>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244186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B663-94E3-4305-A460-BEBC1142CA62}"/>
              </a:ext>
            </a:extLst>
          </p:cNvPr>
          <p:cNvSpPr>
            <a:spLocks noGrp="1"/>
          </p:cNvSpPr>
          <p:nvPr>
            <p:ph type="title"/>
          </p:nvPr>
        </p:nvSpPr>
        <p:spPr/>
        <p:txBody>
          <a:bodyPr/>
          <a:lstStyle/>
          <a:p>
            <a:r>
              <a:rPr lang="en-US" dirty="0"/>
              <a:t>Item is found</a:t>
            </a:r>
          </a:p>
        </p:txBody>
      </p:sp>
      <p:sp>
        <p:nvSpPr>
          <p:cNvPr id="4" name="Slide Number Placeholder 3">
            <a:extLst>
              <a:ext uri="{FF2B5EF4-FFF2-40B4-BE49-F238E27FC236}">
                <a16:creationId xmlns:a16="http://schemas.microsoft.com/office/drawing/2014/main" id="{AF87ACA2-DE98-48DF-B5AA-AB5AB427CC5D}"/>
              </a:ext>
            </a:extLst>
          </p:cNvPr>
          <p:cNvSpPr>
            <a:spLocks noGrp="1"/>
          </p:cNvSpPr>
          <p:nvPr>
            <p:ph type="sldNum" sz="quarter" idx="12"/>
          </p:nvPr>
        </p:nvSpPr>
        <p:spPr/>
        <p:txBody>
          <a:bodyPr/>
          <a:lstStyle/>
          <a:p>
            <a:fld id="{1C146586-7EC2-481D-848F-8CE41EB2DE6C}" type="slidenum">
              <a:rPr lang="en-US" smtClean="0"/>
              <a:pPr/>
              <a:t>24</a:t>
            </a:fld>
            <a:endParaRPr lang="en-US" dirty="0"/>
          </a:p>
        </p:txBody>
      </p:sp>
      <p:pic>
        <p:nvPicPr>
          <p:cNvPr id="6" name="Picture 5">
            <a:extLst>
              <a:ext uri="{FF2B5EF4-FFF2-40B4-BE49-F238E27FC236}">
                <a16:creationId xmlns:a16="http://schemas.microsoft.com/office/drawing/2014/main" id="{685F9F3F-9CB2-4FF4-BC35-340701210BA1}"/>
              </a:ext>
            </a:extLst>
          </p:cNvPr>
          <p:cNvPicPr>
            <a:picLocks noChangeAspect="1"/>
          </p:cNvPicPr>
          <p:nvPr/>
        </p:nvPicPr>
        <p:blipFill>
          <a:blip r:embed="rId2"/>
          <a:stretch>
            <a:fillRect/>
          </a:stretch>
        </p:blipFill>
        <p:spPr>
          <a:xfrm>
            <a:off x="762858" y="3040035"/>
            <a:ext cx="6553200" cy="3503565"/>
          </a:xfrm>
          <a:prstGeom prst="rect">
            <a:avLst/>
          </a:prstGeom>
        </p:spPr>
      </p:pic>
      <p:pic>
        <p:nvPicPr>
          <p:cNvPr id="5" name="Content Placeholder 4">
            <a:extLst>
              <a:ext uri="{FF2B5EF4-FFF2-40B4-BE49-F238E27FC236}">
                <a16:creationId xmlns:a16="http://schemas.microsoft.com/office/drawing/2014/main" id="{2025FAFD-3A9C-42FE-9357-8B23D246B457}"/>
              </a:ext>
            </a:extLst>
          </p:cNvPr>
          <p:cNvPicPr>
            <a:picLocks noGrp="1" noChangeAspect="1"/>
          </p:cNvPicPr>
          <p:nvPr>
            <p:ph idx="1"/>
          </p:nvPr>
        </p:nvPicPr>
        <p:blipFill>
          <a:blip r:embed="rId3"/>
          <a:stretch>
            <a:fillRect/>
          </a:stretch>
        </p:blipFill>
        <p:spPr>
          <a:xfrm>
            <a:off x="3247716" y="774036"/>
            <a:ext cx="5896284" cy="2678521"/>
          </a:xfrm>
          <a:prstGeom prst="rect">
            <a:avLst/>
          </a:prstGeom>
        </p:spPr>
      </p:pic>
      <p:sp>
        <p:nvSpPr>
          <p:cNvPr id="7" name="TextBox 6">
            <a:extLst>
              <a:ext uri="{FF2B5EF4-FFF2-40B4-BE49-F238E27FC236}">
                <a16:creationId xmlns:a16="http://schemas.microsoft.com/office/drawing/2014/main" id="{2020A460-8653-4C30-AE35-C62FCE3FF265}"/>
              </a:ext>
            </a:extLst>
          </p:cNvPr>
          <p:cNvSpPr txBox="1"/>
          <p:nvPr/>
        </p:nvSpPr>
        <p:spPr>
          <a:xfrm>
            <a:off x="414045" y="915835"/>
            <a:ext cx="2919705" cy="923330"/>
          </a:xfrm>
          <a:prstGeom prst="rect">
            <a:avLst/>
          </a:prstGeom>
          <a:noFill/>
        </p:spPr>
        <p:txBody>
          <a:bodyPr wrap="square" rtlCol="0">
            <a:spAutoFit/>
          </a:bodyPr>
          <a:lstStyle/>
          <a:p>
            <a:r>
              <a:rPr lang="en-US" dirty="0"/>
              <a:t>If the item is found, it can be managed just as for regular loans.</a:t>
            </a:r>
          </a:p>
        </p:txBody>
      </p:sp>
    </p:spTree>
    <p:extLst>
      <p:ext uri="{BB962C8B-B14F-4D97-AF65-F5344CB8AC3E}">
        <p14:creationId xmlns:p14="http://schemas.microsoft.com/office/powerpoint/2010/main" val="396365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82FBF-3D37-4AE0-AC13-26250D3C1C86}"/>
              </a:ext>
            </a:extLst>
          </p:cNvPr>
          <p:cNvSpPr>
            <a:spLocks noGrp="1"/>
          </p:cNvSpPr>
          <p:nvPr>
            <p:ph type="title"/>
          </p:nvPr>
        </p:nvSpPr>
        <p:spPr/>
        <p:txBody>
          <a:bodyPr/>
          <a:lstStyle/>
          <a:p>
            <a:r>
              <a:rPr lang="en-US" dirty="0"/>
              <a:t>Dismissible note is created on request</a:t>
            </a:r>
          </a:p>
        </p:txBody>
      </p:sp>
      <p:pic>
        <p:nvPicPr>
          <p:cNvPr id="5" name="Content Placeholder 4">
            <a:extLst>
              <a:ext uri="{FF2B5EF4-FFF2-40B4-BE49-F238E27FC236}">
                <a16:creationId xmlns:a16="http://schemas.microsoft.com/office/drawing/2014/main" id="{B0CDFA40-5CD5-4674-B0B4-D5D97795E922}"/>
              </a:ext>
            </a:extLst>
          </p:cNvPr>
          <p:cNvPicPr>
            <a:picLocks noGrp="1" noChangeAspect="1"/>
          </p:cNvPicPr>
          <p:nvPr>
            <p:ph idx="1"/>
          </p:nvPr>
        </p:nvPicPr>
        <p:blipFill>
          <a:blip r:embed="rId2"/>
          <a:stretch>
            <a:fillRect/>
          </a:stretch>
        </p:blipFill>
        <p:spPr>
          <a:xfrm>
            <a:off x="1073699" y="2331224"/>
            <a:ext cx="6962775" cy="3678569"/>
          </a:xfrm>
          <a:prstGeom prst="rect">
            <a:avLst/>
          </a:prstGeom>
        </p:spPr>
      </p:pic>
      <p:sp>
        <p:nvSpPr>
          <p:cNvPr id="4" name="Slide Number Placeholder 3">
            <a:extLst>
              <a:ext uri="{FF2B5EF4-FFF2-40B4-BE49-F238E27FC236}">
                <a16:creationId xmlns:a16="http://schemas.microsoft.com/office/drawing/2014/main" id="{81B9D079-0811-4191-ACEB-5DACF998BD3C}"/>
              </a:ext>
            </a:extLst>
          </p:cNvPr>
          <p:cNvSpPr>
            <a:spLocks noGrp="1"/>
          </p:cNvSpPr>
          <p:nvPr>
            <p:ph type="sldNum" sz="quarter" idx="12"/>
          </p:nvPr>
        </p:nvSpPr>
        <p:spPr/>
        <p:txBody>
          <a:bodyPr/>
          <a:lstStyle/>
          <a:p>
            <a:fld id="{1C146586-7EC2-481D-848F-8CE41EB2DE6C}" type="slidenum">
              <a:rPr lang="en-US" smtClean="0"/>
              <a:pPr/>
              <a:t>25</a:t>
            </a:fld>
            <a:endParaRPr lang="en-US" dirty="0"/>
          </a:p>
        </p:txBody>
      </p:sp>
      <p:sp>
        <p:nvSpPr>
          <p:cNvPr id="6" name="TextBox 5">
            <a:extLst>
              <a:ext uri="{FF2B5EF4-FFF2-40B4-BE49-F238E27FC236}">
                <a16:creationId xmlns:a16="http://schemas.microsoft.com/office/drawing/2014/main" id="{FB9933A9-2660-4070-9FC2-E4C6174E439C}"/>
              </a:ext>
            </a:extLst>
          </p:cNvPr>
          <p:cNvSpPr txBox="1"/>
          <p:nvPr/>
        </p:nvSpPr>
        <p:spPr>
          <a:xfrm>
            <a:off x="414045" y="915835"/>
            <a:ext cx="8015580" cy="1200329"/>
          </a:xfrm>
          <a:prstGeom prst="rect">
            <a:avLst/>
          </a:prstGeom>
          <a:noFill/>
        </p:spPr>
        <p:txBody>
          <a:bodyPr wrap="square" rtlCol="0">
            <a:spAutoFit/>
          </a:bodyPr>
          <a:lstStyle/>
          <a:p>
            <a:r>
              <a:rPr lang="en-US" dirty="0"/>
              <a:t>Using the ‘Found Item’ action from the patron services workbench will automatically assign a note to the borrowing request. This allows the operator on the borrower side to identify this condition, to manage the status of the borrowing request, and to update the lender (using a </a:t>
            </a:r>
            <a:r>
              <a:rPr lang="en-US"/>
              <a:t>general message)</a:t>
            </a:r>
            <a:endParaRPr lang="en-US" dirty="0"/>
          </a:p>
        </p:txBody>
      </p:sp>
    </p:spTree>
    <p:extLst>
      <p:ext uri="{BB962C8B-B14F-4D97-AF65-F5344CB8AC3E}">
        <p14:creationId xmlns:p14="http://schemas.microsoft.com/office/powerpoint/2010/main" val="1339965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3D25F8-AD31-4813-B2F8-F7AEE3C1275B}"/>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291B5AEB-4B66-45DD-A9FF-E5F5A8D7575C}"/>
              </a:ext>
            </a:extLst>
          </p:cNvPr>
          <p:cNvSpPr>
            <a:spLocks noGrp="1"/>
          </p:cNvSpPr>
          <p:nvPr>
            <p:ph type="body" sz="quarter" idx="10"/>
          </p:nvPr>
        </p:nvSpPr>
        <p:spPr/>
        <p:txBody>
          <a:bodyPr>
            <a:normAutofit fontScale="85000" lnSpcReduction="20000"/>
          </a:bodyPr>
          <a:lstStyle/>
          <a:p>
            <a:r>
              <a:rPr lang="en-US" dirty="0"/>
              <a:t>Moshe.shechter@exlibrisgroup.com</a:t>
            </a:r>
          </a:p>
        </p:txBody>
      </p:sp>
      <p:sp>
        <p:nvSpPr>
          <p:cNvPr id="4" name="Slide Number Placeholder 3">
            <a:extLst>
              <a:ext uri="{FF2B5EF4-FFF2-40B4-BE49-F238E27FC236}">
                <a16:creationId xmlns:a16="http://schemas.microsoft.com/office/drawing/2014/main" id="{981B19F6-8B7C-46E6-92C9-093D9755FD23}"/>
              </a:ext>
            </a:extLst>
          </p:cNvPr>
          <p:cNvSpPr>
            <a:spLocks noGrp="1"/>
          </p:cNvSpPr>
          <p:nvPr>
            <p:ph type="sldNum" sz="quarter" idx="4294967295"/>
          </p:nvPr>
        </p:nvSpPr>
        <p:spPr>
          <a:xfrm>
            <a:off x="8077200" y="6543675"/>
            <a:ext cx="1066800" cy="360363"/>
          </a:xfrm>
        </p:spPr>
        <p:txBody>
          <a:bodyPr/>
          <a:lstStyle/>
          <a:p>
            <a:fld id="{1C146586-7EC2-481D-848F-8CE41EB2DE6C}" type="slidenum">
              <a:rPr lang="en-US" smtClean="0"/>
              <a:pPr/>
              <a:t>26</a:t>
            </a:fld>
            <a:endParaRPr lang="en-US" dirty="0"/>
          </a:p>
        </p:txBody>
      </p:sp>
    </p:spTree>
    <p:extLst>
      <p:ext uri="{BB962C8B-B14F-4D97-AF65-F5344CB8AC3E}">
        <p14:creationId xmlns:p14="http://schemas.microsoft.com/office/powerpoint/2010/main" val="252347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28FC93-3054-452A-A81B-7CA53CB04EEE}"/>
              </a:ext>
            </a:extLst>
          </p:cNvPr>
          <p:cNvSpPr>
            <a:spLocks noGrp="1"/>
          </p:cNvSpPr>
          <p:nvPr>
            <p:ph type="title"/>
          </p:nvPr>
        </p:nvSpPr>
        <p:spPr/>
        <p:txBody>
          <a:bodyPr/>
          <a:lstStyle/>
          <a:p>
            <a:r>
              <a:rPr lang="en-US" dirty="0"/>
              <a:t>Borrowing request</a:t>
            </a:r>
          </a:p>
        </p:txBody>
      </p:sp>
      <p:pic>
        <p:nvPicPr>
          <p:cNvPr id="13" name="Content Placeholder 12">
            <a:extLst>
              <a:ext uri="{FF2B5EF4-FFF2-40B4-BE49-F238E27FC236}">
                <a16:creationId xmlns:a16="http://schemas.microsoft.com/office/drawing/2014/main" id="{1F444DE1-09A1-460B-8E2B-AEC957F95366}"/>
              </a:ext>
            </a:extLst>
          </p:cNvPr>
          <p:cNvPicPr>
            <a:picLocks noGrp="1" noChangeAspect="1"/>
          </p:cNvPicPr>
          <p:nvPr>
            <p:ph idx="1"/>
          </p:nvPr>
        </p:nvPicPr>
        <p:blipFill>
          <a:blip r:embed="rId2"/>
          <a:stretch>
            <a:fillRect/>
          </a:stretch>
        </p:blipFill>
        <p:spPr>
          <a:xfrm>
            <a:off x="414338" y="1584417"/>
            <a:ext cx="8281987" cy="3863790"/>
          </a:xfrm>
          <a:prstGeom prst="rect">
            <a:avLst/>
          </a:prstGeom>
        </p:spPr>
      </p:pic>
      <p:sp>
        <p:nvSpPr>
          <p:cNvPr id="2" name="TextBox 1">
            <a:extLst>
              <a:ext uri="{FF2B5EF4-FFF2-40B4-BE49-F238E27FC236}">
                <a16:creationId xmlns:a16="http://schemas.microsoft.com/office/drawing/2014/main" id="{1B44E4A2-45A6-40F7-BAC7-06914AF7D855}"/>
              </a:ext>
            </a:extLst>
          </p:cNvPr>
          <p:cNvSpPr txBox="1"/>
          <p:nvPr/>
        </p:nvSpPr>
        <p:spPr>
          <a:xfrm>
            <a:off x="414045" y="794844"/>
            <a:ext cx="6024855" cy="646331"/>
          </a:xfrm>
          <a:prstGeom prst="rect">
            <a:avLst/>
          </a:prstGeom>
          <a:noFill/>
        </p:spPr>
        <p:txBody>
          <a:bodyPr wrap="square" rtlCol="0">
            <a:spAutoFit/>
          </a:bodyPr>
          <a:lstStyle/>
          <a:p>
            <a:r>
              <a:rPr lang="en-US" dirty="0"/>
              <a:t>Borrower has sent a request. Item was received and loaned to the patron.</a:t>
            </a:r>
          </a:p>
        </p:txBody>
      </p:sp>
    </p:spTree>
    <p:extLst>
      <p:ext uri="{BB962C8B-B14F-4D97-AF65-F5344CB8AC3E}">
        <p14:creationId xmlns:p14="http://schemas.microsoft.com/office/powerpoint/2010/main" val="92568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300F-3576-46FB-B50D-6D2F1E7A1214}"/>
              </a:ext>
            </a:extLst>
          </p:cNvPr>
          <p:cNvSpPr>
            <a:spLocks noGrp="1"/>
          </p:cNvSpPr>
          <p:nvPr>
            <p:ph type="title"/>
          </p:nvPr>
        </p:nvSpPr>
        <p:spPr/>
        <p:txBody>
          <a:bodyPr/>
          <a:lstStyle/>
          <a:p>
            <a:r>
              <a:rPr lang="en-US" dirty="0"/>
              <a:t>Borrowing patron loan</a:t>
            </a:r>
          </a:p>
        </p:txBody>
      </p:sp>
      <p:sp>
        <p:nvSpPr>
          <p:cNvPr id="4" name="Slide Number Placeholder 3">
            <a:extLst>
              <a:ext uri="{FF2B5EF4-FFF2-40B4-BE49-F238E27FC236}">
                <a16:creationId xmlns:a16="http://schemas.microsoft.com/office/drawing/2014/main" id="{25ED78C8-6744-45CE-A1FA-3EA81D494D8F}"/>
              </a:ext>
            </a:extLst>
          </p:cNvPr>
          <p:cNvSpPr>
            <a:spLocks noGrp="1"/>
          </p:cNvSpPr>
          <p:nvPr>
            <p:ph type="sldNum" sz="quarter" idx="12"/>
          </p:nvPr>
        </p:nvSpPr>
        <p:spPr/>
        <p:txBody>
          <a:bodyPr/>
          <a:lstStyle/>
          <a:p>
            <a:fld id="{1C146586-7EC2-481D-848F-8CE41EB2DE6C}" type="slidenum">
              <a:rPr lang="en-US" smtClean="0"/>
              <a:pPr/>
              <a:t>4</a:t>
            </a:fld>
            <a:endParaRPr lang="en-US" dirty="0"/>
          </a:p>
        </p:txBody>
      </p:sp>
      <p:pic>
        <p:nvPicPr>
          <p:cNvPr id="8" name="Content Placeholder 7">
            <a:extLst>
              <a:ext uri="{FF2B5EF4-FFF2-40B4-BE49-F238E27FC236}">
                <a16:creationId xmlns:a16="http://schemas.microsoft.com/office/drawing/2014/main" id="{2606248A-5FB4-421A-AD41-CCC8088C0B9C}"/>
              </a:ext>
            </a:extLst>
          </p:cNvPr>
          <p:cNvPicPr>
            <a:picLocks noGrp="1" noChangeAspect="1"/>
          </p:cNvPicPr>
          <p:nvPr>
            <p:ph idx="1"/>
          </p:nvPr>
        </p:nvPicPr>
        <p:blipFill>
          <a:blip r:embed="rId2"/>
          <a:stretch>
            <a:fillRect/>
          </a:stretch>
        </p:blipFill>
        <p:spPr>
          <a:xfrm>
            <a:off x="414338" y="1946341"/>
            <a:ext cx="8281987" cy="3139942"/>
          </a:xfrm>
          <a:prstGeom prst="rect">
            <a:avLst/>
          </a:prstGeom>
        </p:spPr>
      </p:pic>
      <p:sp>
        <p:nvSpPr>
          <p:cNvPr id="5" name="TextBox 4">
            <a:extLst>
              <a:ext uri="{FF2B5EF4-FFF2-40B4-BE49-F238E27FC236}">
                <a16:creationId xmlns:a16="http://schemas.microsoft.com/office/drawing/2014/main" id="{83A37EE0-5486-4D2E-ACC4-17B18BE85F16}"/>
              </a:ext>
            </a:extLst>
          </p:cNvPr>
          <p:cNvSpPr txBox="1"/>
          <p:nvPr/>
        </p:nvSpPr>
        <p:spPr>
          <a:xfrm>
            <a:off x="414045" y="794844"/>
            <a:ext cx="6024855" cy="369332"/>
          </a:xfrm>
          <a:prstGeom prst="rect">
            <a:avLst/>
          </a:prstGeom>
          <a:noFill/>
        </p:spPr>
        <p:txBody>
          <a:bodyPr wrap="square" rtlCol="0">
            <a:spAutoFit/>
          </a:bodyPr>
          <a:lstStyle/>
          <a:p>
            <a:r>
              <a:rPr lang="en-US" dirty="0"/>
              <a:t>A standard loan is registered on the patron's loan list</a:t>
            </a:r>
          </a:p>
        </p:txBody>
      </p:sp>
    </p:spTree>
    <p:extLst>
      <p:ext uri="{BB962C8B-B14F-4D97-AF65-F5344CB8AC3E}">
        <p14:creationId xmlns:p14="http://schemas.microsoft.com/office/powerpoint/2010/main" val="363661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4976-C3C9-470C-A969-F779F8695FAE}"/>
              </a:ext>
            </a:extLst>
          </p:cNvPr>
          <p:cNvSpPr>
            <a:spLocks noGrp="1"/>
          </p:cNvSpPr>
          <p:nvPr>
            <p:ph type="title"/>
          </p:nvPr>
        </p:nvSpPr>
        <p:spPr/>
        <p:txBody>
          <a:bodyPr/>
          <a:lstStyle/>
          <a:p>
            <a:r>
              <a:rPr lang="en-US" dirty="0"/>
              <a:t>Lending request</a:t>
            </a:r>
          </a:p>
        </p:txBody>
      </p:sp>
      <p:sp>
        <p:nvSpPr>
          <p:cNvPr id="4" name="Slide Number Placeholder 3">
            <a:extLst>
              <a:ext uri="{FF2B5EF4-FFF2-40B4-BE49-F238E27FC236}">
                <a16:creationId xmlns:a16="http://schemas.microsoft.com/office/drawing/2014/main" id="{0EF35987-C3A5-45BB-8A53-C8F47B57978D}"/>
              </a:ext>
            </a:extLst>
          </p:cNvPr>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11" name="Content Placeholder 10">
            <a:extLst>
              <a:ext uri="{FF2B5EF4-FFF2-40B4-BE49-F238E27FC236}">
                <a16:creationId xmlns:a16="http://schemas.microsoft.com/office/drawing/2014/main" id="{CCC16301-363E-4DA6-8010-7BD8EE094119}"/>
              </a:ext>
            </a:extLst>
          </p:cNvPr>
          <p:cNvPicPr>
            <a:picLocks noGrp="1" noChangeAspect="1"/>
          </p:cNvPicPr>
          <p:nvPr>
            <p:ph idx="1"/>
          </p:nvPr>
        </p:nvPicPr>
        <p:blipFill>
          <a:blip r:embed="rId2"/>
          <a:stretch>
            <a:fillRect/>
          </a:stretch>
        </p:blipFill>
        <p:spPr>
          <a:xfrm>
            <a:off x="414045" y="1664777"/>
            <a:ext cx="8281987" cy="4465071"/>
          </a:xfrm>
          <a:prstGeom prst="rect">
            <a:avLst/>
          </a:prstGeom>
        </p:spPr>
      </p:pic>
      <p:sp>
        <p:nvSpPr>
          <p:cNvPr id="5" name="TextBox 4">
            <a:extLst>
              <a:ext uri="{FF2B5EF4-FFF2-40B4-BE49-F238E27FC236}">
                <a16:creationId xmlns:a16="http://schemas.microsoft.com/office/drawing/2014/main" id="{19F47DF1-51B0-44C7-8A21-F180D924F1F8}"/>
              </a:ext>
            </a:extLst>
          </p:cNvPr>
          <p:cNvSpPr txBox="1"/>
          <p:nvPr/>
        </p:nvSpPr>
        <p:spPr>
          <a:xfrm>
            <a:off x="414045" y="794844"/>
            <a:ext cx="6024855" cy="646331"/>
          </a:xfrm>
          <a:prstGeom prst="rect">
            <a:avLst/>
          </a:prstGeom>
          <a:noFill/>
        </p:spPr>
        <p:txBody>
          <a:bodyPr wrap="square" rtlCol="0">
            <a:spAutoFit/>
          </a:bodyPr>
          <a:lstStyle/>
          <a:p>
            <a:r>
              <a:rPr lang="en-US" dirty="0"/>
              <a:t>On the lending side, the request is registered as ‘Received by partner’.</a:t>
            </a:r>
          </a:p>
        </p:txBody>
      </p:sp>
    </p:spTree>
    <p:extLst>
      <p:ext uri="{BB962C8B-B14F-4D97-AF65-F5344CB8AC3E}">
        <p14:creationId xmlns:p14="http://schemas.microsoft.com/office/powerpoint/2010/main" val="357218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3558-B4C4-43E3-A63D-10C46BD928F9}"/>
              </a:ext>
            </a:extLst>
          </p:cNvPr>
          <p:cNvSpPr>
            <a:spLocks noGrp="1"/>
          </p:cNvSpPr>
          <p:nvPr>
            <p:ph type="title"/>
          </p:nvPr>
        </p:nvSpPr>
        <p:spPr/>
        <p:txBody>
          <a:bodyPr/>
          <a:lstStyle/>
          <a:p>
            <a:r>
              <a:rPr lang="en-US" dirty="0"/>
              <a:t>Patron reports that item is lost</a:t>
            </a:r>
          </a:p>
        </p:txBody>
      </p:sp>
      <p:sp>
        <p:nvSpPr>
          <p:cNvPr id="4" name="Slide Number Placeholder 3">
            <a:extLst>
              <a:ext uri="{FF2B5EF4-FFF2-40B4-BE49-F238E27FC236}">
                <a16:creationId xmlns:a16="http://schemas.microsoft.com/office/drawing/2014/main" id="{FB9CB97A-08E5-4034-9B6A-4256000DF2A8}"/>
              </a:ext>
            </a:extLst>
          </p:cNvPr>
          <p:cNvSpPr>
            <a:spLocks noGrp="1"/>
          </p:cNvSpPr>
          <p:nvPr>
            <p:ph type="sldNum" sz="quarter" idx="12"/>
          </p:nvPr>
        </p:nvSpPr>
        <p:spPr/>
        <p:txBody>
          <a:bodyPr/>
          <a:lstStyle/>
          <a:p>
            <a:fld id="{1C146586-7EC2-481D-848F-8CE41EB2DE6C}" type="slidenum">
              <a:rPr lang="en-US" smtClean="0"/>
              <a:pPr/>
              <a:t>6</a:t>
            </a:fld>
            <a:endParaRPr lang="en-US" dirty="0"/>
          </a:p>
        </p:txBody>
      </p:sp>
      <p:pic>
        <p:nvPicPr>
          <p:cNvPr id="8" name="Content Placeholder 7">
            <a:extLst>
              <a:ext uri="{FF2B5EF4-FFF2-40B4-BE49-F238E27FC236}">
                <a16:creationId xmlns:a16="http://schemas.microsoft.com/office/drawing/2014/main" id="{1E437C72-AC17-4E32-BBC7-6E7BC1BE44D3}"/>
              </a:ext>
            </a:extLst>
          </p:cNvPr>
          <p:cNvPicPr>
            <a:picLocks noGrp="1" noChangeAspect="1"/>
          </p:cNvPicPr>
          <p:nvPr>
            <p:ph idx="1"/>
          </p:nvPr>
        </p:nvPicPr>
        <p:blipFill>
          <a:blip r:embed="rId2"/>
          <a:stretch>
            <a:fillRect/>
          </a:stretch>
        </p:blipFill>
        <p:spPr>
          <a:xfrm>
            <a:off x="3109166" y="724537"/>
            <a:ext cx="5749786" cy="2571114"/>
          </a:xfrm>
          <a:prstGeom prst="rect">
            <a:avLst/>
          </a:prstGeom>
        </p:spPr>
      </p:pic>
      <p:sp>
        <p:nvSpPr>
          <p:cNvPr id="9" name="Rectangle 8">
            <a:extLst>
              <a:ext uri="{FF2B5EF4-FFF2-40B4-BE49-F238E27FC236}">
                <a16:creationId xmlns:a16="http://schemas.microsoft.com/office/drawing/2014/main" id="{DEB8A8D6-26F4-4C69-8609-AFC21A9F7977}"/>
              </a:ext>
            </a:extLst>
          </p:cNvPr>
          <p:cNvSpPr/>
          <p:nvPr/>
        </p:nvSpPr>
        <p:spPr>
          <a:xfrm>
            <a:off x="6548403" y="5943752"/>
            <a:ext cx="1891287" cy="369332"/>
          </a:xfrm>
          <a:prstGeom prst="rect">
            <a:avLst/>
          </a:prstGeom>
        </p:spPr>
        <p:txBody>
          <a:bodyPr wrap="none">
            <a:spAutoFit/>
          </a:bodyPr>
          <a:lstStyle/>
          <a:p>
            <a:r>
              <a:rPr lang="en-US" dirty="0"/>
              <a:t>No fee is created !</a:t>
            </a:r>
          </a:p>
        </p:txBody>
      </p:sp>
      <p:pic>
        <p:nvPicPr>
          <p:cNvPr id="10" name="Picture 9">
            <a:extLst>
              <a:ext uri="{FF2B5EF4-FFF2-40B4-BE49-F238E27FC236}">
                <a16:creationId xmlns:a16="http://schemas.microsoft.com/office/drawing/2014/main" id="{FE79FCC8-8142-4942-8311-C320B5B1C37B}"/>
              </a:ext>
            </a:extLst>
          </p:cNvPr>
          <p:cNvPicPr>
            <a:picLocks noChangeAspect="1"/>
          </p:cNvPicPr>
          <p:nvPr/>
        </p:nvPicPr>
        <p:blipFill>
          <a:blip r:embed="rId3"/>
          <a:stretch>
            <a:fillRect/>
          </a:stretch>
        </p:blipFill>
        <p:spPr>
          <a:xfrm>
            <a:off x="414045" y="3295651"/>
            <a:ext cx="6041036" cy="3017433"/>
          </a:xfrm>
          <a:prstGeom prst="rect">
            <a:avLst/>
          </a:prstGeom>
        </p:spPr>
      </p:pic>
      <p:sp>
        <p:nvSpPr>
          <p:cNvPr id="7" name="TextBox 6">
            <a:extLst>
              <a:ext uri="{FF2B5EF4-FFF2-40B4-BE49-F238E27FC236}">
                <a16:creationId xmlns:a16="http://schemas.microsoft.com/office/drawing/2014/main" id="{6652C6B8-3DC1-41DF-8579-C7108E7E3F4B}"/>
              </a:ext>
            </a:extLst>
          </p:cNvPr>
          <p:cNvSpPr txBox="1"/>
          <p:nvPr/>
        </p:nvSpPr>
        <p:spPr>
          <a:xfrm>
            <a:off x="414045" y="794844"/>
            <a:ext cx="265300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patron reports that the item is lost, just as is done for regular loans. </a:t>
            </a:r>
          </a:p>
          <a:p>
            <a:pPr marL="285750" indent="-285750">
              <a:buFont typeface="Arial" panose="020B0604020202020204" pitchFamily="34" charset="0"/>
              <a:buChar char="•"/>
            </a:pPr>
            <a:r>
              <a:rPr lang="en-US" dirty="0"/>
              <a:t>Staff at the circulation desk update the loan status</a:t>
            </a:r>
          </a:p>
        </p:txBody>
      </p:sp>
    </p:spTree>
    <p:extLst>
      <p:ext uri="{BB962C8B-B14F-4D97-AF65-F5344CB8AC3E}">
        <p14:creationId xmlns:p14="http://schemas.microsoft.com/office/powerpoint/2010/main" val="286120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220A-C222-410A-9153-65FEDB1869D0}"/>
              </a:ext>
            </a:extLst>
          </p:cNvPr>
          <p:cNvSpPr>
            <a:spLocks noGrp="1"/>
          </p:cNvSpPr>
          <p:nvPr>
            <p:ph type="title"/>
          </p:nvPr>
        </p:nvSpPr>
        <p:spPr/>
        <p:txBody>
          <a:bodyPr/>
          <a:lstStyle/>
          <a:p>
            <a:r>
              <a:rPr lang="en-US" dirty="0"/>
              <a:t>Borrower request is automatically updated</a:t>
            </a:r>
          </a:p>
        </p:txBody>
      </p:sp>
      <p:sp>
        <p:nvSpPr>
          <p:cNvPr id="4" name="Slide Number Placeholder 3">
            <a:extLst>
              <a:ext uri="{FF2B5EF4-FFF2-40B4-BE49-F238E27FC236}">
                <a16:creationId xmlns:a16="http://schemas.microsoft.com/office/drawing/2014/main" id="{B228817C-B912-4E7F-BC92-438001A2CDFF}"/>
              </a:ext>
            </a:extLst>
          </p:cNvPr>
          <p:cNvSpPr>
            <a:spLocks noGrp="1"/>
          </p:cNvSpPr>
          <p:nvPr>
            <p:ph type="sldNum" sz="quarter" idx="12"/>
          </p:nvPr>
        </p:nvSpPr>
        <p:spPr/>
        <p:txBody>
          <a:bodyPr/>
          <a:lstStyle/>
          <a:p>
            <a:fld id="{1C146586-7EC2-481D-848F-8CE41EB2DE6C}" type="slidenum">
              <a:rPr lang="en-US" smtClean="0"/>
              <a:pPr/>
              <a:t>7</a:t>
            </a:fld>
            <a:endParaRPr lang="en-US" dirty="0"/>
          </a:p>
        </p:txBody>
      </p:sp>
      <p:pic>
        <p:nvPicPr>
          <p:cNvPr id="8" name="Content Placeholder 7">
            <a:extLst>
              <a:ext uri="{FF2B5EF4-FFF2-40B4-BE49-F238E27FC236}">
                <a16:creationId xmlns:a16="http://schemas.microsoft.com/office/drawing/2014/main" id="{1E2FACCC-8557-4B75-9A12-A5AD031A100B}"/>
              </a:ext>
            </a:extLst>
          </p:cNvPr>
          <p:cNvPicPr>
            <a:picLocks noGrp="1" noChangeAspect="1"/>
          </p:cNvPicPr>
          <p:nvPr>
            <p:ph idx="1"/>
          </p:nvPr>
        </p:nvPicPr>
        <p:blipFill>
          <a:blip r:embed="rId2"/>
          <a:stretch>
            <a:fillRect/>
          </a:stretch>
        </p:blipFill>
        <p:spPr>
          <a:xfrm>
            <a:off x="322992" y="1754008"/>
            <a:ext cx="8281987" cy="3687185"/>
          </a:xfrm>
          <a:prstGeom prst="rect">
            <a:avLst/>
          </a:prstGeom>
        </p:spPr>
      </p:pic>
    </p:spTree>
    <p:extLst>
      <p:ext uri="{BB962C8B-B14F-4D97-AF65-F5344CB8AC3E}">
        <p14:creationId xmlns:p14="http://schemas.microsoft.com/office/powerpoint/2010/main" val="142899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D22D-D458-44C5-B19E-F89F66B642CB}"/>
              </a:ext>
            </a:extLst>
          </p:cNvPr>
          <p:cNvSpPr>
            <a:spLocks noGrp="1"/>
          </p:cNvSpPr>
          <p:nvPr>
            <p:ph type="title"/>
          </p:nvPr>
        </p:nvSpPr>
        <p:spPr/>
        <p:txBody>
          <a:bodyPr/>
          <a:lstStyle/>
          <a:p>
            <a:r>
              <a:rPr lang="en-US" dirty="0"/>
              <a:t>Item at borrower side is automatically updated</a:t>
            </a:r>
          </a:p>
        </p:txBody>
      </p:sp>
      <p:pic>
        <p:nvPicPr>
          <p:cNvPr id="5" name="Content Placeholder 4">
            <a:extLst>
              <a:ext uri="{FF2B5EF4-FFF2-40B4-BE49-F238E27FC236}">
                <a16:creationId xmlns:a16="http://schemas.microsoft.com/office/drawing/2014/main" id="{0CFE88D1-96D4-433E-AF9B-8AF3C9D854BA}"/>
              </a:ext>
            </a:extLst>
          </p:cNvPr>
          <p:cNvPicPr>
            <a:picLocks noGrp="1" noChangeAspect="1"/>
          </p:cNvPicPr>
          <p:nvPr>
            <p:ph idx="1"/>
          </p:nvPr>
        </p:nvPicPr>
        <p:blipFill>
          <a:blip r:embed="rId2"/>
          <a:stretch>
            <a:fillRect/>
          </a:stretch>
        </p:blipFill>
        <p:spPr>
          <a:xfrm>
            <a:off x="414338" y="1613458"/>
            <a:ext cx="8281987" cy="3805708"/>
          </a:xfrm>
          <a:prstGeom prst="rect">
            <a:avLst/>
          </a:prstGeom>
        </p:spPr>
      </p:pic>
      <p:sp>
        <p:nvSpPr>
          <p:cNvPr id="4" name="Slide Number Placeholder 3">
            <a:extLst>
              <a:ext uri="{FF2B5EF4-FFF2-40B4-BE49-F238E27FC236}">
                <a16:creationId xmlns:a16="http://schemas.microsoft.com/office/drawing/2014/main" id="{74D7D938-3461-4E21-819C-1017C238A41A}"/>
              </a:ext>
            </a:extLst>
          </p:cNvPr>
          <p:cNvSpPr>
            <a:spLocks noGrp="1"/>
          </p:cNvSpPr>
          <p:nvPr>
            <p:ph type="sldNum" sz="quarter" idx="12"/>
          </p:nvPr>
        </p:nvSpPr>
        <p:spPr/>
        <p:txBody>
          <a:bodyPr/>
          <a:lstStyle/>
          <a:p>
            <a:fld id="{1C146586-7EC2-481D-848F-8CE41EB2DE6C}" type="slidenum">
              <a:rPr lang="en-US" smtClean="0"/>
              <a:pPr/>
              <a:t>8</a:t>
            </a:fld>
            <a:endParaRPr lang="en-US" dirty="0"/>
          </a:p>
        </p:txBody>
      </p:sp>
    </p:spTree>
    <p:extLst>
      <p:ext uri="{BB962C8B-B14F-4D97-AF65-F5344CB8AC3E}">
        <p14:creationId xmlns:p14="http://schemas.microsoft.com/office/powerpoint/2010/main" val="15998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DD5D-9316-4D56-82C3-8219F7A6B5AD}"/>
              </a:ext>
            </a:extLst>
          </p:cNvPr>
          <p:cNvSpPr>
            <a:spLocks noGrp="1"/>
          </p:cNvSpPr>
          <p:nvPr>
            <p:ph type="title"/>
          </p:nvPr>
        </p:nvSpPr>
        <p:spPr/>
        <p:txBody>
          <a:bodyPr/>
          <a:lstStyle/>
          <a:p>
            <a:r>
              <a:rPr lang="en-US" dirty="0"/>
              <a:t>Lender request is automatically updated</a:t>
            </a:r>
          </a:p>
        </p:txBody>
      </p:sp>
      <p:sp>
        <p:nvSpPr>
          <p:cNvPr id="4" name="Slide Number Placeholder 3">
            <a:extLst>
              <a:ext uri="{FF2B5EF4-FFF2-40B4-BE49-F238E27FC236}">
                <a16:creationId xmlns:a16="http://schemas.microsoft.com/office/drawing/2014/main" id="{4990B8DE-8DD0-450F-9159-59CCF5E3113C}"/>
              </a:ext>
            </a:extLst>
          </p:cNvPr>
          <p:cNvSpPr>
            <a:spLocks noGrp="1"/>
          </p:cNvSpPr>
          <p:nvPr>
            <p:ph type="sldNum" sz="quarter" idx="12"/>
          </p:nvPr>
        </p:nvSpPr>
        <p:spPr/>
        <p:txBody>
          <a:bodyPr/>
          <a:lstStyle/>
          <a:p>
            <a:fld id="{1C146586-7EC2-481D-848F-8CE41EB2DE6C}" type="slidenum">
              <a:rPr lang="en-US" smtClean="0"/>
              <a:pPr/>
              <a:t>9</a:t>
            </a:fld>
            <a:endParaRPr lang="en-US" dirty="0"/>
          </a:p>
        </p:txBody>
      </p:sp>
      <p:pic>
        <p:nvPicPr>
          <p:cNvPr id="8" name="Content Placeholder 7">
            <a:extLst>
              <a:ext uri="{FF2B5EF4-FFF2-40B4-BE49-F238E27FC236}">
                <a16:creationId xmlns:a16="http://schemas.microsoft.com/office/drawing/2014/main" id="{A07DF623-910D-4A14-A95F-8B86764A8256}"/>
              </a:ext>
            </a:extLst>
          </p:cNvPr>
          <p:cNvPicPr>
            <a:picLocks noGrp="1" noChangeAspect="1"/>
          </p:cNvPicPr>
          <p:nvPr>
            <p:ph idx="1"/>
          </p:nvPr>
        </p:nvPicPr>
        <p:blipFill>
          <a:blip r:embed="rId2"/>
          <a:stretch>
            <a:fillRect/>
          </a:stretch>
        </p:blipFill>
        <p:spPr>
          <a:xfrm>
            <a:off x="414143" y="1584417"/>
            <a:ext cx="8281987" cy="4541998"/>
          </a:xfrm>
          <a:prstGeom prst="rect">
            <a:avLst/>
          </a:prstGeom>
        </p:spPr>
      </p:pic>
      <p:sp>
        <p:nvSpPr>
          <p:cNvPr id="5" name="TextBox 4">
            <a:extLst>
              <a:ext uri="{FF2B5EF4-FFF2-40B4-BE49-F238E27FC236}">
                <a16:creationId xmlns:a16="http://schemas.microsoft.com/office/drawing/2014/main" id="{1FCD9500-8F57-4EB9-ADE4-406DA4AAA96B}"/>
              </a:ext>
            </a:extLst>
          </p:cNvPr>
          <p:cNvSpPr txBox="1"/>
          <p:nvPr/>
        </p:nvSpPr>
        <p:spPr>
          <a:xfrm>
            <a:off x="414045" y="794844"/>
            <a:ext cx="7539330" cy="646331"/>
          </a:xfrm>
          <a:prstGeom prst="rect">
            <a:avLst/>
          </a:prstGeom>
          <a:noFill/>
        </p:spPr>
        <p:txBody>
          <a:bodyPr wrap="square" rtlCol="0">
            <a:spAutoFit/>
          </a:bodyPr>
          <a:lstStyle/>
          <a:p>
            <a:r>
              <a:rPr lang="en-US" dirty="0"/>
              <a:t>Where ISO is used, the lender side is automatically updated. Where no ISO is in place, the action on the borrower side triggered an email to the lender</a:t>
            </a:r>
          </a:p>
        </p:txBody>
      </p:sp>
    </p:spTree>
    <p:extLst>
      <p:ext uri="{BB962C8B-B14F-4D97-AF65-F5344CB8AC3E}">
        <p14:creationId xmlns:p14="http://schemas.microsoft.com/office/powerpoint/2010/main" val="2132266666"/>
      </p:ext>
    </p:extLst>
  </p:cSld>
  <p:clrMapOvr>
    <a:masterClrMapping/>
  </p:clrMapOvr>
</p:sld>
</file>

<file path=ppt/theme/theme1.xml><?xml version="1.0" encoding="utf-8"?>
<a:theme xmlns:a="http://schemas.openxmlformats.org/drawingml/2006/main" name="1_Ex Libris_Main Them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Orang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Blu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Red">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10465</TotalTime>
  <Words>583</Words>
  <Application>Microsoft Office PowerPoint</Application>
  <PresentationFormat>On-screen Show (4:3)</PresentationFormat>
  <Paragraphs>72</Paragraphs>
  <Slides>26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26</vt:i4>
      </vt:variant>
    </vt:vector>
  </HeadingPairs>
  <TitlesOfParts>
    <vt:vector size="32" baseType="lpstr">
      <vt:lpstr>Arial</vt:lpstr>
      <vt:lpstr>Calibri</vt:lpstr>
      <vt:lpstr>1_Ex Libris_Main Theme</vt:lpstr>
      <vt:lpstr>2_Ex Libris Orange</vt:lpstr>
      <vt:lpstr>3_Ex Libris Blue</vt:lpstr>
      <vt:lpstr>4_Ex Libris Red</vt:lpstr>
      <vt:lpstr>Resource Sharing - Lost Item Workflow</vt:lpstr>
      <vt:lpstr>Scenario 1</vt:lpstr>
      <vt:lpstr>Borrowing request</vt:lpstr>
      <vt:lpstr>Borrowing patron loan</vt:lpstr>
      <vt:lpstr>Lending request</vt:lpstr>
      <vt:lpstr>Patron reports that item is lost</vt:lpstr>
      <vt:lpstr>Borrower request is automatically updated</vt:lpstr>
      <vt:lpstr>Item at borrower side is automatically updated</vt:lpstr>
      <vt:lpstr>Lender request is automatically updated</vt:lpstr>
      <vt:lpstr>Item on lender side is updated</vt:lpstr>
      <vt:lpstr>Lost Item Fee Policy at lender is $35</vt:lpstr>
      <vt:lpstr>Lender reports a fine</vt:lpstr>
      <vt:lpstr>Calculated Fee is shown, and may be chosen</vt:lpstr>
      <vt:lpstr>Fee and status is updated</vt:lpstr>
      <vt:lpstr>Fee and status is updated</vt:lpstr>
      <vt:lpstr>Borrower received the general message</vt:lpstr>
      <vt:lpstr>Borrower received the general message</vt:lpstr>
      <vt:lpstr>Borrower updates the fee (and dismisses the message)</vt:lpstr>
      <vt:lpstr>Borrower updates the fee (and dismisses the message)</vt:lpstr>
      <vt:lpstr>Lender can report on resource sharing lost items</vt:lpstr>
      <vt:lpstr>Scenario 2</vt:lpstr>
      <vt:lpstr>Lost is triggered from task list</vt:lpstr>
      <vt:lpstr>Loan is updated</vt:lpstr>
      <vt:lpstr>Item is found</vt:lpstr>
      <vt:lpstr>Dismissible note is created on request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Dani G</dc:creator>
  <cp:lastModifiedBy>Moshe Shechter</cp:lastModifiedBy>
  <cp:revision>324</cp:revision>
  <dcterms:created xsi:type="dcterms:W3CDTF">2015-04-14T20:14:13Z</dcterms:created>
  <dcterms:modified xsi:type="dcterms:W3CDTF">2018-09-04T13:09:32Z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3419619</vt:lpwstr>
  </property>
  <property fmtid="{D5CDD505-2E9C-101B-9397-08002B2CF9AE}" pid="3" name="NXPowerLiteSettings">
    <vt:lpwstr>F7000400038000</vt:lpwstr>
  </property>
  <property fmtid="{D5CDD505-2E9C-101B-9397-08002B2CF9AE}" pid="4" name="NXPowerLiteVersion">
    <vt:lpwstr>D7.0.6</vt:lpwstr>
  </property>
</Properties>
</file>