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9"/>
  </p:notesMasterIdLst>
  <p:handoutMasterIdLst>
    <p:handoutMasterId r:id="rId30"/>
  </p:handoutMasterIdLst>
  <p:sldIdLst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09" r:id="rId26"/>
    <p:sldId id="304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1C206-CF0F-41EB-8F1F-D2BAA6C6C357}" v="15" dt="2026-02-05T09:47:17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05" autoAdjust="0"/>
  </p:normalViewPr>
  <p:slideViewPr>
    <p:cSldViewPr snapToGrid="0" showGuides="1">
      <p:cViewPr varScale="1">
        <p:scale>
          <a:sx n="104" d="100"/>
          <a:sy n="104" d="100"/>
        </p:scale>
        <p:origin x="1770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dad Yehoshafat" userId="5f6bba4e-decb-47b2-b943-4a6827f10356" providerId="ADAL" clId="{A77B6589-C1EE-4096-8CBB-6B3F0AB9F038}"/>
    <pc:docChg chg="undo custSel addSld delSld modSld">
      <pc:chgData name="Eldad Yehoshafat" userId="5f6bba4e-decb-47b2-b943-4a6827f10356" providerId="ADAL" clId="{A77B6589-C1EE-4096-8CBB-6B3F0AB9F038}" dt="2026-02-05T09:47:32.541" v="74" actId="166"/>
      <pc:docMkLst>
        <pc:docMk/>
      </pc:docMkLst>
      <pc:sldChg chg="addSp delSp modSp mod">
        <pc:chgData name="Eldad Yehoshafat" userId="5f6bba4e-decb-47b2-b943-4a6827f10356" providerId="ADAL" clId="{A77B6589-C1EE-4096-8CBB-6B3F0AB9F038}" dt="2026-01-25T09:51:04.885" v="20" actId="478"/>
        <pc:sldMkLst>
          <pc:docMk/>
          <pc:sldMk cId="2991181806" sldId="297"/>
        </pc:sldMkLst>
        <pc:spChg chg="mod">
          <ac:chgData name="Eldad Yehoshafat" userId="5f6bba4e-decb-47b2-b943-4a6827f10356" providerId="ADAL" clId="{A77B6589-C1EE-4096-8CBB-6B3F0AB9F038}" dt="2026-01-25T09:44:29.271" v="8" actId="20577"/>
          <ac:spMkLst>
            <pc:docMk/>
            <pc:sldMk cId="2991181806" sldId="297"/>
            <ac:spMk id="4" creationId="{00000000-0000-0000-0000-000000000000}"/>
          </ac:spMkLst>
        </pc:spChg>
        <pc:picChg chg="add del mod">
          <ac:chgData name="Eldad Yehoshafat" userId="5f6bba4e-decb-47b2-b943-4a6827f10356" providerId="ADAL" clId="{A77B6589-C1EE-4096-8CBB-6B3F0AB9F038}" dt="2026-01-25T09:46:45.124" v="12" actId="14826"/>
          <ac:picMkLst>
            <pc:docMk/>
            <pc:sldMk cId="2991181806" sldId="297"/>
            <ac:picMk id="2" creationId="{00000000-0000-0000-0000-000000000000}"/>
          </ac:picMkLst>
        </pc:picChg>
        <pc:picChg chg="mod">
          <ac:chgData name="Eldad Yehoshafat" userId="5f6bba4e-decb-47b2-b943-4a6827f10356" providerId="ADAL" clId="{A77B6589-C1EE-4096-8CBB-6B3F0AB9F038}" dt="2026-01-25T09:50:49.164" v="18" actId="14100"/>
          <ac:picMkLst>
            <pc:docMk/>
            <pc:sldMk cId="2991181806" sldId="297"/>
            <ac:picMk id="5" creationId="{00000000-0000-0000-0000-000000000000}"/>
          </ac:picMkLst>
        </pc:picChg>
        <pc:picChg chg="mod">
          <ac:chgData name="Eldad Yehoshafat" userId="5f6bba4e-decb-47b2-b943-4a6827f10356" providerId="ADAL" clId="{A77B6589-C1EE-4096-8CBB-6B3F0AB9F038}" dt="2026-01-25T09:50:36.605" v="16" actId="14100"/>
          <ac:picMkLst>
            <pc:docMk/>
            <pc:sldMk cId="2991181806" sldId="297"/>
            <ac:picMk id="7" creationId="{00000000-0000-0000-0000-000000000000}"/>
          </ac:picMkLst>
        </pc:picChg>
      </pc:sldChg>
      <pc:sldChg chg="delSp modSp mod">
        <pc:chgData name="Eldad Yehoshafat" userId="5f6bba4e-decb-47b2-b943-4a6827f10356" providerId="ADAL" clId="{A77B6589-C1EE-4096-8CBB-6B3F0AB9F038}" dt="2026-01-25T10:06:18.677" v="32" actId="14826"/>
        <pc:sldMkLst>
          <pc:docMk/>
          <pc:sldMk cId="2694764332" sldId="298"/>
        </pc:sldMkLst>
        <pc:picChg chg="mod">
          <ac:chgData name="Eldad Yehoshafat" userId="5f6bba4e-decb-47b2-b943-4a6827f10356" providerId="ADAL" clId="{A77B6589-C1EE-4096-8CBB-6B3F0AB9F038}" dt="2026-01-25T10:06:18.677" v="32" actId="14826"/>
          <ac:picMkLst>
            <pc:docMk/>
            <pc:sldMk cId="2694764332" sldId="298"/>
            <ac:picMk id="5" creationId="{00000000-0000-0000-0000-000000000000}"/>
          </ac:picMkLst>
        </pc:picChg>
      </pc:sldChg>
      <pc:sldChg chg="delSp modSp mod">
        <pc:chgData name="Eldad Yehoshafat" userId="5f6bba4e-decb-47b2-b943-4a6827f10356" providerId="ADAL" clId="{A77B6589-C1EE-4096-8CBB-6B3F0AB9F038}" dt="2026-01-25T10:02:32.646" v="27" actId="1076"/>
        <pc:sldMkLst>
          <pc:docMk/>
          <pc:sldMk cId="2849465449" sldId="299"/>
        </pc:sldMkLst>
        <pc:picChg chg="mod">
          <ac:chgData name="Eldad Yehoshafat" userId="5f6bba4e-decb-47b2-b943-4a6827f10356" providerId="ADAL" clId="{A77B6589-C1EE-4096-8CBB-6B3F0AB9F038}" dt="2026-01-25T10:02:32.646" v="27" actId="1076"/>
          <ac:picMkLst>
            <pc:docMk/>
            <pc:sldMk cId="2849465449" sldId="299"/>
            <ac:picMk id="5" creationId="{00000000-0000-0000-0000-000000000000}"/>
          </ac:picMkLst>
        </pc:picChg>
      </pc:sldChg>
      <pc:sldChg chg="addSp delSp modSp mod">
        <pc:chgData name="Eldad Yehoshafat" userId="5f6bba4e-decb-47b2-b943-4a6827f10356" providerId="ADAL" clId="{A77B6589-C1EE-4096-8CBB-6B3F0AB9F038}" dt="2026-02-05T09:47:32.541" v="74" actId="166"/>
        <pc:sldMkLst>
          <pc:docMk/>
          <pc:sldMk cId="2936056082" sldId="301"/>
        </pc:sldMkLst>
        <pc:spChg chg="add del">
          <ac:chgData name="Eldad Yehoshafat" userId="5f6bba4e-decb-47b2-b943-4a6827f10356" providerId="ADAL" clId="{A77B6589-C1EE-4096-8CBB-6B3F0AB9F038}" dt="2026-02-05T09:47:27.883" v="72" actId="478"/>
          <ac:spMkLst>
            <pc:docMk/>
            <pc:sldMk cId="2936056082" sldId="301"/>
            <ac:spMk id="6" creationId="{00000000-0000-0000-0000-000000000000}"/>
          </ac:spMkLst>
        </pc:spChg>
        <pc:picChg chg="add del mod ord">
          <ac:chgData name="Eldad Yehoshafat" userId="5f6bba4e-decb-47b2-b943-4a6827f10356" providerId="ADAL" clId="{A77B6589-C1EE-4096-8CBB-6B3F0AB9F038}" dt="2026-02-05T09:47:32.541" v="74" actId="166"/>
          <ac:picMkLst>
            <pc:docMk/>
            <pc:sldMk cId="2936056082" sldId="301"/>
            <ac:picMk id="5" creationId="{00000000-0000-0000-0000-000000000000}"/>
          </ac:picMkLst>
        </pc:picChg>
      </pc:sldChg>
      <pc:sldChg chg="delSp modSp mod">
        <pc:chgData name="Eldad Yehoshafat" userId="5f6bba4e-decb-47b2-b943-4a6827f10356" providerId="ADAL" clId="{A77B6589-C1EE-4096-8CBB-6B3F0AB9F038}" dt="2026-01-25T10:29:58.932" v="68" actId="1076"/>
        <pc:sldMkLst>
          <pc:docMk/>
          <pc:sldMk cId="1499971433" sldId="304"/>
        </pc:sldMkLst>
        <pc:picChg chg="mod">
          <ac:chgData name="Eldad Yehoshafat" userId="5f6bba4e-decb-47b2-b943-4a6827f10356" providerId="ADAL" clId="{A77B6589-C1EE-4096-8CBB-6B3F0AB9F038}" dt="2026-01-25T10:29:58.932" v="68" actId="1076"/>
          <ac:picMkLst>
            <pc:docMk/>
            <pc:sldMk cId="1499971433" sldId="304"/>
            <ac:picMk id="5" creationId="{00000000-0000-0000-0000-000000000000}"/>
          </ac:picMkLst>
        </pc:picChg>
      </pc:sldChg>
      <pc:sldChg chg="modSp mod">
        <pc:chgData name="Eldad Yehoshafat" userId="5f6bba4e-decb-47b2-b943-4a6827f10356" providerId="ADAL" clId="{A77B6589-C1EE-4096-8CBB-6B3F0AB9F038}" dt="2026-01-25T10:27:54.326" v="59" actId="208"/>
        <pc:sldMkLst>
          <pc:docMk/>
          <pc:sldMk cId="891179091" sldId="306"/>
        </pc:sldMkLst>
        <pc:spChg chg="mod">
          <ac:chgData name="Eldad Yehoshafat" userId="5f6bba4e-decb-47b2-b943-4a6827f10356" providerId="ADAL" clId="{A77B6589-C1EE-4096-8CBB-6B3F0AB9F038}" dt="2026-01-25T10:07:45.341" v="36" actId="14100"/>
          <ac:spMkLst>
            <pc:docMk/>
            <pc:sldMk cId="891179091" sldId="306"/>
            <ac:spMk id="6" creationId="{00000000-0000-0000-0000-000000000000}"/>
          </ac:spMkLst>
        </pc:spChg>
        <pc:picChg chg="mod">
          <ac:chgData name="Eldad Yehoshafat" userId="5f6bba4e-decb-47b2-b943-4a6827f10356" providerId="ADAL" clId="{A77B6589-C1EE-4096-8CBB-6B3F0AB9F038}" dt="2026-01-25T10:27:54.326" v="59" actId="208"/>
          <ac:picMkLst>
            <pc:docMk/>
            <pc:sldMk cId="891179091" sldId="306"/>
            <ac:picMk id="5" creationId="{00000000-0000-0000-0000-000000000000}"/>
          </ac:picMkLst>
        </pc:picChg>
      </pc:sldChg>
      <pc:sldChg chg="delSp modSp mod">
        <pc:chgData name="Eldad Yehoshafat" userId="5f6bba4e-decb-47b2-b943-4a6827f10356" providerId="ADAL" clId="{A77B6589-C1EE-4096-8CBB-6B3F0AB9F038}" dt="2026-01-25T10:26:04.481" v="58" actId="14826"/>
        <pc:sldMkLst>
          <pc:docMk/>
          <pc:sldMk cId="245952776" sldId="307"/>
        </pc:sldMkLst>
        <pc:spChg chg="mod">
          <ac:chgData name="Eldad Yehoshafat" userId="5f6bba4e-decb-47b2-b943-4a6827f10356" providerId="ADAL" clId="{A77B6589-C1EE-4096-8CBB-6B3F0AB9F038}" dt="2026-01-25T10:19:09.757" v="57" actId="1076"/>
          <ac:spMkLst>
            <pc:docMk/>
            <pc:sldMk cId="245952776" sldId="307"/>
            <ac:spMk id="11" creationId="{00000000-0000-0000-0000-000000000000}"/>
          </ac:spMkLst>
        </pc:spChg>
        <pc:spChg chg="mod">
          <ac:chgData name="Eldad Yehoshafat" userId="5f6bba4e-decb-47b2-b943-4a6827f10356" providerId="ADAL" clId="{A77B6589-C1EE-4096-8CBB-6B3F0AB9F038}" dt="2026-01-25T10:19:01.877" v="56" actId="1076"/>
          <ac:spMkLst>
            <pc:docMk/>
            <pc:sldMk cId="245952776" sldId="307"/>
            <ac:spMk id="12" creationId="{00000000-0000-0000-0000-000000000000}"/>
          </ac:spMkLst>
        </pc:spChg>
        <pc:picChg chg="mod">
          <ac:chgData name="Eldad Yehoshafat" userId="5f6bba4e-decb-47b2-b943-4a6827f10356" providerId="ADAL" clId="{A77B6589-C1EE-4096-8CBB-6B3F0AB9F038}" dt="2026-01-25T10:18:52.549" v="55" actId="1076"/>
          <ac:picMkLst>
            <pc:docMk/>
            <pc:sldMk cId="245952776" sldId="307"/>
            <ac:picMk id="10" creationId="{00000000-0000-0000-0000-000000000000}"/>
          </ac:picMkLst>
        </pc:picChg>
        <pc:picChg chg="mod">
          <ac:chgData name="Eldad Yehoshafat" userId="5f6bba4e-decb-47b2-b943-4a6827f10356" providerId="ADAL" clId="{A77B6589-C1EE-4096-8CBB-6B3F0AB9F038}" dt="2026-01-25T10:26:04.481" v="58" actId="14826"/>
          <ac:picMkLst>
            <pc:docMk/>
            <pc:sldMk cId="245952776" sldId="307"/>
            <ac:picMk id="1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 Edit style Edit style Edit style Edit style Edit style Edit style 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  <a:p>
            <a:pPr lvl="2"/>
            <a:r>
              <a:rPr lang="en-US" dirty="0"/>
              <a:t>3rd level 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1</a:t>
            </a: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2</a:t>
            </a: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3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  <a:p>
            <a:pPr lvl="2"/>
            <a:r>
              <a:rPr lang="en-US" dirty="0"/>
              <a:t>Edit style – 3rd level</a:t>
            </a:r>
            <a:endParaRPr lang="he-IL" dirty="0"/>
          </a:p>
          <a:p>
            <a:pPr lvl="3"/>
            <a:r>
              <a:rPr lang="en-US" dirty="0"/>
              <a:t>Edit style – 4th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Moshe Shechter | </a:t>
            </a:r>
            <a:r>
              <a:rPr lang="en-US" sz="2000" dirty="0"/>
              <a:t>Alma Product Manager</a:t>
            </a:r>
            <a:endParaRPr lang="en-US" dirty="0"/>
          </a:p>
        </p:txBody>
      </p:sp>
      <p:sp>
        <p:nvSpPr>
          <p:cNvPr id="7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 Sharing Topology</a:t>
            </a:r>
          </a:p>
        </p:txBody>
      </p:sp>
      <p:sp>
        <p:nvSpPr>
          <p:cNvPr id="8" name="כותרת משנה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2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for patrons to be able to place borrowing requests, they must be linked to </a:t>
            </a:r>
            <a:r>
              <a:rPr lang="en-US" b="1" dirty="0">
                <a:solidFill>
                  <a:srgbClr val="FF0000"/>
                </a:solidFill>
              </a:rPr>
              <a:t>one or more </a:t>
            </a:r>
            <a:r>
              <a:rPr lang="en-US" dirty="0"/>
              <a:t>resource sharing library(</a:t>
            </a:r>
            <a:r>
              <a:rPr lang="en-US" dirty="0" err="1"/>
              <a:t>ies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44" y="2561042"/>
            <a:ext cx="7542051" cy="324308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946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 institution may manage </a:t>
            </a:r>
            <a:r>
              <a:rPr lang="en-US" b="1" dirty="0">
                <a:solidFill>
                  <a:srgbClr val="FF0000"/>
                </a:solidFill>
              </a:rPr>
              <a:t>a single resource sharing library</a:t>
            </a:r>
            <a:r>
              <a:rPr lang="en-US" dirty="0"/>
              <a:t>, where all borrowing and lending requests are managed</a:t>
            </a:r>
          </a:p>
          <a:p>
            <a:endParaRPr lang="en-US" dirty="0"/>
          </a:p>
          <a:p>
            <a:r>
              <a:rPr lang="en-US" dirty="0"/>
              <a:t>An institution may manage one resource sharing library </a:t>
            </a:r>
            <a:r>
              <a:rPr lang="en-US" b="1" dirty="0">
                <a:solidFill>
                  <a:srgbClr val="FF0000"/>
                </a:solidFill>
              </a:rPr>
              <a:t>per every campus</a:t>
            </a:r>
          </a:p>
          <a:p>
            <a:endParaRPr lang="en-US" dirty="0"/>
          </a:p>
          <a:p>
            <a:r>
              <a:rPr lang="en-US" dirty="0"/>
              <a:t>An institution may manage </a:t>
            </a:r>
            <a:r>
              <a:rPr lang="en-US" b="1" dirty="0">
                <a:solidFill>
                  <a:srgbClr val="FF0000"/>
                </a:solidFill>
              </a:rPr>
              <a:t>every ‘regular’ library as a separate resource sharing library  </a:t>
            </a:r>
            <a:r>
              <a:rPr lang="en-US" dirty="0"/>
              <a:t>(e.g. the main library, the humanities library etc.)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An institution may manage one resource sharing library </a:t>
            </a:r>
            <a:r>
              <a:rPr lang="en-US" b="1" dirty="0">
                <a:solidFill>
                  <a:srgbClr val="FF0000"/>
                </a:solidFill>
              </a:rPr>
              <a:t>for multiple libraries </a:t>
            </a:r>
            <a:r>
              <a:rPr lang="en-US" dirty="0"/>
              <a:t>(one for the law library and one for the rest of the institution no matter in which campus any of these libraries are located)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7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resource sharing library has </a:t>
            </a:r>
            <a:r>
              <a:rPr lang="en-US" b="1" dirty="0">
                <a:solidFill>
                  <a:srgbClr val="FF0000"/>
                </a:solidFill>
              </a:rPr>
              <a:t>relations </a:t>
            </a:r>
            <a:r>
              <a:rPr lang="en-US" dirty="0"/>
              <a:t>with other libraries, determining:</a:t>
            </a:r>
          </a:p>
          <a:p>
            <a:pPr lvl="1"/>
            <a:r>
              <a:rPr lang="en-US" dirty="0"/>
              <a:t>In what libraries the items requested for borrowing may be picked up</a:t>
            </a:r>
          </a:p>
          <a:p>
            <a:pPr lvl="1"/>
            <a:r>
              <a:rPr lang="en-US" dirty="0"/>
              <a:t>What libraries items may be taken from and shipped in order to fulfill a lending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38327" y="5124667"/>
            <a:ext cx="3023166" cy="22393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225" y="3443441"/>
            <a:ext cx="8694937" cy="278129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605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Configuration Elements</a:t>
            </a:r>
            <a:br>
              <a:rPr lang="en-US" dirty="0"/>
            </a:br>
            <a:r>
              <a:rPr lang="en-US" sz="2400" i="1" dirty="0"/>
              <a:t>	The ‘Other’ Side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‘other’ side is the partner record. It defines:</a:t>
            </a:r>
          </a:p>
          <a:p>
            <a:pPr lvl="1"/>
            <a:r>
              <a:rPr lang="en-US" dirty="0"/>
              <a:t>How the other side will be contacted , be defining: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Profile Type </a:t>
            </a:r>
            <a:r>
              <a:rPr lang="en-US" dirty="0"/>
              <a:t>(ISO/Email/SLNP/NCIP)</a:t>
            </a:r>
          </a:p>
          <a:p>
            <a:pPr lvl="2"/>
            <a:r>
              <a:rPr lang="en-US" dirty="0"/>
              <a:t>The partner’s </a:t>
            </a:r>
            <a:r>
              <a:rPr lang="en-US" b="1" dirty="0">
                <a:solidFill>
                  <a:srgbClr val="FF0000"/>
                </a:solidFill>
              </a:rPr>
              <a:t>Parameters</a:t>
            </a:r>
          </a:p>
          <a:p>
            <a:pPr marL="914400" lvl="2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How the locate process will be run, by defining: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Locate Profile </a:t>
            </a:r>
            <a:r>
              <a:rPr lang="en-US" dirty="0"/>
              <a:t>to use</a:t>
            </a:r>
          </a:p>
          <a:p>
            <a:pPr lvl="2"/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Holdings Code</a:t>
            </a:r>
          </a:p>
          <a:p>
            <a:pPr lvl="2"/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How the workflow will be managed, be defining:</a:t>
            </a:r>
          </a:p>
          <a:p>
            <a:pPr lvl="2"/>
            <a:r>
              <a:rPr lang="en-US" dirty="0"/>
              <a:t>Whether the partner </a:t>
            </a:r>
            <a:r>
              <a:rPr lang="en-US" b="1" dirty="0">
                <a:solidFill>
                  <a:srgbClr val="FF0000"/>
                </a:solidFill>
              </a:rPr>
              <a:t>supports borrowing and lending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Borrowing and Lending Workflow Profiles</a:t>
            </a:r>
          </a:p>
        </p:txBody>
      </p:sp>
    </p:spTree>
    <p:extLst>
      <p:ext uri="{BB962C8B-B14F-4D97-AF65-F5344CB8AC3E}">
        <p14:creationId xmlns:p14="http://schemas.microsoft.com/office/powerpoint/2010/main" val="1608322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partner record may represent an ‘other side’ institution, or any subdivision of the ‘other side’ institution:</a:t>
            </a:r>
          </a:p>
          <a:p>
            <a:pPr lvl="1"/>
            <a:r>
              <a:rPr lang="en-US" dirty="0"/>
              <a:t>A specific library</a:t>
            </a:r>
          </a:p>
          <a:p>
            <a:pPr lvl="1"/>
            <a:r>
              <a:rPr lang="en-US" dirty="0"/>
              <a:t>A group of libraries</a:t>
            </a:r>
          </a:p>
          <a:p>
            <a:pPr lvl="1"/>
            <a:r>
              <a:rPr lang="en-US" dirty="0"/>
              <a:t>A campus</a:t>
            </a:r>
          </a:p>
          <a:p>
            <a:pPr lvl="1"/>
            <a:endParaRPr lang="en-US" dirty="0"/>
          </a:p>
          <a:p>
            <a:r>
              <a:rPr lang="en-US" dirty="0"/>
              <a:t>This may be done by setting up the Holdings Code to match the code at the ‘other side’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0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Record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38873"/>
          </a:xfrm>
        </p:spPr>
        <p:txBody>
          <a:bodyPr>
            <a:normAutofit/>
          </a:bodyPr>
          <a:lstStyle/>
          <a:p>
            <a:r>
              <a:rPr lang="en-US" dirty="0"/>
              <a:t>Partner represents an ‘other side’ institution: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44" y="1814499"/>
            <a:ext cx="7384024" cy="2535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ular Callout 5"/>
          <p:cNvSpPr/>
          <p:nvPr/>
        </p:nvSpPr>
        <p:spPr>
          <a:xfrm>
            <a:off x="2407298" y="4161453"/>
            <a:ext cx="2827175" cy="1231641"/>
          </a:xfrm>
          <a:prstGeom prst="wedgeRectCallout">
            <a:avLst>
              <a:gd name="adj1" fmla="val -57679"/>
              <a:gd name="adj2" fmla="val -93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2448" y="4425466"/>
            <a:ext cx="17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There is no Holdings Code</a:t>
            </a:r>
          </a:p>
        </p:txBody>
      </p:sp>
    </p:spTree>
    <p:extLst>
      <p:ext uri="{BB962C8B-B14F-4D97-AF65-F5344CB8AC3E}">
        <p14:creationId xmlns:p14="http://schemas.microsoft.com/office/powerpoint/2010/main" val="89117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44" y="1491315"/>
            <a:ext cx="7448550" cy="19865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924" y="3799041"/>
            <a:ext cx="5874789" cy="27908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38873"/>
          </a:xfrm>
        </p:spPr>
        <p:txBody>
          <a:bodyPr>
            <a:normAutofit/>
          </a:bodyPr>
          <a:lstStyle/>
          <a:p>
            <a:r>
              <a:rPr lang="en-US" dirty="0"/>
              <a:t>Partner represents an ‘other side’ library: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0355" y="1286051"/>
            <a:ext cx="314233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/>
              <a:t>Configuration at my institution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90514" y="5383254"/>
            <a:ext cx="2673779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Configuration at the institution I want to borrow from or lend to</a:t>
            </a:r>
          </a:p>
        </p:txBody>
      </p:sp>
    </p:spTree>
    <p:extLst>
      <p:ext uri="{BB962C8B-B14F-4D97-AF65-F5344CB8AC3E}">
        <p14:creationId xmlns:p14="http://schemas.microsoft.com/office/powerpoint/2010/main" val="24595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0" y="4443456"/>
            <a:ext cx="7905750" cy="1781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70" y="1190721"/>
            <a:ext cx="8234953" cy="2899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Rectangular Callout 8"/>
          <p:cNvSpPr/>
          <p:nvPr/>
        </p:nvSpPr>
        <p:spPr>
          <a:xfrm>
            <a:off x="4930377" y="4165997"/>
            <a:ext cx="2827175" cy="1231641"/>
          </a:xfrm>
          <a:prstGeom prst="wedgeRectCallout">
            <a:avLst>
              <a:gd name="adj1" fmla="val -120502"/>
              <a:gd name="adj2" fmla="val 55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38873"/>
          </a:xfrm>
        </p:spPr>
        <p:txBody>
          <a:bodyPr>
            <a:normAutofit/>
          </a:bodyPr>
          <a:lstStyle/>
          <a:p>
            <a:r>
              <a:rPr lang="en-US" dirty="0"/>
              <a:t>Partner represents an ‘other side’ campus: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930378" y="4165997"/>
            <a:ext cx="2827175" cy="1231641"/>
          </a:xfrm>
          <a:prstGeom prst="wedgeRectCallout">
            <a:avLst>
              <a:gd name="adj1" fmla="val -132054"/>
              <a:gd name="adj2" fmla="val -5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30376" y="4153698"/>
            <a:ext cx="272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Holdings Code on the partner record matches a campus code at the other institution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2215" y="2032347"/>
            <a:ext cx="314233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/>
              <a:t>Configuration at my institution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8674" y="5558988"/>
            <a:ext cx="2673779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Configuration at the institution I want to borrow from or lend to</a:t>
            </a:r>
          </a:p>
        </p:txBody>
      </p:sp>
    </p:spTree>
    <p:extLst>
      <p:ext uri="{BB962C8B-B14F-4D97-AF65-F5344CB8AC3E}">
        <p14:creationId xmlns:p14="http://schemas.microsoft.com/office/powerpoint/2010/main" val="414105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4900602"/>
            <a:ext cx="7972425" cy="14039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0" y="1343658"/>
            <a:ext cx="8299798" cy="28100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ular Callout 8"/>
          <p:cNvSpPr/>
          <p:nvPr/>
        </p:nvSpPr>
        <p:spPr>
          <a:xfrm>
            <a:off x="4930377" y="4165997"/>
            <a:ext cx="2944659" cy="1231641"/>
          </a:xfrm>
          <a:prstGeom prst="wedgeRectCallout">
            <a:avLst>
              <a:gd name="adj1" fmla="val -120502"/>
              <a:gd name="adj2" fmla="val 554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38873"/>
          </a:xfrm>
        </p:spPr>
        <p:txBody>
          <a:bodyPr>
            <a:normAutofit/>
          </a:bodyPr>
          <a:lstStyle/>
          <a:p>
            <a:r>
              <a:rPr lang="en-US" dirty="0"/>
              <a:t>Partner represents a number of ‘other side’ libraries: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930378" y="4165997"/>
            <a:ext cx="2827175" cy="1231641"/>
          </a:xfrm>
          <a:prstGeom prst="wedgeRectCallout">
            <a:avLst>
              <a:gd name="adj1" fmla="val -132054"/>
              <a:gd name="adj2" fmla="val -59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29839" y="5357614"/>
            <a:ext cx="2160378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Configuration at the institution I want to borrow from or lend to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910" y="1623117"/>
            <a:ext cx="5689306" cy="2038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282215" y="2032347"/>
            <a:ext cx="3142335" cy="36933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/>
              <a:t>Configuration at my institution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4939012" y="4175760"/>
            <a:ext cx="2936024" cy="1178267"/>
          </a:xfrm>
          <a:prstGeom prst="wedgeRectCallout">
            <a:avLst>
              <a:gd name="adj1" fmla="val -47113"/>
              <a:gd name="adj2" fmla="val -129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75445" y="2911151"/>
            <a:ext cx="793102" cy="75063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44816" y="5673464"/>
            <a:ext cx="454440" cy="75063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2"/>
            <a:endCxn id="17" idx="0"/>
          </p:cNvCxnSpPr>
          <p:nvPr/>
        </p:nvCxnSpPr>
        <p:spPr>
          <a:xfrm flipH="1">
            <a:off x="6572036" y="3661785"/>
            <a:ext cx="299960" cy="2011679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30375" y="4153698"/>
            <a:ext cx="294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Holdings Code on the partner record matches a mapped code to  library codes at the other institution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65FC1-4131-1EB6-62B5-42262535890C}"/>
              </a:ext>
            </a:extLst>
          </p:cNvPr>
          <p:cNvSpPr txBox="1"/>
          <p:nvPr/>
        </p:nvSpPr>
        <p:spPr>
          <a:xfrm>
            <a:off x="0" y="4596434"/>
            <a:ext cx="534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Note: To update this mapping table contact support</a:t>
            </a:r>
            <a:endParaRPr lang="en-I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1350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Basic Terminology</a:t>
            </a:r>
          </a:p>
          <a:p>
            <a:r>
              <a:rPr lang="en-US"/>
              <a:t>Configuration Elements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79188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list of partners is managed at the institution level</a:t>
            </a:r>
          </a:p>
          <a:p>
            <a:r>
              <a:rPr lang="en-US" dirty="0"/>
              <a:t>Members of a Network Zone Collaborative Network may centrally manage the list of partners in the Network Zone. A job distributes the partners list to the member institutions.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721" y="3112650"/>
            <a:ext cx="8143955" cy="1962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997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Moshe.shechter@exlibrisgroup.com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91096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setting up resource sharing, we will always be setting up configuration that describes</a:t>
            </a:r>
          </a:p>
          <a:p>
            <a:pPr lvl="1"/>
            <a:r>
              <a:rPr lang="en-US" sz="2800" dirty="0"/>
              <a:t>‘My’ side of the process</a:t>
            </a:r>
          </a:p>
          <a:p>
            <a:pPr lvl="1"/>
            <a:r>
              <a:rPr lang="en-US" sz="2800" dirty="0"/>
              <a:t> The ‘other’ side of the process</a:t>
            </a:r>
          </a:p>
        </p:txBody>
      </p:sp>
    </p:spTree>
    <p:extLst>
      <p:ext uri="{BB962C8B-B14F-4D97-AF65-F5344CB8AC3E}">
        <p14:creationId xmlns:p14="http://schemas.microsoft.com/office/powerpoint/2010/main" val="52313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For workflows in which I am the </a:t>
            </a:r>
            <a:r>
              <a:rPr lang="en-US" sz="3200" b="1" dirty="0">
                <a:solidFill>
                  <a:srgbClr val="FF0000"/>
                </a:solidFill>
              </a:rPr>
              <a:t>borrower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‘My’ side of the process is the </a:t>
            </a:r>
            <a:r>
              <a:rPr lang="en-US" sz="2800" b="1" dirty="0"/>
              <a:t>borrower</a:t>
            </a:r>
            <a:r>
              <a:rPr lang="en-US" sz="2800" dirty="0"/>
              <a:t> side</a:t>
            </a:r>
          </a:p>
          <a:p>
            <a:pPr lvl="1"/>
            <a:r>
              <a:rPr lang="en-US" sz="2800" dirty="0"/>
              <a:t> The ‘other’ side of the process is the </a:t>
            </a:r>
            <a:r>
              <a:rPr lang="en-US" sz="2800" b="1" dirty="0"/>
              <a:t>lender</a:t>
            </a:r>
            <a:r>
              <a:rPr lang="en-US" sz="2800" dirty="0"/>
              <a:t> side</a:t>
            </a:r>
          </a:p>
          <a:p>
            <a:endParaRPr lang="en-US" sz="3200" dirty="0"/>
          </a:p>
          <a:p>
            <a:r>
              <a:rPr lang="en-US" sz="3200" dirty="0"/>
              <a:t>For workflows in which I am the </a:t>
            </a:r>
            <a:r>
              <a:rPr lang="en-US" sz="3200" b="1" dirty="0">
                <a:solidFill>
                  <a:srgbClr val="FF0000"/>
                </a:solidFill>
              </a:rPr>
              <a:t>lender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‘My’ side of the process is the </a:t>
            </a:r>
            <a:r>
              <a:rPr lang="en-US" sz="2800" b="1" dirty="0"/>
              <a:t>lender</a:t>
            </a:r>
            <a:r>
              <a:rPr lang="en-US" sz="2800" dirty="0"/>
              <a:t> side</a:t>
            </a:r>
          </a:p>
          <a:p>
            <a:pPr lvl="1"/>
            <a:r>
              <a:rPr lang="en-US" sz="2800" dirty="0"/>
              <a:t> The ‘other’ side of the process is the </a:t>
            </a:r>
            <a:r>
              <a:rPr lang="en-US" sz="2800" b="1" dirty="0"/>
              <a:t>borrower</a:t>
            </a:r>
            <a:r>
              <a:rPr lang="en-US" sz="2800" dirty="0"/>
              <a:t> side</a:t>
            </a:r>
          </a:p>
          <a:p>
            <a:pPr lvl="1"/>
            <a:endParaRPr lang="en-US" sz="2800" dirty="0"/>
          </a:p>
          <a:p>
            <a:r>
              <a:rPr lang="en-US" sz="3200" dirty="0"/>
              <a:t>Any library may be implementing only a </a:t>
            </a:r>
            <a:r>
              <a:rPr lang="en-US" sz="3200" b="1" dirty="0">
                <a:solidFill>
                  <a:srgbClr val="FF0000"/>
                </a:solidFill>
              </a:rPr>
              <a:t>borrower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workflow or only a </a:t>
            </a:r>
            <a:r>
              <a:rPr lang="en-US" sz="3200" b="1" dirty="0">
                <a:solidFill>
                  <a:srgbClr val="FF0000"/>
                </a:solidFill>
              </a:rPr>
              <a:t>lender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workflow. Still, both the ‘my’ and the ‘other’ side must be configured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5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043604"/>
          </a:xfrm>
        </p:spPr>
        <p:txBody>
          <a:bodyPr/>
          <a:lstStyle/>
          <a:p>
            <a:r>
              <a:rPr lang="en-US" dirty="0"/>
              <a:t>Some coordination is required between how the </a:t>
            </a:r>
            <a:r>
              <a:rPr lang="en-US" u="sng" dirty="0"/>
              <a:t>‘my’ </a:t>
            </a:r>
            <a:r>
              <a:rPr lang="en-US" dirty="0"/>
              <a:t>and the </a:t>
            </a:r>
            <a:r>
              <a:rPr lang="en-US" u="sng" dirty="0"/>
              <a:t>‘other’</a:t>
            </a:r>
            <a:r>
              <a:rPr lang="en-US" dirty="0"/>
              <a:t> side is configured </a:t>
            </a:r>
            <a:r>
              <a:rPr lang="en-US" b="1" dirty="0">
                <a:solidFill>
                  <a:srgbClr val="FF0000"/>
                </a:solidFill>
              </a:rPr>
              <a:t>in my Alma system </a:t>
            </a:r>
            <a:r>
              <a:rPr lang="en-US" dirty="0"/>
              <a:t>and how the </a:t>
            </a:r>
            <a:r>
              <a:rPr lang="en-US" u="sng" dirty="0"/>
              <a:t>‘my’</a:t>
            </a:r>
            <a:r>
              <a:rPr lang="en-US" dirty="0"/>
              <a:t> and the </a:t>
            </a:r>
            <a:r>
              <a:rPr lang="en-US" u="sng" dirty="0"/>
              <a:t>‘other’</a:t>
            </a:r>
            <a:r>
              <a:rPr lang="en-US" dirty="0"/>
              <a:t> side is configured at </a:t>
            </a:r>
            <a:r>
              <a:rPr lang="en-US" b="1" dirty="0">
                <a:solidFill>
                  <a:srgbClr val="FF0000"/>
                </a:solidFill>
              </a:rPr>
              <a:t>the peer (Alma or other )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4045" y="4333461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6104" y="4532243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My Side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045" y="5519530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104" y="5688642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Other Side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9104" y="4333461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01163" y="4532243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My Side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79104" y="5519530"/>
            <a:ext cx="1905085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01163" y="5688642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Other Side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2" y="3355285"/>
            <a:ext cx="1733550" cy="419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90133" y="3670095"/>
            <a:ext cx="16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System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79104" y="3620327"/>
            <a:ext cx="1693051" cy="419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104" y="2966793"/>
            <a:ext cx="1733550" cy="4191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5" idx="3"/>
            <a:endCxn id="11" idx="1"/>
          </p:cNvCxnSpPr>
          <p:nvPr/>
        </p:nvCxnSpPr>
        <p:spPr>
          <a:xfrm>
            <a:off x="2319130" y="4724400"/>
            <a:ext cx="4359974" cy="1186069"/>
          </a:xfrm>
          <a:prstGeom prst="straightConnector1">
            <a:avLst/>
          </a:prstGeom>
          <a:ln w="444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9" idx="1"/>
          </p:cNvCxnSpPr>
          <p:nvPr/>
        </p:nvCxnSpPr>
        <p:spPr>
          <a:xfrm flipV="1">
            <a:off x="2319130" y="4724400"/>
            <a:ext cx="4359974" cy="1186069"/>
          </a:xfrm>
          <a:prstGeom prst="straightConnector1">
            <a:avLst/>
          </a:prstGeom>
          <a:ln w="444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79799" y="2941874"/>
            <a:ext cx="72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Me</a:t>
            </a:r>
            <a:endParaRPr lang="en-US" b="1" i="1" dirty="0">
              <a:ln w="12700">
                <a:solidFill>
                  <a:schemeClr val="accent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3559" y="2939949"/>
            <a:ext cx="2464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n w="12700">
                  <a:solidFill>
                    <a:schemeClr val="accent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The resource sharing partner </a:t>
            </a:r>
            <a:endParaRPr lang="en-US" b="1" i="1" dirty="0">
              <a:ln w="12700">
                <a:solidFill>
                  <a:schemeClr val="accent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499117" y="3061252"/>
            <a:ext cx="0" cy="348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12976" y="3054627"/>
            <a:ext cx="0" cy="348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57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Configuration Elements</a:t>
            </a:r>
            <a:br>
              <a:rPr lang="en-US" dirty="0"/>
            </a:br>
            <a:r>
              <a:rPr lang="en-US" sz="2400" i="1" dirty="0"/>
              <a:t>	The ‘My’ Side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1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‘My’ side is the Resource Sharing Library. It owns:</a:t>
            </a:r>
          </a:p>
          <a:p>
            <a:pPr lvl="1"/>
            <a:r>
              <a:rPr lang="en-US" dirty="0"/>
              <a:t>The borrowing requests I manage as borrower</a:t>
            </a:r>
          </a:p>
          <a:p>
            <a:pPr lvl="1"/>
            <a:r>
              <a:rPr lang="en-US" dirty="0"/>
              <a:t>The lending requests I manage as lender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298" y="2097102"/>
            <a:ext cx="4255148" cy="42187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391" y="2135773"/>
            <a:ext cx="4530700" cy="190051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391" y="4488873"/>
            <a:ext cx="4439174" cy="16930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118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Resource Sharing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for my staff to be able to view and monitor ‘my’ borrowing and lending requests, their user account/s must be linked to a Fulfillment Services Operator role, </a:t>
            </a:r>
            <a:r>
              <a:rPr lang="en-US" b="1" dirty="0">
                <a:solidFill>
                  <a:srgbClr val="FF0000"/>
                </a:solidFill>
              </a:rPr>
              <a:t>at the scope of the resource sharing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04" y="3501177"/>
            <a:ext cx="5782744" cy="25171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4764332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5065</TotalTime>
  <Words>835</Words>
  <Application>Microsoft Office PowerPoint</Application>
  <PresentationFormat>On-screen Show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Resource Sharing Topology</vt:lpstr>
      <vt:lpstr>Agenda</vt:lpstr>
      <vt:lpstr>Basic Terminology</vt:lpstr>
      <vt:lpstr>Basic Terminology</vt:lpstr>
      <vt:lpstr>Basic Terminology</vt:lpstr>
      <vt:lpstr>Basic Terminology</vt:lpstr>
      <vt:lpstr>Configuration Elements  The ‘My’ Side</vt:lpstr>
      <vt:lpstr>The Resource Sharing Library</vt:lpstr>
      <vt:lpstr>The Resource Sharing Library</vt:lpstr>
      <vt:lpstr>The Resource Sharing Library</vt:lpstr>
      <vt:lpstr>The Resource Sharing Library</vt:lpstr>
      <vt:lpstr>The Resource Sharing Library</vt:lpstr>
      <vt:lpstr>Configuration Elements  The ‘Other’ Side</vt:lpstr>
      <vt:lpstr>The Partner Record</vt:lpstr>
      <vt:lpstr>The Partner Record</vt:lpstr>
      <vt:lpstr>Partner Record Example 1</vt:lpstr>
      <vt:lpstr>The Partner Record Example 2</vt:lpstr>
      <vt:lpstr>The Partner Record Example 3</vt:lpstr>
      <vt:lpstr>The Partner Record Example 3</vt:lpstr>
      <vt:lpstr>The Partner Record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Eldad Yehoshafat</cp:lastModifiedBy>
  <cp:revision>230</cp:revision>
  <dcterms:created xsi:type="dcterms:W3CDTF">2015-04-14T20:14:13Z</dcterms:created>
  <dcterms:modified xsi:type="dcterms:W3CDTF">2026-02-05T09:47:35Z</dcterms:modified>
</cp:coreProperties>
</file>