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79"/>
  </p:notesMasterIdLst>
  <p:handoutMasterIdLst>
    <p:handoutMasterId r:id="rId80"/>
  </p:handoutMasterIdLst>
  <p:sldIdLst>
    <p:sldId id="391" r:id="rId8"/>
    <p:sldId id="558" r:id="rId9"/>
    <p:sldId id="575" r:id="rId10"/>
    <p:sldId id="721" r:id="rId11"/>
    <p:sldId id="684" r:id="rId12"/>
    <p:sldId id="722" r:id="rId13"/>
    <p:sldId id="724" r:id="rId14"/>
    <p:sldId id="765" r:id="rId15"/>
    <p:sldId id="717" r:id="rId16"/>
    <p:sldId id="725" r:id="rId17"/>
    <p:sldId id="736" r:id="rId18"/>
    <p:sldId id="775" r:id="rId19"/>
    <p:sldId id="776" r:id="rId20"/>
    <p:sldId id="801" r:id="rId21"/>
    <p:sldId id="777" r:id="rId22"/>
    <p:sldId id="778" r:id="rId23"/>
    <p:sldId id="779" r:id="rId24"/>
    <p:sldId id="790" r:id="rId25"/>
    <p:sldId id="789" r:id="rId26"/>
    <p:sldId id="780" r:id="rId27"/>
    <p:sldId id="718" r:id="rId28"/>
    <p:sldId id="687" r:id="rId29"/>
    <p:sldId id="737" r:id="rId30"/>
    <p:sldId id="738" r:id="rId31"/>
    <p:sldId id="739" r:id="rId32"/>
    <p:sldId id="762" r:id="rId33"/>
    <p:sldId id="785" r:id="rId34"/>
    <p:sldId id="763" r:id="rId35"/>
    <p:sldId id="764" r:id="rId36"/>
    <p:sldId id="774" r:id="rId37"/>
    <p:sldId id="786" r:id="rId38"/>
    <p:sldId id="787" r:id="rId39"/>
    <p:sldId id="782" r:id="rId40"/>
    <p:sldId id="783" r:id="rId41"/>
    <p:sldId id="784" r:id="rId42"/>
    <p:sldId id="788" r:id="rId43"/>
    <p:sldId id="755" r:id="rId44"/>
    <p:sldId id="688" r:id="rId45"/>
    <p:sldId id="741" r:id="rId46"/>
    <p:sldId id="742" r:id="rId47"/>
    <p:sldId id="766" r:id="rId48"/>
    <p:sldId id="744" r:id="rId49"/>
    <p:sldId id="767" r:id="rId50"/>
    <p:sldId id="791" r:id="rId51"/>
    <p:sldId id="745" r:id="rId52"/>
    <p:sldId id="792" r:id="rId53"/>
    <p:sldId id="746" r:id="rId54"/>
    <p:sldId id="747" r:id="rId55"/>
    <p:sldId id="748" r:id="rId56"/>
    <p:sldId id="749" r:id="rId57"/>
    <p:sldId id="768" r:id="rId58"/>
    <p:sldId id="793" r:id="rId59"/>
    <p:sldId id="794" r:id="rId60"/>
    <p:sldId id="795" r:id="rId61"/>
    <p:sldId id="796" r:id="rId62"/>
    <p:sldId id="752" r:id="rId63"/>
    <p:sldId id="769" r:id="rId64"/>
    <p:sldId id="797" r:id="rId65"/>
    <p:sldId id="753" r:id="rId66"/>
    <p:sldId id="770" r:id="rId67"/>
    <p:sldId id="754" r:id="rId68"/>
    <p:sldId id="771" r:id="rId69"/>
    <p:sldId id="772" r:id="rId70"/>
    <p:sldId id="798" r:id="rId71"/>
    <p:sldId id="799" r:id="rId72"/>
    <p:sldId id="800" r:id="rId73"/>
    <p:sldId id="756" r:id="rId74"/>
    <p:sldId id="757" r:id="rId75"/>
    <p:sldId id="758" r:id="rId76"/>
    <p:sldId id="759" r:id="rId77"/>
    <p:sldId id="57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05" autoAdjust="0"/>
  </p:normalViewPr>
  <p:slideViewPr>
    <p:cSldViewPr snapToGrid="0" showGuides="1">
      <p:cViewPr varScale="1">
        <p:scale>
          <a:sx n="104" d="100"/>
          <a:sy n="104" d="100"/>
        </p:scale>
        <p:origin x="1692"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24-Jan-21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24-Jan-21</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932595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610144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1</a:t>
            </a:r>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a:t>
            </a:r>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3</a:t>
            </a:r>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4</a:t>
            </a:r>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81581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9390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357284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28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0025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9180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41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76074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60775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85775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20549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98123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426931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39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5743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36145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851000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113860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799342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63477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170144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78641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32714972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 Edit style Edit style Edit style Edit style Edit style Edit style 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366822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29585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spTree>
    <p:extLst>
      <p:ext uri="{BB962C8B-B14F-4D97-AF65-F5344CB8AC3E}">
        <p14:creationId xmlns:p14="http://schemas.microsoft.com/office/powerpoint/2010/main" val="1210271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a:t>Edit Title</a:t>
            </a:r>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a:t>EDIT STYLE - HEADER</a:t>
            </a:r>
            <a:endParaRPr lang="he-IL" dirty="0"/>
          </a:p>
          <a:p>
            <a:pPr lvl="1"/>
            <a:r>
              <a:rPr lang="en-US" dirty="0"/>
              <a:t>2nd level</a:t>
            </a:r>
            <a:endParaRPr lang="he-IL" dirty="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1</a:t>
            </a: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2</a:t>
            </a: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3</a:t>
            </a: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n-lt"/>
              </a:rPr>
              <a:t>4</a:t>
            </a: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3368872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a:p>
            <a:pPr lvl="2"/>
            <a:r>
              <a:rPr lang="en-US" dirty="0"/>
              <a:t>Edit style – 3rd level</a:t>
            </a:r>
            <a:endParaRPr lang="he-IL" dirty="0"/>
          </a:p>
          <a:p>
            <a:pPr lvl="3"/>
            <a:r>
              <a:rPr lang="en-US" dirty="0"/>
              <a:t>Edit style – 4th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6.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0"/>
            <a:ext cx="9144000" cy="5690620"/>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5046370"/>
            <a:ext cx="9144000" cy="57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idx="4294967295"/>
          </p:nvPr>
        </p:nvSpPr>
        <p:spPr>
          <a:xfrm>
            <a:off x="81886" y="5333812"/>
            <a:ext cx="8993876" cy="250245"/>
          </a:xfrm>
        </p:spPr>
        <p:txBody>
          <a:bodyPr>
            <a:noAutofit/>
          </a:bodyPr>
          <a:lstStyle/>
          <a:p>
            <a:pPr algn="ctr"/>
            <a:r>
              <a:rPr lang="en-US" sz="3200" dirty="0">
                <a:solidFill>
                  <a:schemeClr val="bg1"/>
                </a:solidFill>
              </a:rPr>
              <a:t>Digitization Requests Flow</a:t>
            </a:r>
            <a:br>
              <a:rPr lang="en-US" dirty="0">
                <a:solidFill>
                  <a:schemeClr val="bg1"/>
                </a:solidFill>
              </a:rPr>
            </a:br>
            <a:endParaRPr lang="en-US" sz="2400" dirty="0">
              <a:solidFill>
                <a:schemeClr val="bg1"/>
              </a:solidFill>
            </a:endParaRP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a:t>Yoel Kortick</a:t>
            </a:r>
            <a:br>
              <a:rPr lang="en-US" sz="2800" dirty="0"/>
            </a:br>
            <a:r>
              <a:rPr lang="en-US" sz="2800" dirty="0"/>
              <a:t>Senior Librarian</a:t>
            </a:r>
          </a:p>
        </p:txBody>
      </p:sp>
      <p:sp>
        <p:nvSpPr>
          <p:cNvPr id="8" name="TextBox 7"/>
          <p:cNvSpPr txBox="1"/>
          <p:nvPr/>
        </p:nvSpPr>
        <p:spPr>
          <a:xfrm>
            <a:off x="40942" y="6523632"/>
            <a:ext cx="3070747" cy="215444"/>
          </a:xfrm>
          <a:prstGeom prst="rect">
            <a:avLst/>
          </a:prstGeom>
          <a:noFill/>
        </p:spPr>
        <p:txBody>
          <a:bodyPr wrap="square" rtlCol="0">
            <a:spAutoFit/>
          </a:bodyPr>
          <a:lstStyle/>
          <a:p>
            <a:r>
              <a:rPr lang="en-US" sz="800" dirty="0">
                <a:solidFill>
                  <a:schemeClr val="bg1"/>
                </a:solidFill>
              </a:rPr>
              <a:t>http://english.bnu.edu.cn/</a:t>
            </a:r>
          </a:p>
        </p:txBody>
      </p:sp>
    </p:spTree>
    <p:extLst>
      <p:ext uri="{BB962C8B-B14F-4D97-AF65-F5344CB8AC3E}">
        <p14:creationId xmlns:p14="http://schemas.microsoft.com/office/powerpoint/2010/main" val="29268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behavior of the request, including for example whether or not it will need copyright clearance and approval, whether it will be deposited in the repository, or whether it will be document delivery, is determined via the digitization profile rules. </a:t>
            </a:r>
          </a:p>
          <a:p>
            <a:pPr marL="457200" indent="-457200">
              <a:buFont typeface="Arial" panose="020B0604020202020204" pitchFamily="34" charset="0"/>
              <a:buChar char="•"/>
            </a:pPr>
            <a:r>
              <a:rPr lang="en-US" sz="2800" dirty="0"/>
              <a:t>Digitization Profile Rules are available from the fulfillment configuration menu under “Fulfillment &gt; Copyright Management &gt; Digitization and Copyright Rules”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4183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73773" y="1827886"/>
            <a:ext cx="8789159" cy="3600986"/>
          </a:xfrm>
          <a:prstGeom prst="rect">
            <a:avLst/>
          </a:prstGeom>
          <a:noFill/>
        </p:spPr>
        <p:txBody>
          <a:bodyPr wrap="square" rtlCol="0">
            <a:spAutoFit/>
          </a:bodyPr>
          <a:lstStyle/>
          <a:p>
            <a:pPr marL="457200" indent="-457200">
              <a:buFont typeface="Arial" panose="020B0604020202020204" pitchFamily="34" charset="0"/>
              <a:buChar char="•"/>
            </a:pPr>
            <a:r>
              <a:rPr lang="en-US" sz="2800" dirty="0"/>
              <a:t>We will now look at the first rule.</a:t>
            </a:r>
          </a:p>
          <a:p>
            <a:pPr marL="457200" indent="-457200">
              <a:buFont typeface="Arial" panose="020B0604020202020204" pitchFamily="34" charset="0"/>
              <a:buChar char="•"/>
            </a:pPr>
            <a:r>
              <a:rPr lang="en-US" sz="2800" dirty="0"/>
              <a:t>It states:</a:t>
            </a:r>
            <a:br>
              <a:rPr lang="en-US" sz="2800" dirty="0"/>
            </a:br>
            <a:br>
              <a:rPr lang="en-US" sz="2800" dirty="0"/>
            </a:br>
            <a:r>
              <a:rPr lang="en-US" sz="2400" dirty="0"/>
              <a:t>If </a:t>
            </a:r>
            <a:br>
              <a:rPr lang="en-US" sz="2400" dirty="0"/>
            </a:br>
            <a:r>
              <a:rPr lang="en-US" sz="2400" dirty="0"/>
              <a:t>   (it is a Staff digitization request) and (it is not a partial request)</a:t>
            </a:r>
            <a:br>
              <a:rPr lang="en-US" sz="2400" dirty="0"/>
            </a:br>
            <a:r>
              <a:rPr lang="en-US" sz="2400" dirty="0"/>
              <a:t>    and (user group is not distance learner)</a:t>
            </a:r>
            <a:br>
              <a:rPr lang="en-US" sz="2400" dirty="0"/>
            </a:br>
            <a:r>
              <a:rPr lang="en-US" sz="2400" dirty="0"/>
              <a:t>then</a:t>
            </a:r>
            <a:br>
              <a:rPr lang="en-US" sz="2400" dirty="0"/>
            </a:br>
            <a:r>
              <a:rPr lang="en-US" sz="2400" dirty="0"/>
              <a:t>   (digitization target = digital inventory representation) </a:t>
            </a:r>
            <a:br>
              <a:rPr lang="en-US" sz="2400" dirty="0"/>
            </a:br>
            <a:r>
              <a:rPr lang="en-US" sz="2400" dirty="0"/>
              <a:t>   and (require approval) and (require copyright clearance)</a:t>
            </a:r>
          </a:p>
        </p:txBody>
      </p:sp>
      <p:sp>
        <p:nvSpPr>
          <p:cNvPr id="9" name="TextBox 8"/>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1</a:t>
            </a:r>
          </a:p>
        </p:txBody>
      </p:sp>
    </p:spTree>
    <p:extLst>
      <p:ext uri="{BB962C8B-B14F-4D97-AF65-F5344CB8AC3E}">
        <p14:creationId xmlns:p14="http://schemas.microsoft.com/office/powerpoint/2010/main" val="179698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1</a:t>
            </a:r>
          </a:p>
        </p:txBody>
      </p:sp>
      <p:pic>
        <p:nvPicPr>
          <p:cNvPr id="3" name="Picture 2"/>
          <p:cNvPicPr>
            <a:picLocks noChangeAspect="1"/>
          </p:cNvPicPr>
          <p:nvPr/>
        </p:nvPicPr>
        <p:blipFill>
          <a:blip r:embed="rId2"/>
          <a:stretch>
            <a:fillRect/>
          </a:stretch>
        </p:blipFill>
        <p:spPr>
          <a:xfrm>
            <a:off x="91439" y="1451086"/>
            <a:ext cx="8961120" cy="4955392"/>
          </a:xfrm>
          <a:prstGeom prst="rect">
            <a:avLst/>
          </a:prstGeom>
          <a:ln>
            <a:solidFill>
              <a:schemeClr val="accent1"/>
            </a:solidFill>
          </a:ln>
        </p:spPr>
      </p:pic>
      <p:sp>
        <p:nvSpPr>
          <p:cNvPr id="4" name="Rectangle 3"/>
          <p:cNvSpPr/>
          <p:nvPr/>
        </p:nvSpPr>
        <p:spPr>
          <a:xfrm>
            <a:off x="177420" y="1973655"/>
            <a:ext cx="8875139" cy="1276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4045" y="4010685"/>
            <a:ext cx="3107753" cy="398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497" y="5006566"/>
            <a:ext cx="1539089" cy="606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150606" y="4562947"/>
            <a:ext cx="805758" cy="1050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6364" y="5084339"/>
            <a:ext cx="2234593" cy="923330"/>
          </a:xfrm>
          <a:prstGeom prst="rect">
            <a:avLst/>
          </a:prstGeom>
          <a:noFill/>
          <a:ln w="38100">
            <a:solidFill>
              <a:srgbClr val="FF0000"/>
            </a:solidFill>
          </a:ln>
        </p:spPr>
        <p:txBody>
          <a:bodyPr wrap="square" rtlCol="0">
            <a:spAutoFit/>
          </a:bodyPr>
          <a:lstStyle/>
          <a:p>
            <a:r>
              <a:rPr lang="en-US" dirty="0"/>
              <a:t>This means it will become part of the repository</a:t>
            </a:r>
          </a:p>
        </p:txBody>
      </p:sp>
    </p:spTree>
    <p:extLst>
      <p:ext uri="{BB962C8B-B14F-4D97-AF65-F5344CB8AC3E}">
        <p14:creationId xmlns:p14="http://schemas.microsoft.com/office/powerpoint/2010/main" val="81065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82831" y="1827886"/>
            <a:ext cx="8789159" cy="4339650"/>
          </a:xfrm>
          <a:prstGeom prst="rect">
            <a:avLst/>
          </a:prstGeom>
          <a:noFill/>
        </p:spPr>
        <p:txBody>
          <a:bodyPr wrap="square" rtlCol="0">
            <a:spAutoFit/>
          </a:bodyPr>
          <a:lstStyle/>
          <a:p>
            <a:pPr marL="457200" indent="-457200">
              <a:buFont typeface="Arial" panose="020B0604020202020204" pitchFamily="34" charset="0"/>
              <a:buChar char="•"/>
            </a:pPr>
            <a:r>
              <a:rPr lang="en-US" sz="2800" dirty="0"/>
              <a:t>In rule 1 we defined that request type = staff digitization and also that user group is not ‘Distance Learners’.</a:t>
            </a:r>
          </a:p>
          <a:p>
            <a:pPr marL="457200" indent="-457200">
              <a:buFont typeface="Arial" panose="020B0604020202020204" pitchFamily="34" charset="0"/>
              <a:buChar char="•"/>
            </a:pPr>
            <a:r>
              <a:rPr lang="en-US" sz="2800" dirty="0"/>
              <a:t>This is ‘acceptable’ to do and perhaps an institution would want to define all rules with a user group.</a:t>
            </a:r>
          </a:p>
          <a:p>
            <a:pPr marL="457200" indent="-457200">
              <a:buFont typeface="Arial" panose="020B0604020202020204" pitchFamily="34" charset="0"/>
              <a:buChar char="•"/>
            </a:pPr>
            <a:r>
              <a:rPr lang="en-US" sz="2800" dirty="0"/>
              <a:t>However, technically speaking, if the request type = staff digitization then including a parameter about the user group is not necessary.</a:t>
            </a:r>
          </a:p>
          <a:p>
            <a:pPr marL="457200" indent="-457200">
              <a:buFont typeface="Arial" panose="020B0604020202020204" pitchFamily="34" charset="0"/>
              <a:buChar char="•"/>
            </a:pPr>
            <a:r>
              <a:rPr lang="en-US" sz="2800" dirty="0"/>
              <a:t>This is because the parameter ‘user group’ is only used when it is a patron digitization and not staff digitization.</a:t>
            </a:r>
          </a:p>
          <a:p>
            <a:pPr marL="457200" indent="-457200">
              <a:buFont typeface="Arial" panose="020B0604020202020204" pitchFamily="34" charset="0"/>
              <a:buChar char="•"/>
            </a:pPr>
            <a:endParaRPr lang="en-US" sz="2400" dirty="0"/>
          </a:p>
        </p:txBody>
      </p:sp>
      <p:sp>
        <p:nvSpPr>
          <p:cNvPr id="9" name="TextBox 8"/>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1</a:t>
            </a:r>
          </a:p>
        </p:txBody>
      </p:sp>
    </p:spTree>
    <p:extLst>
      <p:ext uri="{BB962C8B-B14F-4D97-AF65-F5344CB8AC3E}">
        <p14:creationId xmlns:p14="http://schemas.microsoft.com/office/powerpoint/2010/main" val="338577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82831" y="1827886"/>
            <a:ext cx="8789159" cy="3600986"/>
          </a:xfrm>
          <a:prstGeom prst="rect">
            <a:avLst/>
          </a:prstGeom>
          <a:noFill/>
        </p:spPr>
        <p:txBody>
          <a:bodyPr wrap="square" rtlCol="0">
            <a:spAutoFit/>
          </a:bodyPr>
          <a:lstStyle/>
          <a:p>
            <a:pPr marL="457200" indent="-457200">
              <a:buFont typeface="Arial" panose="020B0604020202020204" pitchFamily="34" charset="0"/>
              <a:buChar char="•"/>
            </a:pPr>
            <a:r>
              <a:rPr lang="en-US" sz="2800" dirty="0"/>
              <a:t>We will now look at the second rule.</a:t>
            </a:r>
          </a:p>
          <a:p>
            <a:pPr marL="457200" indent="-457200">
              <a:buFont typeface="Arial" panose="020B0604020202020204" pitchFamily="34" charset="0"/>
              <a:buChar char="•"/>
            </a:pPr>
            <a:r>
              <a:rPr lang="en-US" sz="2800" dirty="0"/>
              <a:t>It states:</a:t>
            </a:r>
            <a:br>
              <a:rPr lang="en-US" sz="2800" dirty="0"/>
            </a:br>
            <a:br>
              <a:rPr lang="en-US" sz="2800" dirty="0"/>
            </a:br>
            <a:r>
              <a:rPr lang="en-US" sz="2400" dirty="0"/>
              <a:t>If </a:t>
            </a:r>
            <a:br>
              <a:rPr lang="en-US" sz="2400" dirty="0"/>
            </a:br>
            <a:r>
              <a:rPr lang="en-US" sz="2400" dirty="0"/>
              <a:t>   (it is a Patron digitization request) and (it is a partial request) </a:t>
            </a:r>
            <a:br>
              <a:rPr lang="en-US" sz="2400" dirty="0"/>
            </a:br>
            <a:r>
              <a:rPr lang="en-US" sz="2400" dirty="0"/>
              <a:t>   and (user group is not distance learner)</a:t>
            </a:r>
            <a:br>
              <a:rPr lang="en-US" sz="2400" dirty="0"/>
            </a:br>
            <a:r>
              <a:rPr lang="en-US" sz="2400" dirty="0"/>
              <a:t>then</a:t>
            </a:r>
            <a:br>
              <a:rPr lang="en-US" sz="2400" dirty="0"/>
            </a:br>
            <a:r>
              <a:rPr lang="en-US" sz="2400" dirty="0"/>
              <a:t>   (digitization target = document delivery attachment) </a:t>
            </a:r>
            <a:br>
              <a:rPr lang="en-US" sz="2400" dirty="0"/>
            </a:br>
            <a:r>
              <a:rPr lang="en-US" sz="2400" dirty="0"/>
              <a:t>   and (require approval) and (require copyright clearance)</a:t>
            </a:r>
          </a:p>
        </p:txBody>
      </p:sp>
      <p:sp>
        <p:nvSpPr>
          <p:cNvPr id="9" name="TextBox 8"/>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2</a:t>
            </a:r>
          </a:p>
        </p:txBody>
      </p:sp>
    </p:spTree>
    <p:extLst>
      <p:ext uri="{BB962C8B-B14F-4D97-AF65-F5344CB8AC3E}">
        <p14:creationId xmlns:p14="http://schemas.microsoft.com/office/powerpoint/2010/main" val="187529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1439" y="1441529"/>
            <a:ext cx="8961120" cy="4647559"/>
          </a:xfrm>
          <a:prstGeom prst="rect">
            <a:avLst/>
          </a:prstGeom>
          <a:ln>
            <a:solidFill>
              <a:schemeClr val="accent1"/>
            </a:solidFill>
          </a:ln>
        </p:spPr>
      </p:pic>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2</a:t>
            </a:r>
          </a:p>
        </p:txBody>
      </p:sp>
      <p:sp>
        <p:nvSpPr>
          <p:cNvPr id="4" name="Rectangle 3"/>
          <p:cNvSpPr/>
          <p:nvPr/>
        </p:nvSpPr>
        <p:spPr>
          <a:xfrm>
            <a:off x="177420" y="1973655"/>
            <a:ext cx="8875139" cy="12765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4045" y="4010685"/>
            <a:ext cx="3107753" cy="398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8764" y="4725908"/>
            <a:ext cx="1539089" cy="606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3150606" y="4562947"/>
            <a:ext cx="805758" cy="1050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56364" y="5084339"/>
            <a:ext cx="2234593" cy="1200329"/>
          </a:xfrm>
          <a:prstGeom prst="rect">
            <a:avLst/>
          </a:prstGeom>
          <a:solidFill>
            <a:schemeClr val="bg1"/>
          </a:solidFill>
          <a:ln w="38100">
            <a:solidFill>
              <a:srgbClr val="FF0000"/>
            </a:solidFill>
          </a:ln>
        </p:spPr>
        <p:txBody>
          <a:bodyPr wrap="square" rtlCol="0">
            <a:spAutoFit/>
          </a:bodyPr>
          <a:lstStyle/>
          <a:p>
            <a:r>
              <a:rPr lang="en-US" dirty="0"/>
              <a:t>This means the file will be an attachment in the email to the user</a:t>
            </a:r>
          </a:p>
        </p:txBody>
      </p:sp>
    </p:spTree>
    <p:extLst>
      <p:ext uri="{BB962C8B-B14F-4D97-AF65-F5344CB8AC3E}">
        <p14:creationId xmlns:p14="http://schemas.microsoft.com/office/powerpoint/2010/main" val="425048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73775" y="1827886"/>
            <a:ext cx="8789159"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We will now look at the third rule.</a:t>
            </a:r>
          </a:p>
          <a:p>
            <a:pPr marL="457200" indent="-457200">
              <a:buFont typeface="Arial" panose="020B0604020202020204" pitchFamily="34" charset="0"/>
              <a:buChar char="•"/>
            </a:pPr>
            <a:r>
              <a:rPr lang="en-US" sz="2800" dirty="0"/>
              <a:t>It states:</a:t>
            </a:r>
            <a:br>
              <a:rPr lang="en-US" sz="2800" dirty="0"/>
            </a:br>
            <a:br>
              <a:rPr lang="en-US" sz="2800" dirty="0"/>
            </a:br>
            <a:r>
              <a:rPr lang="en-US" sz="2400" dirty="0"/>
              <a:t>If </a:t>
            </a:r>
            <a:br>
              <a:rPr lang="en-US" sz="2400" dirty="0"/>
            </a:br>
            <a:r>
              <a:rPr lang="en-US" sz="2400" dirty="0"/>
              <a:t>   (user group is distance learner)</a:t>
            </a:r>
            <a:br>
              <a:rPr lang="en-US" sz="2400" dirty="0"/>
            </a:br>
            <a:r>
              <a:rPr lang="en-US" sz="2400" dirty="0"/>
              <a:t>then</a:t>
            </a:r>
            <a:br>
              <a:rPr lang="en-US" sz="2400" dirty="0"/>
            </a:br>
            <a:r>
              <a:rPr lang="en-US" sz="2400" dirty="0"/>
              <a:t>   (digitization target = document delivery link with 3 views) </a:t>
            </a:r>
            <a:br>
              <a:rPr lang="en-US" sz="2400" dirty="0"/>
            </a:br>
            <a:r>
              <a:rPr lang="en-US" sz="2400" dirty="0"/>
              <a:t>   and </a:t>
            </a:r>
            <a:br>
              <a:rPr lang="en-US" sz="2400" dirty="0"/>
            </a:br>
            <a:r>
              <a:rPr lang="en-US" sz="2400" dirty="0"/>
              <a:t>   (do not require approval) and </a:t>
            </a:r>
            <a:br>
              <a:rPr lang="en-US" sz="2400" dirty="0"/>
            </a:br>
            <a:r>
              <a:rPr lang="en-US" sz="2400" dirty="0"/>
              <a:t>   (do not require copyright clearance)</a:t>
            </a:r>
          </a:p>
        </p:txBody>
      </p:sp>
      <p:sp>
        <p:nvSpPr>
          <p:cNvPr id="9" name="TextBox 8"/>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3</a:t>
            </a:r>
          </a:p>
        </p:txBody>
      </p:sp>
    </p:spTree>
    <p:extLst>
      <p:ext uri="{BB962C8B-B14F-4D97-AF65-F5344CB8AC3E}">
        <p14:creationId xmlns:p14="http://schemas.microsoft.com/office/powerpoint/2010/main" val="381199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429" y="1973655"/>
            <a:ext cx="8961120" cy="3584448"/>
          </a:xfrm>
          <a:prstGeom prst="rect">
            <a:avLst/>
          </a:prstGeom>
          <a:ln>
            <a:solidFill>
              <a:schemeClr val="accent1"/>
            </a:solidFill>
          </a:ln>
        </p:spPr>
      </p:pic>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Rule 3</a:t>
            </a:r>
          </a:p>
        </p:txBody>
      </p:sp>
      <p:sp>
        <p:nvSpPr>
          <p:cNvPr id="4" name="Rectangle 3"/>
          <p:cNvSpPr/>
          <p:nvPr/>
        </p:nvSpPr>
        <p:spPr>
          <a:xfrm>
            <a:off x="177420" y="2580238"/>
            <a:ext cx="8875139" cy="669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4045" y="3965421"/>
            <a:ext cx="3107753" cy="344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8764" y="4925079"/>
            <a:ext cx="1539089" cy="606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3150606" y="4562947"/>
            <a:ext cx="805758" cy="1050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6364" y="5084339"/>
            <a:ext cx="4046899" cy="923330"/>
          </a:xfrm>
          <a:prstGeom prst="rect">
            <a:avLst/>
          </a:prstGeom>
          <a:solidFill>
            <a:schemeClr val="bg1"/>
          </a:solidFill>
          <a:ln w="38100">
            <a:solidFill>
              <a:srgbClr val="FF0000"/>
            </a:solidFill>
          </a:ln>
        </p:spPr>
        <p:txBody>
          <a:bodyPr wrap="square" rtlCol="0">
            <a:spAutoFit/>
          </a:bodyPr>
          <a:lstStyle/>
          <a:p>
            <a:r>
              <a:rPr lang="en-US" dirty="0"/>
              <a:t>This means the file will be a link in the email to the user and will work for maximum number of views</a:t>
            </a:r>
          </a:p>
        </p:txBody>
      </p:sp>
    </p:spTree>
    <p:extLst>
      <p:ext uri="{BB962C8B-B14F-4D97-AF65-F5344CB8AC3E}">
        <p14:creationId xmlns:p14="http://schemas.microsoft.com/office/powerpoint/2010/main" val="4179419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73775" y="1827886"/>
            <a:ext cx="8789159" cy="3231654"/>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if the criteria of other rules are not met.</a:t>
            </a:r>
          </a:p>
          <a:p>
            <a:pPr marL="457200" indent="-457200">
              <a:buFont typeface="Arial" panose="020B0604020202020204" pitchFamily="34" charset="0"/>
              <a:buChar char="•"/>
            </a:pPr>
            <a:r>
              <a:rPr lang="en-US" sz="2800" dirty="0"/>
              <a:t>It states:</a:t>
            </a:r>
            <a:br>
              <a:rPr lang="en-US" sz="2800" dirty="0"/>
            </a:br>
            <a:br>
              <a:rPr lang="en-US" sz="2800" dirty="0"/>
            </a:br>
            <a:r>
              <a:rPr lang="en-US" sz="2400" dirty="0"/>
              <a:t>If </a:t>
            </a:r>
            <a:br>
              <a:rPr lang="en-US" sz="2400" dirty="0"/>
            </a:br>
            <a:r>
              <a:rPr lang="en-US" sz="2400" dirty="0"/>
              <a:t>   (anything)</a:t>
            </a:r>
            <a:br>
              <a:rPr lang="en-US" sz="2400" dirty="0"/>
            </a:br>
            <a:r>
              <a:rPr lang="en-US" sz="2400" dirty="0"/>
              <a:t>then</a:t>
            </a:r>
            <a:br>
              <a:rPr lang="en-US" sz="2400" dirty="0"/>
            </a:br>
            <a:r>
              <a:rPr lang="en-US" sz="2400" dirty="0"/>
              <a:t> (digitization target = digital inventory representation) </a:t>
            </a:r>
            <a:br>
              <a:rPr lang="en-US" sz="2400" dirty="0"/>
            </a:br>
            <a:r>
              <a:rPr lang="en-US" sz="2400" dirty="0"/>
              <a:t>   and (require approval) and (require copyright clearance)</a:t>
            </a:r>
          </a:p>
        </p:txBody>
      </p:sp>
      <p:sp>
        <p:nvSpPr>
          <p:cNvPr id="9" name="TextBox 8"/>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Default rule</a:t>
            </a:r>
          </a:p>
        </p:txBody>
      </p:sp>
    </p:spTree>
    <p:extLst>
      <p:ext uri="{BB962C8B-B14F-4D97-AF65-F5344CB8AC3E}">
        <p14:creationId xmlns:p14="http://schemas.microsoft.com/office/powerpoint/2010/main" val="91236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97131" y="1456968"/>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Here are is the default rule</a:t>
            </a:r>
          </a:p>
        </p:txBody>
      </p:sp>
      <p:pic>
        <p:nvPicPr>
          <p:cNvPr id="3" name="Picture 2"/>
          <p:cNvPicPr>
            <a:picLocks noChangeAspect="1"/>
          </p:cNvPicPr>
          <p:nvPr/>
        </p:nvPicPr>
        <p:blipFill>
          <a:blip r:embed="rId2"/>
          <a:stretch>
            <a:fillRect/>
          </a:stretch>
        </p:blipFill>
        <p:spPr>
          <a:xfrm>
            <a:off x="414045" y="2743186"/>
            <a:ext cx="8535620" cy="3235615"/>
          </a:xfrm>
          <a:prstGeom prst="rect">
            <a:avLst/>
          </a:prstGeom>
          <a:ln>
            <a:solidFill>
              <a:schemeClr val="tx1"/>
            </a:solidFill>
          </a:ln>
        </p:spPr>
      </p:pic>
      <p:sp>
        <p:nvSpPr>
          <p:cNvPr id="7" name="TextBox 6"/>
          <p:cNvSpPr txBox="1"/>
          <p:nvPr/>
        </p:nvSpPr>
        <p:spPr>
          <a:xfrm>
            <a:off x="177420" y="852853"/>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Default Rule</a:t>
            </a:r>
          </a:p>
        </p:txBody>
      </p:sp>
      <p:sp>
        <p:nvSpPr>
          <p:cNvPr id="9" name="Rectangle 8"/>
          <p:cNvSpPr/>
          <p:nvPr/>
        </p:nvSpPr>
        <p:spPr>
          <a:xfrm>
            <a:off x="640381" y="3434155"/>
            <a:ext cx="3107753" cy="4769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6047" y="4737846"/>
            <a:ext cx="1747319" cy="639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675707" y="3954503"/>
            <a:ext cx="805758" cy="1050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81465" y="4475895"/>
            <a:ext cx="2234593" cy="1200329"/>
          </a:xfrm>
          <a:prstGeom prst="rect">
            <a:avLst/>
          </a:prstGeom>
          <a:solidFill>
            <a:schemeClr val="bg1"/>
          </a:solidFill>
          <a:ln w="38100">
            <a:solidFill>
              <a:srgbClr val="FF0000"/>
            </a:solidFill>
          </a:ln>
        </p:spPr>
        <p:txBody>
          <a:bodyPr wrap="square" rtlCol="0">
            <a:spAutoFit/>
          </a:bodyPr>
          <a:lstStyle/>
          <a:p>
            <a:r>
              <a:rPr lang="en-US" dirty="0"/>
              <a:t>This means the file will be an attachment in the email to the user</a:t>
            </a:r>
          </a:p>
        </p:txBody>
      </p:sp>
    </p:spTree>
    <p:extLst>
      <p:ext uri="{BB962C8B-B14F-4D97-AF65-F5344CB8AC3E}">
        <p14:creationId xmlns:p14="http://schemas.microsoft.com/office/powerpoint/2010/main" val="294134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a:t>The Digitization Department</a:t>
            </a:r>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a:t>The Digitization profile rules</a:t>
            </a:r>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a:t>Creating digitization requests</a:t>
            </a:r>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a:t>Processing digitization requests</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1113123"/>
            <a:ext cx="4291532"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6" name="TextBox 15"/>
          <p:cNvSpPr txBox="1"/>
          <p:nvPr/>
        </p:nvSpPr>
        <p:spPr>
          <a:xfrm>
            <a:off x="1392071" y="5488049"/>
            <a:ext cx="6209733" cy="523220"/>
          </a:xfrm>
          <a:prstGeom prst="rect">
            <a:avLst/>
          </a:prstGeom>
          <a:noFill/>
        </p:spPr>
        <p:txBody>
          <a:bodyPr wrap="square" rtlCol="0">
            <a:spAutoFit/>
          </a:bodyPr>
          <a:lstStyle/>
          <a:p>
            <a:r>
              <a:rPr lang="en-US" sz="2800" dirty="0"/>
              <a:t>Reporting on the digitization requests</a:t>
            </a:r>
          </a:p>
        </p:txBody>
      </p:sp>
    </p:spTree>
    <p:extLst>
      <p:ext uri="{BB962C8B-B14F-4D97-AF65-F5344CB8AC3E}">
        <p14:creationId xmlns:p14="http://schemas.microsoft.com/office/powerpoint/2010/main" val="214010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Profile Rules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8" name="TextBox 7"/>
          <p:cNvSpPr txBox="1"/>
          <p:nvPr/>
        </p:nvSpPr>
        <p:spPr>
          <a:xfrm>
            <a:off x="160506" y="802298"/>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Here are the three rules</a:t>
            </a:r>
          </a:p>
        </p:txBody>
      </p:sp>
      <p:pic>
        <p:nvPicPr>
          <p:cNvPr id="9" name="Picture 8"/>
          <p:cNvPicPr>
            <a:picLocks noChangeAspect="1"/>
          </p:cNvPicPr>
          <p:nvPr/>
        </p:nvPicPr>
        <p:blipFill>
          <a:blip r:embed="rId2"/>
          <a:stretch>
            <a:fillRect/>
          </a:stretch>
        </p:blipFill>
        <p:spPr>
          <a:xfrm>
            <a:off x="568874" y="1362000"/>
            <a:ext cx="7972425" cy="5181600"/>
          </a:xfrm>
          <a:prstGeom prst="rect">
            <a:avLst/>
          </a:prstGeom>
          <a:ln>
            <a:solidFill>
              <a:schemeClr val="accent1"/>
            </a:solidFill>
          </a:ln>
        </p:spPr>
      </p:pic>
    </p:spTree>
    <p:extLst>
      <p:ext uri="{BB962C8B-B14F-4D97-AF65-F5344CB8AC3E}">
        <p14:creationId xmlns:p14="http://schemas.microsoft.com/office/powerpoint/2010/main" val="318496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a:t>The Digitization Department</a:t>
            </a:r>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a:t>The Digitization profile rules</a:t>
            </a:r>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a:t>Creating digitization requests</a:t>
            </a:r>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a:t>Processing digitization requests</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3160297"/>
            <a:ext cx="4476466"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6" name="TextBox 15"/>
          <p:cNvSpPr txBox="1"/>
          <p:nvPr/>
        </p:nvSpPr>
        <p:spPr>
          <a:xfrm>
            <a:off x="1392071" y="5488049"/>
            <a:ext cx="6209733" cy="523220"/>
          </a:xfrm>
          <a:prstGeom prst="rect">
            <a:avLst/>
          </a:prstGeom>
          <a:noFill/>
        </p:spPr>
        <p:txBody>
          <a:bodyPr wrap="square" rtlCol="0">
            <a:spAutoFit/>
          </a:bodyPr>
          <a:lstStyle/>
          <a:p>
            <a:r>
              <a:rPr lang="en-US" sz="2800" dirty="0"/>
              <a:t>Reporting on the digitization requests</a:t>
            </a:r>
          </a:p>
        </p:txBody>
      </p:sp>
    </p:spTree>
    <p:extLst>
      <p:ext uri="{BB962C8B-B14F-4D97-AF65-F5344CB8AC3E}">
        <p14:creationId xmlns:p14="http://schemas.microsoft.com/office/powerpoint/2010/main" val="108064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 y="1909762"/>
            <a:ext cx="8915400" cy="3038475"/>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11" name="TextBox 10"/>
          <p:cNvSpPr txBox="1"/>
          <p:nvPr/>
        </p:nvSpPr>
        <p:spPr>
          <a:xfrm>
            <a:off x="1392072" y="1142578"/>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1142578"/>
            <a:ext cx="8789159" cy="461665"/>
          </a:xfrm>
          <a:prstGeom prst="rect">
            <a:avLst/>
          </a:prstGeom>
          <a:noFill/>
        </p:spPr>
        <p:txBody>
          <a:bodyPr wrap="square" rtlCol="0">
            <a:spAutoFit/>
          </a:bodyPr>
          <a:lstStyle/>
          <a:p>
            <a:pPr marL="342900" indent="-342900">
              <a:buFont typeface="Arial" pitchFamily="34" charset="0"/>
              <a:buChar char="•"/>
            </a:pPr>
            <a:r>
              <a:rPr lang="en-US" sz="2400" dirty="0"/>
              <a:t>From the Alma repository search click “Request”</a:t>
            </a:r>
          </a:p>
        </p:txBody>
      </p:sp>
      <p:sp>
        <p:nvSpPr>
          <p:cNvPr id="7" name="Rectangle 6"/>
          <p:cNvSpPr/>
          <p:nvPr/>
        </p:nvSpPr>
        <p:spPr>
          <a:xfrm>
            <a:off x="7502890" y="2911259"/>
            <a:ext cx="736700" cy="3131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First request</a:t>
            </a:r>
          </a:p>
        </p:txBody>
      </p:sp>
    </p:spTree>
    <p:extLst>
      <p:ext uri="{BB962C8B-B14F-4D97-AF65-F5344CB8AC3E}">
        <p14:creationId xmlns:p14="http://schemas.microsoft.com/office/powerpoint/2010/main" val="3858772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0498" y="2553874"/>
            <a:ext cx="3645841" cy="3847399"/>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12" name="TextBox 11"/>
          <p:cNvSpPr txBox="1"/>
          <p:nvPr/>
        </p:nvSpPr>
        <p:spPr>
          <a:xfrm>
            <a:off x="354841" y="1250779"/>
            <a:ext cx="8789159" cy="1200329"/>
          </a:xfrm>
          <a:prstGeom prst="rect">
            <a:avLst/>
          </a:prstGeom>
          <a:noFill/>
        </p:spPr>
        <p:txBody>
          <a:bodyPr wrap="square" rtlCol="0">
            <a:spAutoFit/>
          </a:bodyPr>
          <a:lstStyle/>
          <a:p>
            <a:pPr marL="342900" indent="-342900">
              <a:buFont typeface="Arial" pitchFamily="34" charset="0"/>
              <a:buChar char="•"/>
            </a:pPr>
            <a:r>
              <a:rPr lang="en-US" sz="2400" dirty="0"/>
              <a:t>Create a patron digitization request which is a partial request for “A book of Shanties” for patron Mario Bianchi (User Group Undergraduate Student)</a:t>
            </a:r>
          </a:p>
        </p:txBody>
      </p:sp>
      <p:sp>
        <p:nvSpPr>
          <p:cNvPr id="7" name="Rectangle 6"/>
          <p:cNvSpPr/>
          <p:nvPr/>
        </p:nvSpPr>
        <p:spPr>
          <a:xfrm>
            <a:off x="2885063" y="4399091"/>
            <a:ext cx="1629757" cy="3131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First request</a:t>
            </a:r>
          </a:p>
        </p:txBody>
      </p:sp>
      <p:sp>
        <p:nvSpPr>
          <p:cNvPr id="9" name="Rectangle 8"/>
          <p:cNvSpPr/>
          <p:nvPr/>
        </p:nvSpPr>
        <p:spPr>
          <a:xfrm>
            <a:off x="3216988" y="3432308"/>
            <a:ext cx="2013988" cy="487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046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149" y="2328627"/>
            <a:ext cx="8905875" cy="312420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12" name="TextBox 11"/>
          <p:cNvSpPr txBox="1"/>
          <p:nvPr/>
        </p:nvSpPr>
        <p:spPr>
          <a:xfrm>
            <a:off x="966054" y="1562584"/>
            <a:ext cx="8789159" cy="461665"/>
          </a:xfrm>
          <a:prstGeom prst="rect">
            <a:avLst/>
          </a:prstGeom>
          <a:noFill/>
        </p:spPr>
        <p:txBody>
          <a:bodyPr wrap="square" rtlCol="0">
            <a:spAutoFit/>
          </a:bodyPr>
          <a:lstStyle/>
          <a:p>
            <a:pPr marL="342900" indent="-342900">
              <a:buFont typeface="Arial" pitchFamily="34" charset="0"/>
              <a:buChar char="•"/>
            </a:pPr>
            <a:r>
              <a:rPr lang="en-US" sz="2400" dirty="0"/>
              <a:t>From the Alma repository search click “Request”</a:t>
            </a:r>
          </a:p>
        </p:txBody>
      </p:sp>
      <p:sp>
        <p:nvSpPr>
          <p:cNvPr id="7" name="Rectangle 6"/>
          <p:cNvSpPr/>
          <p:nvPr/>
        </p:nvSpPr>
        <p:spPr>
          <a:xfrm>
            <a:off x="7503295" y="3388091"/>
            <a:ext cx="736700" cy="3131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Second request</a:t>
            </a:r>
          </a:p>
        </p:txBody>
      </p:sp>
    </p:spTree>
    <p:extLst>
      <p:ext uri="{BB962C8B-B14F-4D97-AF65-F5344CB8AC3E}">
        <p14:creationId xmlns:p14="http://schemas.microsoft.com/office/powerpoint/2010/main" val="122038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8798" y="1994704"/>
            <a:ext cx="7369521" cy="4190875"/>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sp>
        <p:nvSpPr>
          <p:cNvPr id="12" name="TextBox 11"/>
          <p:cNvSpPr txBox="1"/>
          <p:nvPr/>
        </p:nvSpPr>
        <p:spPr>
          <a:xfrm>
            <a:off x="0" y="1141833"/>
            <a:ext cx="8789159" cy="830997"/>
          </a:xfrm>
          <a:prstGeom prst="rect">
            <a:avLst/>
          </a:prstGeom>
          <a:noFill/>
        </p:spPr>
        <p:txBody>
          <a:bodyPr wrap="square" rtlCol="0">
            <a:spAutoFit/>
          </a:bodyPr>
          <a:lstStyle/>
          <a:p>
            <a:pPr marL="342900" indent="-342900">
              <a:buFont typeface="Arial" pitchFamily="34" charset="0"/>
              <a:buChar char="•"/>
            </a:pPr>
            <a:r>
              <a:rPr lang="en-US" sz="2400" dirty="0"/>
              <a:t>Create a staff digitization request for “Antipasti the little dishes of Italy” and do not make it partial</a:t>
            </a:r>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Second request</a:t>
            </a:r>
          </a:p>
        </p:txBody>
      </p:sp>
      <p:sp>
        <p:nvSpPr>
          <p:cNvPr id="8" name="Rectangle 7"/>
          <p:cNvSpPr/>
          <p:nvPr/>
        </p:nvSpPr>
        <p:spPr>
          <a:xfrm>
            <a:off x="1077362" y="3023857"/>
            <a:ext cx="1069650" cy="2428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76950" y="2266429"/>
            <a:ext cx="2073244" cy="2428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062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3470" y="3049538"/>
            <a:ext cx="5752778" cy="2617931"/>
          </a:xfrm>
          <a:prstGeom prst="rect">
            <a:avLst/>
          </a:prstGeom>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12" name="TextBox 11"/>
          <p:cNvSpPr txBox="1"/>
          <p:nvPr/>
        </p:nvSpPr>
        <p:spPr>
          <a:xfrm>
            <a:off x="0" y="1188306"/>
            <a:ext cx="8789159" cy="1200329"/>
          </a:xfrm>
          <a:prstGeom prst="rect">
            <a:avLst/>
          </a:prstGeom>
          <a:noFill/>
        </p:spPr>
        <p:txBody>
          <a:bodyPr wrap="square" rtlCol="0">
            <a:spAutoFit/>
          </a:bodyPr>
          <a:lstStyle/>
          <a:p>
            <a:pPr marL="342900" indent="-342900">
              <a:buFont typeface="Arial" pitchFamily="34" charset="0"/>
              <a:buChar char="•"/>
            </a:pPr>
            <a:r>
              <a:rPr lang="en-US" sz="2400" dirty="0"/>
              <a:t>It is also possible to create the requests via Primo</a:t>
            </a:r>
          </a:p>
          <a:p>
            <a:pPr marL="342900" indent="-342900">
              <a:buFont typeface="Arial" pitchFamily="34" charset="0"/>
              <a:buChar char="•"/>
            </a:pPr>
            <a:r>
              <a:rPr lang="en-US" sz="2400" dirty="0"/>
              <a:t>Here the digitization request is created by user Alicia who is User group “Graduate Student”</a:t>
            </a:r>
          </a:p>
        </p:txBody>
      </p:sp>
      <p:sp>
        <p:nvSpPr>
          <p:cNvPr id="8" name="Rectangle 7"/>
          <p:cNvSpPr/>
          <p:nvPr/>
        </p:nvSpPr>
        <p:spPr>
          <a:xfrm>
            <a:off x="3549977" y="5069941"/>
            <a:ext cx="3620368" cy="455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Third request</a:t>
            </a:r>
          </a:p>
        </p:txBody>
      </p:sp>
    </p:spTree>
    <p:extLst>
      <p:ext uri="{BB962C8B-B14F-4D97-AF65-F5344CB8AC3E}">
        <p14:creationId xmlns:p14="http://schemas.microsoft.com/office/powerpoint/2010/main" val="98506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499" y="1733467"/>
            <a:ext cx="8639175" cy="4181475"/>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12" name="TextBox 11"/>
          <p:cNvSpPr txBox="1"/>
          <p:nvPr/>
        </p:nvSpPr>
        <p:spPr>
          <a:xfrm>
            <a:off x="0" y="1188306"/>
            <a:ext cx="8789159" cy="461665"/>
          </a:xfrm>
          <a:prstGeom prst="rect">
            <a:avLst/>
          </a:prstGeom>
          <a:noFill/>
        </p:spPr>
        <p:txBody>
          <a:bodyPr wrap="square" rtlCol="0">
            <a:spAutoFit/>
          </a:bodyPr>
          <a:lstStyle/>
          <a:p>
            <a:pPr marL="342900" indent="-342900">
              <a:buFont typeface="Arial" pitchFamily="34" charset="0"/>
              <a:buChar char="•"/>
            </a:pPr>
            <a:r>
              <a:rPr lang="en-US" sz="2400" dirty="0"/>
              <a:t>Alicia Creates the request</a:t>
            </a:r>
          </a:p>
        </p:txBody>
      </p:sp>
      <p:sp>
        <p:nvSpPr>
          <p:cNvPr id="8" name="Rectangle 7"/>
          <p:cNvSpPr/>
          <p:nvPr/>
        </p:nvSpPr>
        <p:spPr>
          <a:xfrm>
            <a:off x="3015876" y="5157814"/>
            <a:ext cx="1023582" cy="395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Third request</a:t>
            </a:r>
          </a:p>
        </p:txBody>
      </p:sp>
    </p:spTree>
    <p:extLst>
      <p:ext uri="{BB962C8B-B14F-4D97-AF65-F5344CB8AC3E}">
        <p14:creationId xmlns:p14="http://schemas.microsoft.com/office/powerpoint/2010/main" val="152348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2696" y="1363916"/>
            <a:ext cx="3767830" cy="182880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
        <p:nvSpPr>
          <p:cNvPr id="9" name="Rectangle 8"/>
          <p:cNvSpPr/>
          <p:nvPr/>
        </p:nvSpPr>
        <p:spPr>
          <a:xfrm>
            <a:off x="3428223" y="1665818"/>
            <a:ext cx="611235" cy="353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567855" y="3290948"/>
            <a:ext cx="5132717" cy="1828800"/>
          </a:xfrm>
          <a:prstGeom prst="rect">
            <a:avLst/>
          </a:prstGeom>
        </p:spPr>
      </p:pic>
      <p:sp>
        <p:nvSpPr>
          <p:cNvPr id="10" name="Rectangle 9"/>
          <p:cNvSpPr/>
          <p:nvPr/>
        </p:nvSpPr>
        <p:spPr>
          <a:xfrm>
            <a:off x="2685839" y="4780230"/>
            <a:ext cx="1786573" cy="339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2923501" y="5655315"/>
            <a:ext cx="2867025" cy="352425"/>
          </a:xfrm>
          <a:prstGeom prst="rect">
            <a:avLst/>
          </a:prstGeom>
        </p:spPr>
      </p:pic>
      <p:sp>
        <p:nvSpPr>
          <p:cNvPr id="11" name="TextBox 10"/>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Third request</a:t>
            </a:r>
          </a:p>
        </p:txBody>
      </p:sp>
    </p:spTree>
    <p:extLst>
      <p:ext uri="{BB962C8B-B14F-4D97-AF65-F5344CB8AC3E}">
        <p14:creationId xmlns:p14="http://schemas.microsoft.com/office/powerpoint/2010/main" val="226275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0026" y="1886654"/>
            <a:ext cx="6201103" cy="457200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12" name="TextBox 11"/>
          <p:cNvSpPr txBox="1"/>
          <p:nvPr/>
        </p:nvSpPr>
        <p:spPr>
          <a:xfrm>
            <a:off x="177424" y="1274792"/>
            <a:ext cx="8789159" cy="461665"/>
          </a:xfrm>
          <a:prstGeom prst="rect">
            <a:avLst/>
          </a:prstGeom>
          <a:noFill/>
        </p:spPr>
        <p:txBody>
          <a:bodyPr wrap="square" rtlCol="0">
            <a:spAutoFit/>
          </a:bodyPr>
          <a:lstStyle/>
          <a:p>
            <a:pPr marL="342900" indent="-342900">
              <a:buFont typeface="Arial" pitchFamily="34" charset="0"/>
              <a:buChar char="•"/>
            </a:pPr>
            <a:r>
              <a:rPr lang="en-US" sz="2400" dirty="0"/>
              <a:t>And it will appear in the Library Card of the patron in Primo</a:t>
            </a:r>
          </a:p>
        </p:txBody>
      </p:sp>
      <p:sp>
        <p:nvSpPr>
          <p:cNvPr id="9" name="Rectangle 8"/>
          <p:cNvSpPr/>
          <p:nvPr/>
        </p:nvSpPr>
        <p:spPr>
          <a:xfrm>
            <a:off x="1962185" y="4577333"/>
            <a:ext cx="4013101" cy="836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962185" y="4979403"/>
            <a:ext cx="1342330" cy="217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Third request</a:t>
            </a:r>
          </a:p>
        </p:txBody>
      </p:sp>
    </p:spTree>
    <p:extLst>
      <p:ext uri="{BB962C8B-B14F-4D97-AF65-F5344CB8AC3E}">
        <p14:creationId xmlns:p14="http://schemas.microsoft.com/office/powerpoint/2010/main" val="327627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Department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Digitization requests in Alma are handled via the digitization department</a:t>
            </a:r>
          </a:p>
          <a:p>
            <a:pPr marL="457200" indent="-457200">
              <a:buFont typeface="Arial" panose="020B0604020202020204" pitchFamily="34" charset="0"/>
              <a:buChar char="•"/>
            </a:pPr>
            <a:r>
              <a:rPr lang="en-US" sz="2800" dirty="0"/>
              <a:t>Digitization departments are available from the fulfillment configuration menu under “Digital Fulfillment &gt; Digitization Departments”</a:t>
            </a:r>
          </a:p>
          <a:p>
            <a:pPr marL="457200" indent="-457200">
              <a:buFont typeface="Arial" panose="020B0604020202020204" pitchFamily="34" charset="0"/>
              <a:buChar char="•"/>
            </a:pPr>
            <a:r>
              <a:rPr lang="en-US" sz="2800" dirty="0"/>
              <a:t>Multiple digitization departments may exists for various combinations of libraries.</a:t>
            </a:r>
          </a:p>
        </p:txBody>
      </p:sp>
    </p:spTree>
    <p:extLst>
      <p:ext uri="{BB962C8B-B14F-4D97-AF65-F5344CB8AC3E}">
        <p14:creationId xmlns:p14="http://schemas.microsoft.com/office/powerpoint/2010/main" val="59839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6312" y="2907337"/>
            <a:ext cx="7191375" cy="2238375"/>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12" name="TextBox 11"/>
          <p:cNvSpPr txBox="1"/>
          <p:nvPr/>
        </p:nvSpPr>
        <p:spPr>
          <a:xfrm>
            <a:off x="177419" y="1633991"/>
            <a:ext cx="8789159" cy="830997"/>
          </a:xfrm>
          <a:prstGeom prst="rect">
            <a:avLst/>
          </a:prstGeom>
          <a:noFill/>
        </p:spPr>
        <p:txBody>
          <a:bodyPr wrap="square" rtlCol="0">
            <a:spAutoFit/>
          </a:bodyPr>
          <a:lstStyle/>
          <a:p>
            <a:pPr marL="342900" indent="-342900">
              <a:buFont typeface="Arial" pitchFamily="34" charset="0"/>
              <a:buChar char="•"/>
            </a:pPr>
            <a:r>
              <a:rPr lang="en-US" sz="2400" dirty="0"/>
              <a:t>When the request is made via Primo it is considered a Patron Digitization Request </a:t>
            </a:r>
          </a:p>
        </p:txBody>
      </p:sp>
      <p:sp>
        <p:nvSpPr>
          <p:cNvPr id="6" name="Rectangle 5"/>
          <p:cNvSpPr/>
          <p:nvPr/>
        </p:nvSpPr>
        <p:spPr>
          <a:xfrm>
            <a:off x="1817330" y="3284743"/>
            <a:ext cx="2222128" cy="363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Third request</a:t>
            </a:r>
          </a:p>
        </p:txBody>
      </p:sp>
      <p:sp>
        <p:nvSpPr>
          <p:cNvPr id="4" name="TextBox 3"/>
          <p:cNvSpPr txBox="1"/>
          <p:nvPr/>
        </p:nvSpPr>
        <p:spPr>
          <a:xfrm>
            <a:off x="177419" y="5486400"/>
            <a:ext cx="2906975" cy="646331"/>
          </a:xfrm>
          <a:prstGeom prst="rect">
            <a:avLst/>
          </a:prstGeom>
          <a:noFill/>
          <a:ln>
            <a:solidFill>
              <a:schemeClr val="accent1"/>
            </a:solidFill>
          </a:ln>
        </p:spPr>
        <p:txBody>
          <a:bodyPr wrap="square" rtlCol="0">
            <a:spAutoFit/>
          </a:bodyPr>
          <a:lstStyle/>
          <a:p>
            <a:r>
              <a:rPr lang="en-US" dirty="0"/>
              <a:t>We saw that she has user group ‘Graduate Student’</a:t>
            </a:r>
          </a:p>
        </p:txBody>
      </p:sp>
      <p:cxnSp>
        <p:nvCxnSpPr>
          <p:cNvPr id="9" name="Straight Arrow Connector 8"/>
          <p:cNvCxnSpPr/>
          <p:nvPr/>
        </p:nvCxnSpPr>
        <p:spPr>
          <a:xfrm flipV="1">
            <a:off x="1231271" y="4200808"/>
            <a:ext cx="586059" cy="371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76312" y="4572000"/>
            <a:ext cx="245906"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8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9299" y="2863942"/>
            <a:ext cx="5751576" cy="2867047"/>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
        <p:nvSpPr>
          <p:cNvPr id="12" name="TextBox 11"/>
          <p:cNvSpPr txBox="1"/>
          <p:nvPr/>
        </p:nvSpPr>
        <p:spPr>
          <a:xfrm>
            <a:off x="0" y="1188306"/>
            <a:ext cx="8789159" cy="1200329"/>
          </a:xfrm>
          <a:prstGeom prst="rect">
            <a:avLst/>
          </a:prstGeom>
          <a:noFill/>
        </p:spPr>
        <p:txBody>
          <a:bodyPr wrap="square" rtlCol="0">
            <a:spAutoFit/>
          </a:bodyPr>
          <a:lstStyle/>
          <a:p>
            <a:pPr marL="342900" indent="-342900">
              <a:buFont typeface="Arial" pitchFamily="34" charset="0"/>
              <a:buChar char="•"/>
            </a:pPr>
            <a:r>
              <a:rPr lang="en-US" sz="2400" dirty="0"/>
              <a:t>Again we will create the request via Primo</a:t>
            </a:r>
          </a:p>
          <a:p>
            <a:pPr marL="342900" indent="-342900">
              <a:buFont typeface="Arial" pitchFamily="34" charset="0"/>
              <a:buChar char="•"/>
            </a:pPr>
            <a:r>
              <a:rPr lang="en-US" sz="2400" dirty="0"/>
              <a:t>Here the digitization request is created by user Miri who is User group “Distance Learners”</a:t>
            </a:r>
          </a:p>
        </p:txBody>
      </p:sp>
      <p:sp>
        <p:nvSpPr>
          <p:cNvPr id="8" name="Rectangle 7"/>
          <p:cNvSpPr/>
          <p:nvPr/>
        </p:nvSpPr>
        <p:spPr>
          <a:xfrm>
            <a:off x="3404103" y="5033729"/>
            <a:ext cx="3766242" cy="455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Fourth request</a:t>
            </a:r>
          </a:p>
        </p:txBody>
      </p:sp>
    </p:spTree>
    <p:extLst>
      <p:ext uri="{BB962C8B-B14F-4D97-AF65-F5344CB8AC3E}">
        <p14:creationId xmlns:p14="http://schemas.microsoft.com/office/powerpoint/2010/main" val="3278152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sp>
        <p:nvSpPr>
          <p:cNvPr id="12" name="TextBox 11"/>
          <p:cNvSpPr txBox="1"/>
          <p:nvPr/>
        </p:nvSpPr>
        <p:spPr>
          <a:xfrm>
            <a:off x="0" y="1188306"/>
            <a:ext cx="8789159" cy="461665"/>
          </a:xfrm>
          <a:prstGeom prst="rect">
            <a:avLst/>
          </a:prstGeom>
          <a:noFill/>
        </p:spPr>
        <p:txBody>
          <a:bodyPr wrap="square" rtlCol="0">
            <a:spAutoFit/>
          </a:bodyPr>
          <a:lstStyle/>
          <a:p>
            <a:pPr marL="342900" indent="-342900">
              <a:buFont typeface="Arial" pitchFamily="34" charset="0"/>
              <a:buChar char="•"/>
            </a:pPr>
            <a:r>
              <a:rPr lang="en-US" sz="2400" dirty="0"/>
              <a:t>Miri Creates the request</a:t>
            </a:r>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Fourth request</a:t>
            </a:r>
          </a:p>
        </p:txBody>
      </p:sp>
      <p:pic>
        <p:nvPicPr>
          <p:cNvPr id="9" name="Picture 8"/>
          <p:cNvPicPr>
            <a:picLocks noChangeAspect="1"/>
          </p:cNvPicPr>
          <p:nvPr/>
        </p:nvPicPr>
        <p:blipFill>
          <a:blip r:embed="rId2"/>
          <a:stretch>
            <a:fillRect/>
          </a:stretch>
        </p:blipFill>
        <p:spPr>
          <a:xfrm>
            <a:off x="687359" y="1829671"/>
            <a:ext cx="7772400" cy="4183917"/>
          </a:xfrm>
          <a:prstGeom prst="rect">
            <a:avLst/>
          </a:prstGeom>
          <a:ln>
            <a:solidFill>
              <a:schemeClr val="accent1"/>
            </a:solidFill>
          </a:ln>
        </p:spPr>
      </p:pic>
      <p:sp>
        <p:nvSpPr>
          <p:cNvPr id="10" name="Rectangle 9"/>
          <p:cNvSpPr/>
          <p:nvPr/>
        </p:nvSpPr>
        <p:spPr>
          <a:xfrm>
            <a:off x="2978588" y="4626318"/>
            <a:ext cx="789611" cy="2566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682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82729" y="3615618"/>
            <a:ext cx="4482506" cy="1645920"/>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2045621" y="1407790"/>
            <a:ext cx="3987674" cy="1751866"/>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33</a:t>
            </a:fld>
            <a:endParaRPr lang="en-US" dirty="0"/>
          </a:p>
        </p:txBody>
      </p:sp>
      <p:sp>
        <p:nvSpPr>
          <p:cNvPr id="9" name="Rectangle 8"/>
          <p:cNvSpPr/>
          <p:nvPr/>
        </p:nvSpPr>
        <p:spPr>
          <a:xfrm>
            <a:off x="3464435" y="1602447"/>
            <a:ext cx="611235" cy="353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84394" y="4834550"/>
            <a:ext cx="1388018" cy="285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2923501" y="5655315"/>
            <a:ext cx="2867025" cy="352425"/>
          </a:xfrm>
          <a:prstGeom prst="rect">
            <a:avLst/>
          </a:prstGeom>
        </p:spPr>
      </p:pic>
      <p:sp>
        <p:nvSpPr>
          <p:cNvPr id="11" name="TextBox 10"/>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Fourth request</a:t>
            </a:r>
          </a:p>
        </p:txBody>
      </p:sp>
    </p:spTree>
    <p:extLst>
      <p:ext uri="{BB962C8B-B14F-4D97-AF65-F5344CB8AC3E}">
        <p14:creationId xmlns:p14="http://schemas.microsoft.com/office/powerpoint/2010/main" val="358611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4046" y="2190707"/>
            <a:ext cx="8413084" cy="3452855"/>
          </a:xfrm>
          <a:prstGeom prst="rect">
            <a:avLst/>
          </a:prstGeom>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34</a:t>
            </a:fld>
            <a:endParaRPr lang="en-US" dirty="0"/>
          </a:p>
        </p:txBody>
      </p:sp>
      <p:sp>
        <p:nvSpPr>
          <p:cNvPr id="12" name="TextBox 11"/>
          <p:cNvSpPr txBox="1"/>
          <p:nvPr/>
        </p:nvSpPr>
        <p:spPr>
          <a:xfrm>
            <a:off x="177424" y="1274792"/>
            <a:ext cx="8789159" cy="461665"/>
          </a:xfrm>
          <a:prstGeom prst="rect">
            <a:avLst/>
          </a:prstGeom>
          <a:noFill/>
        </p:spPr>
        <p:txBody>
          <a:bodyPr wrap="square" rtlCol="0">
            <a:spAutoFit/>
          </a:bodyPr>
          <a:lstStyle/>
          <a:p>
            <a:pPr marL="342900" indent="-342900">
              <a:buFont typeface="Arial" pitchFamily="34" charset="0"/>
              <a:buChar char="•"/>
            </a:pPr>
            <a:r>
              <a:rPr lang="en-US" sz="2400" dirty="0"/>
              <a:t>And it will appear in the Library Card of the patron in Primo</a:t>
            </a:r>
          </a:p>
        </p:txBody>
      </p:sp>
      <p:sp>
        <p:nvSpPr>
          <p:cNvPr id="9" name="Rectangle 8"/>
          <p:cNvSpPr/>
          <p:nvPr/>
        </p:nvSpPr>
        <p:spPr>
          <a:xfrm>
            <a:off x="414045" y="4586386"/>
            <a:ext cx="8282085" cy="1057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9855" y="5205739"/>
            <a:ext cx="1342330" cy="217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Fourth request</a:t>
            </a:r>
          </a:p>
        </p:txBody>
      </p:sp>
    </p:spTree>
    <p:extLst>
      <p:ext uri="{BB962C8B-B14F-4D97-AF65-F5344CB8AC3E}">
        <p14:creationId xmlns:p14="http://schemas.microsoft.com/office/powerpoint/2010/main" val="4004782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941" y="2682666"/>
            <a:ext cx="8961120" cy="1980695"/>
          </a:xfrm>
          <a:prstGeom prst="rect">
            <a:avLst/>
          </a:prstGeom>
          <a:ln>
            <a:solidFill>
              <a:schemeClr val="tx1"/>
            </a:solidFill>
          </a:ln>
        </p:spPr>
      </p:pic>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35</a:t>
            </a:fld>
            <a:endParaRPr lang="en-US" dirty="0"/>
          </a:p>
        </p:txBody>
      </p:sp>
      <p:sp>
        <p:nvSpPr>
          <p:cNvPr id="12" name="TextBox 11"/>
          <p:cNvSpPr txBox="1"/>
          <p:nvPr/>
        </p:nvSpPr>
        <p:spPr>
          <a:xfrm>
            <a:off x="177419" y="1633991"/>
            <a:ext cx="8789159" cy="830997"/>
          </a:xfrm>
          <a:prstGeom prst="rect">
            <a:avLst/>
          </a:prstGeom>
          <a:noFill/>
        </p:spPr>
        <p:txBody>
          <a:bodyPr wrap="square" rtlCol="0">
            <a:spAutoFit/>
          </a:bodyPr>
          <a:lstStyle/>
          <a:p>
            <a:pPr marL="342900" indent="-342900">
              <a:buFont typeface="Arial" pitchFamily="34" charset="0"/>
              <a:buChar char="•"/>
            </a:pPr>
            <a:r>
              <a:rPr lang="en-US" sz="2400" dirty="0"/>
              <a:t>When the request is made via Primo it is considered a Patron Digitization Request </a:t>
            </a:r>
          </a:p>
        </p:txBody>
      </p:sp>
      <p:sp>
        <p:nvSpPr>
          <p:cNvPr id="6" name="Rectangle 5"/>
          <p:cNvSpPr/>
          <p:nvPr/>
        </p:nvSpPr>
        <p:spPr>
          <a:xfrm>
            <a:off x="794288" y="3190673"/>
            <a:ext cx="2464960" cy="363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84394" y="750627"/>
            <a:ext cx="2279176" cy="369332"/>
          </a:xfrm>
          <a:prstGeom prst="rect">
            <a:avLst/>
          </a:prstGeom>
          <a:solidFill>
            <a:srgbClr val="FFFF00"/>
          </a:solidFill>
        </p:spPr>
        <p:txBody>
          <a:bodyPr wrap="square" rtlCol="0">
            <a:spAutoFit/>
          </a:bodyPr>
          <a:lstStyle/>
          <a:p>
            <a:pPr algn="ctr"/>
            <a:r>
              <a:rPr lang="en-US" dirty="0"/>
              <a:t>Fourth request</a:t>
            </a:r>
          </a:p>
        </p:txBody>
      </p:sp>
      <p:sp>
        <p:nvSpPr>
          <p:cNvPr id="8" name="TextBox 7"/>
          <p:cNvSpPr txBox="1"/>
          <p:nvPr/>
        </p:nvSpPr>
        <p:spPr>
          <a:xfrm>
            <a:off x="177419" y="5486400"/>
            <a:ext cx="2906975" cy="646331"/>
          </a:xfrm>
          <a:prstGeom prst="rect">
            <a:avLst/>
          </a:prstGeom>
          <a:noFill/>
          <a:ln>
            <a:solidFill>
              <a:schemeClr val="accent1"/>
            </a:solidFill>
          </a:ln>
        </p:spPr>
        <p:txBody>
          <a:bodyPr wrap="square" rtlCol="0">
            <a:spAutoFit/>
          </a:bodyPr>
          <a:lstStyle/>
          <a:p>
            <a:r>
              <a:rPr lang="en-US" dirty="0"/>
              <a:t>We saw that she has user group ‘Distance Learners’</a:t>
            </a:r>
          </a:p>
        </p:txBody>
      </p:sp>
      <p:cxnSp>
        <p:nvCxnSpPr>
          <p:cNvPr id="9" name="Straight Arrow Connector 8"/>
          <p:cNvCxnSpPr/>
          <p:nvPr/>
        </p:nvCxnSpPr>
        <p:spPr>
          <a:xfrm flipV="1">
            <a:off x="1231271" y="4083113"/>
            <a:ext cx="398353" cy="488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76312" y="4572000"/>
            <a:ext cx="245906"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469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Creating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36</a:t>
            </a:fld>
            <a:endParaRPr lang="en-US" dirty="0"/>
          </a:p>
        </p:txBody>
      </p:sp>
      <p:sp>
        <p:nvSpPr>
          <p:cNvPr id="12" name="TextBox 11"/>
          <p:cNvSpPr txBox="1"/>
          <p:nvPr/>
        </p:nvSpPr>
        <p:spPr>
          <a:xfrm>
            <a:off x="160507" y="1821743"/>
            <a:ext cx="8789159" cy="4401205"/>
          </a:xfrm>
          <a:prstGeom prst="rect">
            <a:avLst/>
          </a:prstGeom>
          <a:noFill/>
        </p:spPr>
        <p:txBody>
          <a:bodyPr wrap="square" rtlCol="0">
            <a:spAutoFit/>
          </a:bodyPr>
          <a:lstStyle/>
          <a:p>
            <a:pPr marL="342900" indent="-342900">
              <a:buFont typeface="Arial" pitchFamily="34" charset="0"/>
              <a:buChar char="•"/>
            </a:pPr>
            <a:r>
              <a:rPr lang="en-US" sz="2000" u="sng" dirty="0"/>
              <a:t>First Request</a:t>
            </a:r>
            <a:r>
              <a:rPr lang="en-US" sz="2000" dirty="0"/>
              <a:t>: Created in Alma UI for title 'Book of Shanties' for patron who is User Group "Undergraduate Student".  It is a patron digitization request and partial. </a:t>
            </a:r>
            <a:r>
              <a:rPr lang="en-US" sz="2000" b="1" dirty="0"/>
              <a:t>Should use rule 2</a:t>
            </a:r>
            <a:endParaRPr lang="en-US" sz="2000" dirty="0"/>
          </a:p>
          <a:p>
            <a:pPr marL="342900" indent="-342900">
              <a:buFont typeface="Arial" pitchFamily="34" charset="0"/>
              <a:buChar char="•"/>
            </a:pPr>
            <a:endParaRPr lang="en-US" sz="2000" dirty="0"/>
          </a:p>
          <a:p>
            <a:pPr marL="342900" indent="-342900">
              <a:buFont typeface="Arial" pitchFamily="34" charset="0"/>
              <a:buChar char="•"/>
            </a:pPr>
            <a:r>
              <a:rPr lang="en-US" sz="2000" u="sng" dirty="0"/>
              <a:t>Second Request</a:t>
            </a:r>
            <a:r>
              <a:rPr lang="en-US" sz="2000" dirty="0"/>
              <a:t>: Created in Alma UI for title 'Antipasti: the little dishes of Italy.'  It is a staff digitization request and not partial.  </a:t>
            </a:r>
            <a:r>
              <a:rPr lang="en-US" sz="2000" b="1" dirty="0"/>
              <a:t>Should use rule 1</a:t>
            </a:r>
          </a:p>
          <a:p>
            <a:pPr marL="342900" indent="-342900">
              <a:buFont typeface="Arial" pitchFamily="34" charset="0"/>
              <a:buChar char="•"/>
            </a:pPr>
            <a:endParaRPr lang="en-US" sz="2000" dirty="0"/>
          </a:p>
          <a:p>
            <a:pPr marL="342900" indent="-342900">
              <a:buFont typeface="Arial" pitchFamily="34" charset="0"/>
              <a:buChar char="•"/>
            </a:pPr>
            <a:r>
              <a:rPr lang="en-US" sz="2000" u="sng" dirty="0"/>
              <a:t>Third request</a:t>
            </a:r>
            <a:r>
              <a:rPr lang="en-US" sz="2000" dirty="0"/>
              <a:t>: Created in Primo by patron who is User Group "Graduate Student" for title 'On top of spaghetti'.  It is a patron digitization request and not partial. </a:t>
            </a:r>
            <a:r>
              <a:rPr lang="en-US" sz="2000" b="1" dirty="0"/>
              <a:t>Should use default rule</a:t>
            </a:r>
          </a:p>
          <a:p>
            <a:pPr marL="342900" indent="-342900">
              <a:buFont typeface="Arial" pitchFamily="34" charset="0"/>
              <a:buChar char="•"/>
            </a:pPr>
            <a:endParaRPr lang="en-US" sz="2000" dirty="0"/>
          </a:p>
          <a:p>
            <a:pPr marL="342900" indent="-342900">
              <a:buFont typeface="Arial" pitchFamily="34" charset="0"/>
              <a:buChar char="•"/>
            </a:pPr>
            <a:r>
              <a:rPr lang="en-US" sz="2000" u="sng" dirty="0"/>
              <a:t>Fourth request</a:t>
            </a:r>
            <a:r>
              <a:rPr lang="en-US" sz="2000" dirty="0"/>
              <a:t>: Created in Primo by patron who is User Group "Distance Learners" for title 'My Calabria : rustic family cooking from Italy's undiscovered south'.   It is a patron digitization request and not partial. </a:t>
            </a:r>
            <a:r>
              <a:rPr lang="en-US" sz="2000" b="1" dirty="0"/>
              <a:t>Should use rule 3</a:t>
            </a:r>
          </a:p>
        </p:txBody>
      </p:sp>
      <p:sp>
        <p:nvSpPr>
          <p:cNvPr id="3" name="TextBox 2"/>
          <p:cNvSpPr txBox="1"/>
          <p:nvPr/>
        </p:nvSpPr>
        <p:spPr>
          <a:xfrm>
            <a:off x="2372011" y="968721"/>
            <a:ext cx="3485585" cy="369332"/>
          </a:xfrm>
          <a:prstGeom prst="rect">
            <a:avLst/>
          </a:prstGeom>
          <a:noFill/>
          <a:ln>
            <a:solidFill>
              <a:schemeClr val="tx1"/>
            </a:solidFill>
          </a:ln>
        </p:spPr>
        <p:txBody>
          <a:bodyPr wrap="square" rtlCol="0">
            <a:spAutoFit/>
          </a:bodyPr>
          <a:lstStyle/>
          <a:p>
            <a:pPr algn="ctr"/>
            <a:r>
              <a:rPr lang="en-US" dirty="0"/>
              <a:t>Summary of the requests we made</a:t>
            </a:r>
          </a:p>
        </p:txBody>
      </p:sp>
    </p:spTree>
    <p:extLst>
      <p:ext uri="{BB962C8B-B14F-4D97-AF65-F5344CB8AC3E}">
        <p14:creationId xmlns:p14="http://schemas.microsoft.com/office/powerpoint/2010/main" val="4071953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37</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a:t>The Digitization Department</a:t>
            </a:r>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a:t>The Digitization profile rules</a:t>
            </a:r>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a:t>Creating digitization requests</a:t>
            </a:r>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a:t>Processing digitization requests</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4279409"/>
            <a:ext cx="4708478"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6" name="TextBox 15"/>
          <p:cNvSpPr txBox="1"/>
          <p:nvPr/>
        </p:nvSpPr>
        <p:spPr>
          <a:xfrm>
            <a:off x="1392071" y="5488049"/>
            <a:ext cx="6209733" cy="523220"/>
          </a:xfrm>
          <a:prstGeom prst="rect">
            <a:avLst/>
          </a:prstGeom>
          <a:noFill/>
        </p:spPr>
        <p:txBody>
          <a:bodyPr wrap="square" rtlCol="0">
            <a:spAutoFit/>
          </a:bodyPr>
          <a:lstStyle/>
          <a:p>
            <a:r>
              <a:rPr lang="en-US" sz="2800" dirty="0"/>
              <a:t>Reporting on the digitization requests</a:t>
            </a:r>
          </a:p>
        </p:txBody>
      </p:sp>
    </p:spTree>
    <p:extLst>
      <p:ext uri="{BB962C8B-B14F-4D97-AF65-F5344CB8AC3E}">
        <p14:creationId xmlns:p14="http://schemas.microsoft.com/office/powerpoint/2010/main" val="1133800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76487" y="1524000"/>
            <a:ext cx="4391025" cy="381000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61665"/>
          </a:xfrm>
          <a:prstGeom prst="rect">
            <a:avLst/>
          </a:prstGeom>
          <a:noFill/>
        </p:spPr>
        <p:txBody>
          <a:bodyPr wrap="square" rtlCol="0">
            <a:spAutoFit/>
          </a:bodyPr>
          <a:lstStyle/>
          <a:p>
            <a:pPr marL="342900" indent="-342900">
              <a:buFont typeface="Arial" pitchFamily="34" charset="0"/>
              <a:buChar char="•"/>
            </a:pPr>
            <a:r>
              <a:rPr lang="en-US" sz="2400" dirty="0"/>
              <a:t>In the task list see the requests waiting for approval</a:t>
            </a:r>
          </a:p>
        </p:txBody>
      </p:sp>
      <p:sp>
        <p:nvSpPr>
          <p:cNvPr id="4" name="Rectangle 3"/>
          <p:cNvSpPr/>
          <p:nvPr/>
        </p:nvSpPr>
        <p:spPr>
          <a:xfrm>
            <a:off x="2376487" y="3711921"/>
            <a:ext cx="3718528" cy="287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55120" y="1513995"/>
            <a:ext cx="312391" cy="468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3469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9" y="3553475"/>
            <a:ext cx="8961120" cy="2859631"/>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1938992"/>
          </a:xfrm>
          <a:prstGeom prst="rect">
            <a:avLst/>
          </a:prstGeom>
          <a:noFill/>
        </p:spPr>
        <p:txBody>
          <a:bodyPr wrap="square" rtlCol="0">
            <a:spAutoFit/>
          </a:bodyPr>
          <a:lstStyle/>
          <a:p>
            <a:pPr marL="342900" indent="-342900">
              <a:buFont typeface="Arial" pitchFamily="34" charset="0"/>
              <a:buChar char="•"/>
            </a:pPr>
            <a:r>
              <a:rPr lang="en-US" sz="2000" dirty="0"/>
              <a:t>See that requests we made which are in the list are there because the digitation profiles stated that the requests require approval.</a:t>
            </a:r>
          </a:p>
          <a:p>
            <a:pPr marL="342900" indent="-342900">
              <a:buFont typeface="Arial" pitchFamily="34" charset="0"/>
              <a:buChar char="•"/>
            </a:pPr>
            <a:r>
              <a:rPr lang="en-US" sz="2000" dirty="0"/>
              <a:t>The profiles also stated that the requests require copyright clearance.</a:t>
            </a:r>
          </a:p>
          <a:p>
            <a:pPr marL="342900" indent="-342900">
              <a:buFont typeface="Arial" pitchFamily="34" charset="0"/>
              <a:buChar char="•"/>
            </a:pPr>
            <a:r>
              <a:rPr lang="en-US" sz="2000" dirty="0"/>
              <a:t>Title 'My Calabria : rustic family cooking from Italy's undiscovered south‘ uses rule 3 (for User Group ‘Distance Learner’) and does not require approval or copyright clearance and therefore is not in the list.</a:t>
            </a:r>
          </a:p>
        </p:txBody>
      </p:sp>
      <p:sp>
        <p:nvSpPr>
          <p:cNvPr id="4" name="Rectangle 3"/>
          <p:cNvSpPr/>
          <p:nvPr/>
        </p:nvSpPr>
        <p:spPr>
          <a:xfrm>
            <a:off x="414045" y="5102150"/>
            <a:ext cx="4909393" cy="1310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11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Department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7" name="Picture 6"/>
          <p:cNvPicPr>
            <a:picLocks noChangeAspect="1"/>
          </p:cNvPicPr>
          <p:nvPr/>
        </p:nvPicPr>
        <p:blipFill>
          <a:blip r:embed="rId2"/>
          <a:stretch>
            <a:fillRect/>
          </a:stretch>
        </p:blipFill>
        <p:spPr>
          <a:xfrm>
            <a:off x="88174" y="2426375"/>
            <a:ext cx="8961120" cy="2020133"/>
          </a:xfrm>
          <a:prstGeom prst="rect">
            <a:avLst/>
          </a:prstGeom>
          <a:ln>
            <a:solidFill>
              <a:schemeClr val="accent1"/>
            </a:solidFill>
          </a:ln>
        </p:spPr>
      </p:pic>
      <p:sp>
        <p:nvSpPr>
          <p:cNvPr id="6" name="TextBox 5"/>
          <p:cNvSpPr txBox="1"/>
          <p:nvPr/>
        </p:nvSpPr>
        <p:spPr>
          <a:xfrm>
            <a:off x="354841" y="869619"/>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This is the “Institutional Digitization Department”</a:t>
            </a:r>
          </a:p>
        </p:txBody>
      </p:sp>
    </p:spTree>
    <p:extLst>
      <p:ext uri="{BB962C8B-B14F-4D97-AF65-F5344CB8AC3E}">
        <p14:creationId xmlns:p14="http://schemas.microsoft.com/office/powerpoint/2010/main" val="3296204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999" y="2037879"/>
            <a:ext cx="8961120" cy="2164806"/>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Give them each a CC number and approve it</a:t>
            </a:r>
          </a:p>
        </p:txBody>
      </p:sp>
      <p:sp>
        <p:nvSpPr>
          <p:cNvPr id="13" name="Rectangle 12"/>
          <p:cNvSpPr/>
          <p:nvPr/>
        </p:nvSpPr>
        <p:spPr>
          <a:xfrm>
            <a:off x="7858408" y="2992427"/>
            <a:ext cx="904536" cy="275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947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763" y="1303637"/>
            <a:ext cx="8961120" cy="273831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Give them each a CC number and approve it</a:t>
            </a:r>
          </a:p>
        </p:txBody>
      </p:sp>
      <p:sp>
        <p:nvSpPr>
          <p:cNvPr id="13" name="Rectangle 12"/>
          <p:cNvSpPr/>
          <p:nvPr/>
        </p:nvSpPr>
        <p:spPr>
          <a:xfrm>
            <a:off x="8312726" y="1394537"/>
            <a:ext cx="607235" cy="240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4841" y="3214102"/>
            <a:ext cx="1132214" cy="2033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2545312" y="4283123"/>
            <a:ext cx="4019550" cy="2019300"/>
          </a:xfrm>
          <a:prstGeom prst="rect">
            <a:avLst/>
          </a:prstGeom>
          <a:ln>
            <a:solidFill>
              <a:schemeClr val="accent1"/>
            </a:solidFill>
          </a:ln>
        </p:spPr>
      </p:pic>
    </p:spTree>
    <p:extLst>
      <p:ext uri="{BB962C8B-B14F-4D97-AF65-F5344CB8AC3E}">
        <p14:creationId xmlns:p14="http://schemas.microsoft.com/office/powerpoint/2010/main" val="2160911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5162" y="1685925"/>
            <a:ext cx="2733675" cy="348615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If necessary pick from shelf</a:t>
            </a:r>
          </a:p>
        </p:txBody>
      </p:sp>
      <p:sp>
        <p:nvSpPr>
          <p:cNvPr id="8" name="Rectangle 7"/>
          <p:cNvSpPr/>
          <p:nvPr/>
        </p:nvSpPr>
        <p:spPr>
          <a:xfrm>
            <a:off x="3358836" y="3456158"/>
            <a:ext cx="1350861" cy="3010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1761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9" y="1826065"/>
            <a:ext cx="8961120" cy="4419392"/>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If necessary pick from shelf</a:t>
            </a:r>
          </a:p>
        </p:txBody>
      </p:sp>
      <p:sp>
        <p:nvSpPr>
          <p:cNvPr id="4" name="Rectangle 3"/>
          <p:cNvSpPr/>
          <p:nvPr/>
        </p:nvSpPr>
        <p:spPr>
          <a:xfrm>
            <a:off x="2046083" y="1973655"/>
            <a:ext cx="3141553" cy="389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209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1200329"/>
          </a:xfrm>
          <a:prstGeom prst="rect">
            <a:avLst/>
          </a:prstGeom>
          <a:noFill/>
        </p:spPr>
        <p:txBody>
          <a:bodyPr wrap="square" rtlCol="0">
            <a:spAutoFit/>
          </a:bodyPr>
          <a:lstStyle/>
          <a:p>
            <a:pPr marL="342900" indent="-342900">
              <a:buFont typeface="Arial" pitchFamily="34" charset="0"/>
              <a:buChar char="•"/>
            </a:pPr>
            <a:r>
              <a:rPr lang="en-US" sz="2400" dirty="0"/>
              <a:t>This request was made later by a distance learner via Primo.  It does not require approval or copyright clearance but does need to be picked from shelf. </a:t>
            </a:r>
          </a:p>
        </p:txBody>
      </p:sp>
      <p:pic>
        <p:nvPicPr>
          <p:cNvPr id="4" name="Picture 3"/>
          <p:cNvPicPr>
            <a:picLocks noChangeAspect="1"/>
          </p:cNvPicPr>
          <p:nvPr/>
        </p:nvPicPr>
        <p:blipFill>
          <a:blip r:embed="rId2"/>
          <a:stretch>
            <a:fillRect/>
          </a:stretch>
        </p:blipFill>
        <p:spPr>
          <a:xfrm>
            <a:off x="478658" y="2526295"/>
            <a:ext cx="8229600" cy="3205143"/>
          </a:xfrm>
          <a:prstGeom prst="rect">
            <a:avLst/>
          </a:prstGeom>
          <a:ln>
            <a:solidFill>
              <a:schemeClr val="tx1"/>
            </a:solidFill>
          </a:ln>
        </p:spPr>
      </p:pic>
      <p:sp>
        <p:nvSpPr>
          <p:cNvPr id="3" name="Rectangle 2"/>
          <p:cNvSpPr/>
          <p:nvPr/>
        </p:nvSpPr>
        <p:spPr>
          <a:xfrm>
            <a:off x="2073244" y="2526295"/>
            <a:ext cx="2661718" cy="388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777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177" y="2715987"/>
            <a:ext cx="8961120" cy="3385471"/>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830997"/>
          </a:xfrm>
          <a:prstGeom prst="rect">
            <a:avLst/>
          </a:prstGeom>
          <a:noFill/>
        </p:spPr>
        <p:txBody>
          <a:bodyPr wrap="square" rtlCol="0">
            <a:spAutoFit/>
          </a:bodyPr>
          <a:lstStyle/>
          <a:p>
            <a:pPr marL="342900" indent="-342900">
              <a:buFont typeface="Arial" pitchFamily="34" charset="0"/>
              <a:buChar char="•"/>
            </a:pPr>
            <a:r>
              <a:rPr lang="en-US" sz="2400" dirty="0"/>
              <a:t>Scan items in at circulation desk and see that they are headed for the digitization dept.</a:t>
            </a:r>
          </a:p>
        </p:txBody>
      </p:sp>
      <p:sp>
        <p:nvSpPr>
          <p:cNvPr id="8" name="Rectangle 7"/>
          <p:cNvSpPr/>
          <p:nvPr/>
        </p:nvSpPr>
        <p:spPr>
          <a:xfrm>
            <a:off x="348492" y="2801282"/>
            <a:ext cx="1221962" cy="284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11613" y="3814374"/>
            <a:ext cx="1009936" cy="2287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2491337" y="2019926"/>
            <a:ext cx="4114800" cy="476250"/>
          </a:xfrm>
          <a:prstGeom prst="rect">
            <a:avLst/>
          </a:prstGeom>
        </p:spPr>
      </p:pic>
    </p:spTree>
    <p:extLst>
      <p:ext uri="{BB962C8B-B14F-4D97-AF65-F5344CB8AC3E}">
        <p14:creationId xmlns:p14="http://schemas.microsoft.com/office/powerpoint/2010/main" val="1367557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99" y="2968343"/>
            <a:ext cx="8961120" cy="2612148"/>
          </a:xfrm>
          <a:prstGeom prst="rect">
            <a:avLst/>
          </a:prstGeom>
          <a:ln>
            <a:solidFill>
              <a:schemeClr val="tx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830997"/>
          </a:xfrm>
          <a:prstGeom prst="rect">
            <a:avLst/>
          </a:prstGeom>
          <a:noFill/>
        </p:spPr>
        <p:txBody>
          <a:bodyPr wrap="square" rtlCol="0">
            <a:spAutoFit/>
          </a:bodyPr>
          <a:lstStyle/>
          <a:p>
            <a:pPr marL="342900" indent="-342900">
              <a:buFont typeface="Arial" pitchFamily="34" charset="0"/>
              <a:buChar char="•"/>
            </a:pPr>
            <a:r>
              <a:rPr lang="en-US" sz="2400" dirty="0"/>
              <a:t>Here is the fourth item scanned in and headed for the digitization dept.</a:t>
            </a:r>
          </a:p>
        </p:txBody>
      </p:sp>
      <p:sp>
        <p:nvSpPr>
          <p:cNvPr id="8" name="Rectangle 7"/>
          <p:cNvSpPr/>
          <p:nvPr/>
        </p:nvSpPr>
        <p:spPr>
          <a:xfrm>
            <a:off x="285120" y="3000454"/>
            <a:ext cx="1221962" cy="284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148242" y="4058811"/>
            <a:ext cx="1009936" cy="1521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2491337" y="2019926"/>
            <a:ext cx="4114800" cy="476250"/>
          </a:xfrm>
          <a:prstGeom prst="rect">
            <a:avLst/>
          </a:prstGeom>
        </p:spPr>
      </p:pic>
    </p:spTree>
    <p:extLst>
      <p:ext uri="{BB962C8B-B14F-4D97-AF65-F5344CB8AC3E}">
        <p14:creationId xmlns:p14="http://schemas.microsoft.com/office/powerpoint/2010/main" val="2838621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830997"/>
          </a:xfrm>
          <a:prstGeom prst="rect">
            <a:avLst/>
          </a:prstGeom>
          <a:noFill/>
        </p:spPr>
        <p:txBody>
          <a:bodyPr wrap="square" rtlCol="0">
            <a:spAutoFit/>
          </a:bodyPr>
          <a:lstStyle/>
          <a:p>
            <a:pPr marL="342900" indent="-342900">
              <a:buFont typeface="Arial" pitchFamily="34" charset="0"/>
              <a:buChar char="•"/>
            </a:pPr>
            <a:r>
              <a:rPr lang="en-US" sz="2400" dirty="0"/>
              <a:t>Staff user at Digitation Department scans them in when they arrive to the department</a:t>
            </a:r>
          </a:p>
        </p:txBody>
      </p:sp>
      <p:pic>
        <p:nvPicPr>
          <p:cNvPr id="4" name="Picture 3"/>
          <p:cNvPicPr>
            <a:picLocks noChangeAspect="1"/>
          </p:cNvPicPr>
          <p:nvPr/>
        </p:nvPicPr>
        <p:blipFill>
          <a:blip r:embed="rId2"/>
          <a:stretch>
            <a:fillRect/>
          </a:stretch>
        </p:blipFill>
        <p:spPr>
          <a:xfrm>
            <a:off x="90530" y="1921315"/>
            <a:ext cx="8961120" cy="4549868"/>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5080197" y="1921315"/>
            <a:ext cx="3962400" cy="409575"/>
          </a:xfrm>
          <a:prstGeom prst="rect">
            <a:avLst/>
          </a:prstGeom>
        </p:spPr>
      </p:pic>
    </p:spTree>
    <p:extLst>
      <p:ext uri="{BB962C8B-B14F-4D97-AF65-F5344CB8AC3E}">
        <p14:creationId xmlns:p14="http://schemas.microsoft.com/office/powerpoint/2010/main" val="2578470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4900" y="1371600"/>
            <a:ext cx="6934200" cy="411480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Choose “Manage in process items”</a:t>
            </a:r>
          </a:p>
        </p:txBody>
      </p:sp>
      <p:sp>
        <p:nvSpPr>
          <p:cNvPr id="9" name="Rectangle 8"/>
          <p:cNvSpPr/>
          <p:nvPr/>
        </p:nvSpPr>
        <p:spPr>
          <a:xfrm>
            <a:off x="5512039" y="1405768"/>
            <a:ext cx="2527061" cy="423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392072" y="2499729"/>
            <a:ext cx="1713267" cy="261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288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2633" y="3842589"/>
            <a:ext cx="8961120" cy="1207159"/>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118621" y="1760828"/>
            <a:ext cx="8961120" cy="1230394"/>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49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830997"/>
          </a:xfrm>
          <a:prstGeom prst="rect">
            <a:avLst/>
          </a:prstGeom>
          <a:noFill/>
        </p:spPr>
        <p:txBody>
          <a:bodyPr wrap="square" rtlCol="0">
            <a:spAutoFit/>
          </a:bodyPr>
          <a:lstStyle/>
          <a:p>
            <a:pPr marL="342900" indent="-342900">
              <a:buFont typeface="Arial" pitchFamily="34" charset="0"/>
              <a:buChar char="•"/>
            </a:pPr>
            <a:r>
              <a:rPr lang="en-US" sz="2400" dirty="0"/>
              <a:t>For the partial request choose “Next step” and “Attach documents”</a:t>
            </a:r>
          </a:p>
        </p:txBody>
      </p:sp>
      <p:sp>
        <p:nvSpPr>
          <p:cNvPr id="10" name="Rectangle 9"/>
          <p:cNvSpPr/>
          <p:nvPr/>
        </p:nvSpPr>
        <p:spPr>
          <a:xfrm>
            <a:off x="7364243" y="2365350"/>
            <a:ext cx="654815" cy="218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47662" y="5092892"/>
            <a:ext cx="6806039" cy="55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426518" y="4374338"/>
            <a:ext cx="1185080" cy="216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53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8784" y="2100262"/>
            <a:ext cx="8961120" cy="2468068"/>
          </a:xfrm>
          <a:prstGeom prst="rect">
            <a:avLst/>
          </a:prstGeom>
          <a:ln>
            <a:solidFill>
              <a:schemeClr val="accent1"/>
            </a:solidFill>
          </a:ln>
        </p:spPr>
      </p:pic>
      <p:sp>
        <p:nvSpPr>
          <p:cNvPr id="5" name="Title 4"/>
          <p:cNvSpPr>
            <a:spLocks noGrp="1"/>
          </p:cNvSpPr>
          <p:nvPr>
            <p:ph type="title"/>
          </p:nvPr>
        </p:nvSpPr>
        <p:spPr/>
        <p:txBody>
          <a:bodyPr/>
          <a:lstStyle/>
          <a:p>
            <a:r>
              <a:rPr lang="en-US" dirty="0"/>
              <a:t>The Digitization Department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General Details tab </a:t>
            </a:r>
          </a:p>
        </p:txBody>
      </p:sp>
      <p:sp>
        <p:nvSpPr>
          <p:cNvPr id="4" name="TextBox 3"/>
          <p:cNvSpPr txBox="1"/>
          <p:nvPr/>
        </p:nvSpPr>
        <p:spPr>
          <a:xfrm>
            <a:off x="352111" y="5008728"/>
            <a:ext cx="3370718" cy="1200329"/>
          </a:xfrm>
          <a:prstGeom prst="rect">
            <a:avLst/>
          </a:prstGeom>
          <a:noFill/>
          <a:ln>
            <a:solidFill>
              <a:schemeClr val="tx1"/>
            </a:solidFill>
          </a:ln>
        </p:spPr>
        <p:txBody>
          <a:bodyPr wrap="square" rtlCol="0">
            <a:spAutoFit/>
          </a:bodyPr>
          <a:lstStyle/>
          <a:p>
            <a:r>
              <a:rPr lang="en-US" dirty="0"/>
              <a:t>The amount of time the item will remain in the department before it is expected to be returned to the location from where it came</a:t>
            </a:r>
          </a:p>
        </p:txBody>
      </p:sp>
      <p:cxnSp>
        <p:nvCxnSpPr>
          <p:cNvPr id="8" name="Straight Arrow Connector 7"/>
          <p:cNvCxnSpPr/>
          <p:nvPr/>
        </p:nvCxnSpPr>
        <p:spPr>
          <a:xfrm flipV="1">
            <a:off x="559558" y="4039737"/>
            <a:ext cx="832514" cy="1109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6831" y="4150688"/>
            <a:ext cx="0" cy="87168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49420" y="5008728"/>
            <a:ext cx="3370718" cy="646331"/>
          </a:xfrm>
          <a:prstGeom prst="rect">
            <a:avLst/>
          </a:prstGeom>
          <a:noFill/>
          <a:ln>
            <a:solidFill>
              <a:schemeClr val="tx1"/>
            </a:solidFill>
          </a:ln>
        </p:spPr>
        <p:txBody>
          <a:bodyPr wrap="square" rtlCol="0">
            <a:spAutoFit/>
          </a:bodyPr>
          <a:lstStyle/>
          <a:p>
            <a:r>
              <a:rPr lang="en-US" dirty="0"/>
              <a:t>The Printer to where the slips will be printed</a:t>
            </a:r>
          </a:p>
        </p:txBody>
      </p:sp>
      <p:cxnSp>
        <p:nvCxnSpPr>
          <p:cNvPr id="14" name="Straight Arrow Connector 13"/>
          <p:cNvCxnSpPr/>
          <p:nvPr/>
        </p:nvCxnSpPr>
        <p:spPr>
          <a:xfrm flipH="1">
            <a:off x="4367284" y="4369051"/>
            <a:ext cx="11506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17967" y="4369051"/>
            <a:ext cx="0" cy="63967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8785" y="2161769"/>
            <a:ext cx="1166810" cy="404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2166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0136" y="1571716"/>
            <a:ext cx="3657600" cy="445523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Add the document and click “Done”</a:t>
            </a:r>
          </a:p>
        </p:txBody>
      </p:sp>
      <p:sp>
        <p:nvSpPr>
          <p:cNvPr id="16" name="Rectangle 15"/>
          <p:cNvSpPr/>
          <p:nvPr/>
        </p:nvSpPr>
        <p:spPr>
          <a:xfrm>
            <a:off x="5224972" y="5501437"/>
            <a:ext cx="1132764" cy="485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143490" y="1625520"/>
            <a:ext cx="1214245" cy="266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776699" y="3363785"/>
            <a:ext cx="1451257" cy="284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067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1" y="2090026"/>
            <a:ext cx="8961120" cy="2458300"/>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46787"/>
            <a:ext cx="8789159" cy="461665"/>
          </a:xfrm>
          <a:prstGeom prst="rect">
            <a:avLst/>
          </a:prstGeom>
          <a:noFill/>
        </p:spPr>
        <p:txBody>
          <a:bodyPr wrap="square" rtlCol="0">
            <a:spAutoFit/>
          </a:bodyPr>
          <a:lstStyle/>
          <a:p>
            <a:pPr marL="342900" indent="-342900">
              <a:buFont typeface="Arial" pitchFamily="34" charset="0"/>
              <a:buChar char="•"/>
            </a:pPr>
            <a:r>
              <a:rPr lang="en-US" sz="2400" dirty="0"/>
              <a:t>Add the document and click “Done”</a:t>
            </a:r>
          </a:p>
        </p:txBody>
      </p:sp>
      <p:sp>
        <p:nvSpPr>
          <p:cNvPr id="14" name="Rectangle 13"/>
          <p:cNvSpPr/>
          <p:nvPr/>
        </p:nvSpPr>
        <p:spPr>
          <a:xfrm>
            <a:off x="7370618" y="2188937"/>
            <a:ext cx="501881" cy="277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2092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875" y="2833348"/>
            <a:ext cx="8961120" cy="1439655"/>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52</a:t>
            </a:fld>
            <a:endParaRPr lang="en-US" dirty="0"/>
          </a:p>
        </p:txBody>
      </p:sp>
      <p:sp>
        <p:nvSpPr>
          <p:cNvPr id="11" name="TextBox 10"/>
          <p:cNvSpPr txBox="1"/>
          <p:nvPr/>
        </p:nvSpPr>
        <p:spPr>
          <a:xfrm>
            <a:off x="1392072" y="1965084"/>
            <a:ext cx="184731" cy="369332"/>
          </a:xfrm>
          <a:prstGeom prst="rect">
            <a:avLst/>
          </a:prstGeom>
          <a:noFill/>
        </p:spPr>
        <p:txBody>
          <a:bodyPr wrap="none" rtlCol="0">
            <a:spAutoFit/>
          </a:bodyPr>
          <a:lstStyle/>
          <a:p>
            <a:endParaRPr lang="en-US" dirty="0"/>
          </a:p>
        </p:txBody>
      </p:sp>
      <p:sp>
        <p:nvSpPr>
          <p:cNvPr id="9" name="TextBox 8"/>
          <p:cNvSpPr txBox="1"/>
          <p:nvPr/>
        </p:nvSpPr>
        <p:spPr>
          <a:xfrm>
            <a:off x="244691" y="1421782"/>
            <a:ext cx="8789159" cy="830997"/>
          </a:xfrm>
          <a:prstGeom prst="rect">
            <a:avLst/>
          </a:prstGeom>
          <a:noFill/>
        </p:spPr>
        <p:txBody>
          <a:bodyPr wrap="square" rtlCol="0">
            <a:spAutoFit/>
          </a:bodyPr>
          <a:lstStyle/>
          <a:p>
            <a:pPr marL="342900" indent="-342900">
              <a:buFont typeface="Arial" pitchFamily="34" charset="0"/>
              <a:buChar char="•"/>
            </a:pPr>
            <a:r>
              <a:rPr lang="en-US" sz="2400" dirty="0"/>
              <a:t>For the full request  with </a:t>
            </a:r>
            <a:r>
              <a:rPr lang="en-US" sz="2400" b="1" dirty="0"/>
              <a:t>digitization target = digital inventory </a:t>
            </a:r>
            <a:r>
              <a:rPr lang="en-US" sz="2400" b="1" dirty="0">
                <a:solidFill>
                  <a:srgbClr val="FF0000"/>
                </a:solidFill>
              </a:rPr>
              <a:t>representation</a:t>
            </a:r>
            <a:r>
              <a:rPr lang="en-US" sz="2400" dirty="0">
                <a:solidFill>
                  <a:srgbClr val="FF0000"/>
                </a:solidFill>
              </a:rPr>
              <a:t> </a:t>
            </a:r>
            <a:r>
              <a:rPr lang="en-US" sz="2400" dirty="0"/>
              <a:t>choose “Next step” and “Add digital inventory”</a:t>
            </a:r>
          </a:p>
        </p:txBody>
      </p:sp>
      <p:sp>
        <p:nvSpPr>
          <p:cNvPr id="13" name="Rectangle 12"/>
          <p:cNvSpPr/>
          <p:nvPr/>
        </p:nvSpPr>
        <p:spPr>
          <a:xfrm>
            <a:off x="7352837" y="3526106"/>
            <a:ext cx="731901" cy="267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92999" y="4644315"/>
            <a:ext cx="8961120" cy="1451965"/>
          </a:xfrm>
          <a:prstGeom prst="rect">
            <a:avLst/>
          </a:prstGeom>
          <a:ln>
            <a:solidFill>
              <a:schemeClr val="accent1"/>
            </a:solidFill>
          </a:ln>
        </p:spPr>
      </p:pic>
      <p:sp>
        <p:nvSpPr>
          <p:cNvPr id="12" name="Rectangle 11"/>
          <p:cNvSpPr/>
          <p:nvPr/>
        </p:nvSpPr>
        <p:spPr>
          <a:xfrm>
            <a:off x="7343790" y="5370297"/>
            <a:ext cx="1148360" cy="251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92072" y="823865"/>
            <a:ext cx="6502550" cy="369332"/>
          </a:xfrm>
          <a:prstGeom prst="rect">
            <a:avLst/>
          </a:prstGeom>
          <a:noFill/>
        </p:spPr>
        <p:txBody>
          <a:bodyPr wrap="square" rtlCol="0">
            <a:spAutoFit/>
          </a:bodyPr>
          <a:lstStyle/>
          <a:p>
            <a:r>
              <a:rPr lang="en-US" dirty="0"/>
              <a:t>Title ‘Antipasti: the little dishes of Italy’</a:t>
            </a:r>
          </a:p>
        </p:txBody>
      </p:sp>
    </p:spTree>
    <p:extLst>
      <p:ext uri="{BB962C8B-B14F-4D97-AF65-F5344CB8AC3E}">
        <p14:creationId xmlns:p14="http://schemas.microsoft.com/office/powerpoint/2010/main" val="952060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544" y="1830628"/>
            <a:ext cx="8961120" cy="4585573"/>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53</a:t>
            </a:fld>
            <a:endParaRPr lang="en-US" dirty="0"/>
          </a:p>
        </p:txBody>
      </p:sp>
      <p:sp>
        <p:nvSpPr>
          <p:cNvPr id="11" name="TextBox 10"/>
          <p:cNvSpPr txBox="1"/>
          <p:nvPr/>
        </p:nvSpPr>
        <p:spPr>
          <a:xfrm>
            <a:off x="1392072" y="1150272"/>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1150609"/>
            <a:ext cx="8789159" cy="461665"/>
          </a:xfrm>
          <a:prstGeom prst="rect">
            <a:avLst/>
          </a:prstGeom>
          <a:noFill/>
        </p:spPr>
        <p:txBody>
          <a:bodyPr wrap="square" rtlCol="0">
            <a:spAutoFit/>
          </a:bodyPr>
          <a:lstStyle/>
          <a:p>
            <a:pPr marL="342900" indent="-342900">
              <a:buFont typeface="Arial" pitchFamily="34" charset="0"/>
              <a:buChar char="•"/>
            </a:pPr>
            <a:r>
              <a:rPr lang="en-US" sz="2400" dirty="0"/>
              <a:t>Add the file and click “Save”</a:t>
            </a:r>
          </a:p>
        </p:txBody>
      </p:sp>
      <p:sp>
        <p:nvSpPr>
          <p:cNvPr id="12" name="Rectangle 11"/>
          <p:cNvSpPr/>
          <p:nvPr/>
        </p:nvSpPr>
        <p:spPr>
          <a:xfrm>
            <a:off x="8609846" y="1875821"/>
            <a:ext cx="444818" cy="279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47778" y="5818260"/>
            <a:ext cx="6813331" cy="616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26922" y="5408438"/>
            <a:ext cx="820856" cy="287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92072" y="823865"/>
            <a:ext cx="6502550" cy="369332"/>
          </a:xfrm>
          <a:prstGeom prst="rect">
            <a:avLst/>
          </a:prstGeom>
          <a:noFill/>
        </p:spPr>
        <p:txBody>
          <a:bodyPr wrap="square" rtlCol="0">
            <a:spAutoFit/>
          </a:bodyPr>
          <a:lstStyle/>
          <a:p>
            <a:r>
              <a:rPr lang="en-US" dirty="0"/>
              <a:t>Title ‘Antipasti: the little dishes of Italy’</a:t>
            </a:r>
          </a:p>
        </p:txBody>
      </p:sp>
    </p:spTree>
    <p:extLst>
      <p:ext uri="{BB962C8B-B14F-4D97-AF65-F5344CB8AC3E}">
        <p14:creationId xmlns:p14="http://schemas.microsoft.com/office/powerpoint/2010/main" val="4205618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2787" y="4716230"/>
            <a:ext cx="8961120" cy="1560033"/>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11546" y="2629612"/>
            <a:ext cx="8961120" cy="1561628"/>
          </a:xfrm>
          <a:prstGeom prst="rect">
            <a:avLst/>
          </a:prstGeom>
          <a:ln>
            <a:solidFill>
              <a:schemeClr val="tx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54</a:t>
            </a:fld>
            <a:endParaRPr lang="en-US" dirty="0"/>
          </a:p>
        </p:txBody>
      </p:sp>
      <p:sp>
        <p:nvSpPr>
          <p:cNvPr id="11" name="TextBox 10"/>
          <p:cNvSpPr txBox="1"/>
          <p:nvPr/>
        </p:nvSpPr>
        <p:spPr>
          <a:xfrm>
            <a:off x="1392072" y="1965084"/>
            <a:ext cx="184731" cy="369332"/>
          </a:xfrm>
          <a:prstGeom prst="rect">
            <a:avLst/>
          </a:prstGeom>
          <a:noFill/>
        </p:spPr>
        <p:txBody>
          <a:bodyPr wrap="none" rtlCol="0">
            <a:spAutoFit/>
          </a:bodyPr>
          <a:lstStyle/>
          <a:p>
            <a:endParaRPr lang="en-US" dirty="0"/>
          </a:p>
        </p:txBody>
      </p:sp>
      <p:sp>
        <p:nvSpPr>
          <p:cNvPr id="9" name="TextBox 8"/>
          <p:cNvSpPr txBox="1"/>
          <p:nvPr/>
        </p:nvSpPr>
        <p:spPr>
          <a:xfrm>
            <a:off x="160507" y="1397045"/>
            <a:ext cx="8789159" cy="830997"/>
          </a:xfrm>
          <a:prstGeom prst="rect">
            <a:avLst/>
          </a:prstGeom>
          <a:noFill/>
        </p:spPr>
        <p:txBody>
          <a:bodyPr wrap="square" rtlCol="0">
            <a:spAutoFit/>
          </a:bodyPr>
          <a:lstStyle/>
          <a:p>
            <a:pPr marL="342900" indent="-342900">
              <a:buFont typeface="Arial" pitchFamily="34" charset="0"/>
              <a:buChar char="•"/>
            </a:pPr>
            <a:r>
              <a:rPr lang="en-US" sz="2400" dirty="0"/>
              <a:t>For the full request with </a:t>
            </a:r>
            <a:r>
              <a:rPr lang="en-US" sz="2400" b="1" dirty="0"/>
              <a:t>digitization target = document delivery </a:t>
            </a:r>
            <a:r>
              <a:rPr lang="en-US" sz="2400" b="1" dirty="0">
                <a:solidFill>
                  <a:srgbClr val="FF0000"/>
                </a:solidFill>
              </a:rPr>
              <a:t>link</a:t>
            </a:r>
            <a:r>
              <a:rPr lang="en-US" sz="2400" dirty="0">
                <a:solidFill>
                  <a:srgbClr val="FF0000"/>
                </a:solidFill>
              </a:rPr>
              <a:t> </a:t>
            </a:r>
            <a:r>
              <a:rPr lang="en-US" sz="2400" dirty="0"/>
              <a:t>choose “Next step” and “Attach documents”</a:t>
            </a:r>
          </a:p>
        </p:txBody>
      </p:sp>
      <p:sp>
        <p:nvSpPr>
          <p:cNvPr id="13" name="Rectangle 12"/>
          <p:cNvSpPr/>
          <p:nvPr/>
        </p:nvSpPr>
        <p:spPr>
          <a:xfrm>
            <a:off x="7343790" y="3410426"/>
            <a:ext cx="731901" cy="267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43790" y="5560420"/>
            <a:ext cx="1148360" cy="251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92072" y="823865"/>
            <a:ext cx="6502550" cy="369332"/>
          </a:xfrm>
          <a:prstGeom prst="rect">
            <a:avLst/>
          </a:prstGeom>
          <a:noFill/>
        </p:spPr>
        <p:txBody>
          <a:bodyPr wrap="square" rtlCol="0">
            <a:spAutoFit/>
          </a:bodyPr>
          <a:lstStyle/>
          <a:p>
            <a:r>
              <a:rPr lang="en-US" dirty="0"/>
              <a:t>Title ‘My </a:t>
            </a:r>
            <a:r>
              <a:rPr lang="en-US" dirty="0" err="1"/>
              <a:t>Calibria</a:t>
            </a:r>
            <a:r>
              <a:rPr lang="en-US" dirty="0"/>
              <a:t>: rustic family cooking …’</a:t>
            </a:r>
          </a:p>
        </p:txBody>
      </p:sp>
    </p:spTree>
    <p:extLst>
      <p:ext uri="{BB962C8B-B14F-4D97-AF65-F5344CB8AC3E}">
        <p14:creationId xmlns:p14="http://schemas.microsoft.com/office/powerpoint/2010/main" val="227593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4841" y="1535833"/>
            <a:ext cx="8229600" cy="2283249"/>
          </a:xfrm>
          <a:prstGeom prst="rect">
            <a:avLst/>
          </a:prstGeom>
          <a:ln>
            <a:solidFill>
              <a:schemeClr val="tx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55</a:t>
            </a:fld>
            <a:endParaRPr lang="en-US" dirty="0"/>
          </a:p>
        </p:txBody>
      </p:sp>
      <p:sp>
        <p:nvSpPr>
          <p:cNvPr id="11" name="TextBox 10"/>
          <p:cNvSpPr txBox="1"/>
          <p:nvPr/>
        </p:nvSpPr>
        <p:spPr>
          <a:xfrm>
            <a:off x="1392072" y="1150272"/>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1024977"/>
            <a:ext cx="8789159" cy="461665"/>
          </a:xfrm>
          <a:prstGeom prst="rect">
            <a:avLst/>
          </a:prstGeom>
          <a:noFill/>
        </p:spPr>
        <p:txBody>
          <a:bodyPr wrap="square" rtlCol="0">
            <a:spAutoFit/>
          </a:bodyPr>
          <a:lstStyle/>
          <a:p>
            <a:pPr marL="342900" indent="-342900">
              <a:buFont typeface="Arial" pitchFamily="34" charset="0"/>
              <a:buChar char="•"/>
            </a:pPr>
            <a:r>
              <a:rPr lang="en-US" sz="2400" dirty="0"/>
              <a:t>Add the file and click “Save” and “Done”</a:t>
            </a:r>
          </a:p>
        </p:txBody>
      </p:sp>
      <p:sp>
        <p:nvSpPr>
          <p:cNvPr id="12" name="Rectangle 11"/>
          <p:cNvSpPr/>
          <p:nvPr/>
        </p:nvSpPr>
        <p:spPr>
          <a:xfrm>
            <a:off x="7975191" y="1625322"/>
            <a:ext cx="444818" cy="279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32899" y="3523829"/>
            <a:ext cx="7757064" cy="308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808456" y="3495041"/>
            <a:ext cx="1085831" cy="287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92072" y="718664"/>
            <a:ext cx="6502550" cy="369332"/>
          </a:xfrm>
          <a:prstGeom prst="rect">
            <a:avLst/>
          </a:prstGeom>
          <a:noFill/>
        </p:spPr>
        <p:txBody>
          <a:bodyPr wrap="square" rtlCol="0">
            <a:spAutoFit/>
          </a:bodyPr>
          <a:lstStyle/>
          <a:p>
            <a:r>
              <a:rPr lang="en-US" dirty="0"/>
              <a:t>Title ‘My </a:t>
            </a:r>
            <a:r>
              <a:rPr lang="en-US" dirty="0" err="1"/>
              <a:t>Calibria</a:t>
            </a:r>
            <a:r>
              <a:rPr lang="en-US" dirty="0"/>
              <a:t>: rustic family cooking …’</a:t>
            </a:r>
          </a:p>
        </p:txBody>
      </p:sp>
      <p:pic>
        <p:nvPicPr>
          <p:cNvPr id="6" name="Picture 5"/>
          <p:cNvPicPr>
            <a:picLocks noChangeAspect="1"/>
          </p:cNvPicPr>
          <p:nvPr/>
        </p:nvPicPr>
        <p:blipFill>
          <a:blip r:embed="rId3"/>
          <a:stretch>
            <a:fillRect/>
          </a:stretch>
        </p:blipFill>
        <p:spPr>
          <a:xfrm>
            <a:off x="414045" y="4131639"/>
            <a:ext cx="8229600" cy="2306062"/>
          </a:xfrm>
          <a:prstGeom prst="rect">
            <a:avLst/>
          </a:prstGeom>
          <a:ln>
            <a:solidFill>
              <a:schemeClr val="tx1"/>
            </a:solidFill>
          </a:ln>
        </p:spPr>
      </p:pic>
      <p:sp>
        <p:nvSpPr>
          <p:cNvPr id="13" name="Rectangle 12"/>
          <p:cNvSpPr/>
          <p:nvPr/>
        </p:nvSpPr>
        <p:spPr>
          <a:xfrm>
            <a:off x="7148532" y="4142230"/>
            <a:ext cx="444818" cy="279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1843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282414" y="725100"/>
            <a:ext cx="8789159" cy="1631216"/>
          </a:xfrm>
          <a:prstGeom prst="rect">
            <a:avLst/>
          </a:prstGeom>
          <a:noFill/>
        </p:spPr>
        <p:txBody>
          <a:bodyPr wrap="square" rtlCol="0">
            <a:spAutoFit/>
          </a:bodyPr>
          <a:lstStyle/>
          <a:p>
            <a:pPr marL="342900" indent="-342900">
              <a:buFont typeface="Arial" pitchFamily="34" charset="0"/>
              <a:buChar char="•"/>
            </a:pPr>
            <a:r>
              <a:rPr lang="en-US" sz="2000" dirty="0"/>
              <a:t>Finish the process by either </a:t>
            </a:r>
          </a:p>
          <a:p>
            <a:pPr marL="457200" indent="-457200">
              <a:buFont typeface="+mj-lt"/>
              <a:buAutoNum type="arabicPeriod"/>
            </a:pPr>
            <a:r>
              <a:rPr lang="en-US" sz="2000" dirty="0"/>
              <a:t>Scanning in the items at the digitization department, which will put them in transit, then scan in again at the owning library circulation desk</a:t>
            </a:r>
          </a:p>
          <a:p>
            <a:pPr marL="457200" indent="-457200">
              <a:buFont typeface="+mj-lt"/>
              <a:buAutoNum type="arabicPeriod"/>
            </a:pPr>
            <a:r>
              <a:rPr lang="en-US" sz="2000" dirty="0"/>
              <a:t>Scanning in at owning library circulation desk without first scanning in at the digitization department</a:t>
            </a:r>
          </a:p>
        </p:txBody>
      </p:sp>
      <p:pic>
        <p:nvPicPr>
          <p:cNvPr id="3" name="Picture 2"/>
          <p:cNvPicPr>
            <a:picLocks noChangeAspect="1"/>
          </p:cNvPicPr>
          <p:nvPr/>
        </p:nvPicPr>
        <p:blipFill>
          <a:blip r:embed="rId2"/>
          <a:stretch>
            <a:fillRect/>
          </a:stretch>
        </p:blipFill>
        <p:spPr>
          <a:xfrm>
            <a:off x="81477" y="2877262"/>
            <a:ext cx="8961120" cy="3454017"/>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5042498" y="2390102"/>
            <a:ext cx="4029075" cy="381000"/>
          </a:xfrm>
          <a:prstGeom prst="rect">
            <a:avLst/>
          </a:prstGeom>
        </p:spPr>
      </p:pic>
    </p:spTree>
    <p:extLst>
      <p:ext uri="{BB962C8B-B14F-4D97-AF65-F5344CB8AC3E}">
        <p14:creationId xmlns:p14="http://schemas.microsoft.com/office/powerpoint/2010/main" val="229530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4437" y="1353692"/>
            <a:ext cx="6060116" cy="4995823"/>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697943"/>
            <a:ext cx="8789159" cy="461665"/>
          </a:xfrm>
          <a:prstGeom prst="rect">
            <a:avLst/>
          </a:prstGeom>
          <a:noFill/>
        </p:spPr>
        <p:txBody>
          <a:bodyPr wrap="square" rtlCol="0">
            <a:spAutoFit/>
          </a:bodyPr>
          <a:lstStyle/>
          <a:p>
            <a:pPr marL="342900" indent="-342900">
              <a:buFont typeface="Arial" pitchFamily="34" charset="0"/>
              <a:buChar char="•"/>
            </a:pPr>
            <a:r>
              <a:rPr lang="en-US" sz="2400" dirty="0"/>
              <a:t>All items are back in place</a:t>
            </a:r>
          </a:p>
        </p:txBody>
      </p:sp>
      <p:sp>
        <p:nvSpPr>
          <p:cNvPr id="12" name="Rectangle 11"/>
          <p:cNvSpPr/>
          <p:nvPr/>
        </p:nvSpPr>
        <p:spPr>
          <a:xfrm>
            <a:off x="5042780" y="2165610"/>
            <a:ext cx="1620853" cy="260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050327" y="3766555"/>
            <a:ext cx="1620853" cy="260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041277" y="5233221"/>
            <a:ext cx="1620853" cy="260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3134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7437" y="3054848"/>
            <a:ext cx="8115300" cy="22574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99584" y="1380507"/>
            <a:ext cx="8961120" cy="1045822"/>
          </a:xfrm>
          <a:prstGeom prst="rect">
            <a:avLst/>
          </a:prstGeom>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697943"/>
            <a:ext cx="8789159" cy="461665"/>
          </a:xfrm>
          <a:prstGeom prst="rect">
            <a:avLst/>
          </a:prstGeom>
          <a:noFill/>
        </p:spPr>
        <p:txBody>
          <a:bodyPr wrap="square" rtlCol="0">
            <a:spAutoFit/>
          </a:bodyPr>
          <a:lstStyle/>
          <a:p>
            <a:pPr marL="342900" indent="-342900">
              <a:buFont typeface="Arial" pitchFamily="34" charset="0"/>
              <a:buChar char="•"/>
            </a:pPr>
            <a:r>
              <a:rPr lang="en-US" sz="2400" dirty="0"/>
              <a:t>Here we scan in ‘My </a:t>
            </a:r>
            <a:r>
              <a:rPr lang="en-US" sz="2400" dirty="0" err="1"/>
              <a:t>Calbria</a:t>
            </a:r>
            <a:r>
              <a:rPr lang="en-US" sz="2400" dirty="0"/>
              <a:t>’ and it too is in place </a:t>
            </a:r>
          </a:p>
        </p:txBody>
      </p:sp>
      <p:sp>
        <p:nvSpPr>
          <p:cNvPr id="12" name="Rectangle 11"/>
          <p:cNvSpPr/>
          <p:nvPr/>
        </p:nvSpPr>
        <p:spPr>
          <a:xfrm>
            <a:off x="2209048" y="1984542"/>
            <a:ext cx="1095470" cy="251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276664" y="4342465"/>
            <a:ext cx="1620853" cy="260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36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869956"/>
            <a:ext cx="8789159" cy="1200329"/>
          </a:xfrm>
          <a:prstGeom prst="rect">
            <a:avLst/>
          </a:prstGeom>
          <a:noFill/>
        </p:spPr>
        <p:txBody>
          <a:bodyPr wrap="square" rtlCol="0">
            <a:spAutoFit/>
          </a:bodyPr>
          <a:lstStyle/>
          <a:p>
            <a:pPr marL="342900" indent="-342900">
              <a:buFont typeface="Arial" pitchFamily="34" charset="0"/>
              <a:buChar char="•"/>
            </a:pPr>
            <a:r>
              <a:rPr lang="en-US" sz="2400" dirty="0"/>
              <a:t>Patron who made partial request got the pdf file via mail.</a:t>
            </a:r>
          </a:p>
          <a:p>
            <a:pPr marL="342900" indent="-342900">
              <a:buFont typeface="Arial" pitchFamily="34" charset="0"/>
              <a:buChar char="•"/>
            </a:pPr>
            <a:r>
              <a:rPr lang="en-US" sz="2400" dirty="0"/>
              <a:t>This is because our profile stated ‘if partial digitization = true then digitization target = document delivery attachment’</a:t>
            </a:r>
          </a:p>
        </p:txBody>
      </p:sp>
      <p:pic>
        <p:nvPicPr>
          <p:cNvPr id="14" name="Picture 13"/>
          <p:cNvPicPr>
            <a:picLocks noChangeAspect="1"/>
          </p:cNvPicPr>
          <p:nvPr/>
        </p:nvPicPr>
        <p:blipFill>
          <a:blip r:embed="rId2"/>
          <a:stretch>
            <a:fillRect/>
          </a:stretch>
        </p:blipFill>
        <p:spPr>
          <a:xfrm>
            <a:off x="939401" y="2227599"/>
            <a:ext cx="7234952" cy="4180194"/>
          </a:xfrm>
          <a:prstGeom prst="rect">
            <a:avLst/>
          </a:prstGeom>
          <a:ln>
            <a:solidFill>
              <a:schemeClr val="tx1"/>
            </a:solidFill>
          </a:ln>
        </p:spPr>
      </p:pic>
      <p:sp>
        <p:nvSpPr>
          <p:cNvPr id="18" name="Rectangle 17"/>
          <p:cNvSpPr/>
          <p:nvPr/>
        </p:nvSpPr>
        <p:spPr>
          <a:xfrm>
            <a:off x="913800" y="2485741"/>
            <a:ext cx="7124375" cy="4266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002775" y="4207312"/>
            <a:ext cx="3377886" cy="493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5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536" y="2447193"/>
            <a:ext cx="8961120" cy="1658833"/>
          </a:xfrm>
          <a:prstGeom prst="rect">
            <a:avLst/>
          </a:prstGeom>
          <a:ln>
            <a:solidFill>
              <a:schemeClr val="accent1"/>
            </a:solidFill>
          </a:ln>
        </p:spPr>
      </p:pic>
      <p:sp>
        <p:nvSpPr>
          <p:cNvPr id="5" name="Title 4"/>
          <p:cNvSpPr>
            <a:spLocks noGrp="1"/>
          </p:cNvSpPr>
          <p:nvPr>
            <p:ph type="title"/>
          </p:nvPr>
        </p:nvSpPr>
        <p:spPr/>
        <p:txBody>
          <a:bodyPr/>
          <a:lstStyle/>
          <a:p>
            <a:r>
              <a:rPr lang="en-US" dirty="0"/>
              <a:t>The Digitization Department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Served Libraries tab </a:t>
            </a:r>
          </a:p>
        </p:txBody>
      </p:sp>
      <p:sp>
        <p:nvSpPr>
          <p:cNvPr id="4" name="TextBox 3"/>
          <p:cNvSpPr txBox="1"/>
          <p:nvPr/>
        </p:nvSpPr>
        <p:spPr>
          <a:xfrm>
            <a:off x="880199" y="5022342"/>
            <a:ext cx="7349776" cy="646331"/>
          </a:xfrm>
          <a:prstGeom prst="rect">
            <a:avLst/>
          </a:prstGeom>
          <a:noFill/>
          <a:ln>
            <a:solidFill>
              <a:schemeClr val="tx1"/>
            </a:solidFill>
          </a:ln>
        </p:spPr>
        <p:txBody>
          <a:bodyPr wrap="square" rtlCol="0">
            <a:spAutoFit/>
          </a:bodyPr>
          <a:lstStyle/>
          <a:p>
            <a:r>
              <a:rPr lang="en-US" dirty="0"/>
              <a:t>The Digitization Department can be defined to work for only specific libraries or for the entire institution.  In this case it is for the entire institution.</a:t>
            </a:r>
          </a:p>
        </p:txBody>
      </p:sp>
      <p:sp>
        <p:nvSpPr>
          <p:cNvPr id="16" name="Rectangle 15"/>
          <p:cNvSpPr/>
          <p:nvPr/>
        </p:nvSpPr>
        <p:spPr>
          <a:xfrm>
            <a:off x="1061795" y="2447193"/>
            <a:ext cx="1326564" cy="377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443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9255" y="1459277"/>
            <a:ext cx="6549251" cy="4869622"/>
          </a:xfrm>
          <a:prstGeom prst="rect">
            <a:avLst/>
          </a:prstGeom>
          <a:ln>
            <a:solidFill>
              <a:schemeClr val="accent1"/>
            </a:solidFill>
          </a:ln>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869956"/>
            <a:ext cx="8789159" cy="461665"/>
          </a:xfrm>
          <a:prstGeom prst="rect">
            <a:avLst/>
          </a:prstGeom>
          <a:noFill/>
        </p:spPr>
        <p:txBody>
          <a:bodyPr wrap="square" rtlCol="0">
            <a:spAutoFit/>
          </a:bodyPr>
          <a:lstStyle/>
          <a:p>
            <a:pPr marL="342900" indent="-342900">
              <a:buFont typeface="Arial" pitchFamily="34" charset="0"/>
              <a:buChar char="•"/>
            </a:pPr>
            <a:r>
              <a:rPr lang="en-US" sz="2400" dirty="0"/>
              <a:t>Patron who made partial request got the pdf file via mail</a:t>
            </a:r>
          </a:p>
        </p:txBody>
      </p:sp>
      <p:sp>
        <p:nvSpPr>
          <p:cNvPr id="13" name="TextBox 12"/>
          <p:cNvSpPr txBox="1"/>
          <p:nvPr/>
        </p:nvSpPr>
        <p:spPr>
          <a:xfrm>
            <a:off x="5175284" y="5164038"/>
            <a:ext cx="2658531" cy="369332"/>
          </a:xfrm>
          <a:prstGeom prst="rect">
            <a:avLst/>
          </a:prstGeom>
          <a:solidFill>
            <a:schemeClr val="bg1"/>
          </a:solidFill>
          <a:ln>
            <a:solidFill>
              <a:schemeClr val="tx1"/>
            </a:solidFill>
          </a:ln>
        </p:spPr>
        <p:txBody>
          <a:bodyPr wrap="square" rtlCol="0">
            <a:spAutoFit/>
          </a:bodyPr>
          <a:lstStyle/>
          <a:p>
            <a:r>
              <a:rPr lang="en-US" dirty="0"/>
              <a:t>Email arrived with the pdf</a:t>
            </a:r>
          </a:p>
        </p:txBody>
      </p:sp>
      <p:cxnSp>
        <p:nvCxnSpPr>
          <p:cNvPr id="15" name="Straight Arrow Connector 14"/>
          <p:cNvCxnSpPr/>
          <p:nvPr/>
        </p:nvCxnSpPr>
        <p:spPr>
          <a:xfrm flipH="1" flipV="1">
            <a:off x="3140922" y="5728262"/>
            <a:ext cx="1289486" cy="385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77129" y="5529937"/>
            <a:ext cx="4555" cy="58426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36661" y="6114197"/>
            <a:ext cx="851276" cy="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49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869956"/>
            <a:ext cx="8789159" cy="1015663"/>
          </a:xfrm>
          <a:prstGeom prst="rect">
            <a:avLst/>
          </a:prstGeom>
          <a:noFill/>
        </p:spPr>
        <p:txBody>
          <a:bodyPr wrap="square" rtlCol="0">
            <a:spAutoFit/>
          </a:bodyPr>
          <a:lstStyle/>
          <a:p>
            <a:pPr marL="342900" indent="-342900">
              <a:buFont typeface="Arial" pitchFamily="34" charset="0"/>
              <a:buChar char="•"/>
            </a:pPr>
            <a:r>
              <a:rPr lang="en-US" sz="2000" dirty="0"/>
              <a:t>The full digitization request has a digital representation in the repository</a:t>
            </a:r>
          </a:p>
          <a:p>
            <a:pPr marL="342900" indent="-342900">
              <a:buFont typeface="Arial" pitchFamily="34" charset="0"/>
              <a:buChar char="•"/>
            </a:pPr>
            <a:r>
              <a:rPr lang="en-US" sz="2000" dirty="0"/>
              <a:t>This is because our profile stated ‘if partial digitization = false then digitization target = ‘digital inventory representation’ to the ‘central digitized collection’</a:t>
            </a:r>
          </a:p>
        </p:txBody>
      </p:sp>
      <p:sp>
        <p:nvSpPr>
          <p:cNvPr id="14" name="Rectangle 13"/>
          <p:cNvSpPr/>
          <p:nvPr/>
        </p:nvSpPr>
        <p:spPr>
          <a:xfrm>
            <a:off x="1719619" y="3527790"/>
            <a:ext cx="2445934" cy="4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100012" y="2495550"/>
            <a:ext cx="8943975" cy="1866900"/>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151159" y="4566015"/>
            <a:ext cx="8924925" cy="1657350"/>
          </a:xfrm>
          <a:prstGeom prst="rect">
            <a:avLst/>
          </a:prstGeom>
          <a:ln>
            <a:solidFill>
              <a:schemeClr val="accent1"/>
            </a:solidFill>
          </a:ln>
        </p:spPr>
      </p:pic>
      <p:sp>
        <p:nvSpPr>
          <p:cNvPr id="10" name="Rectangle 9"/>
          <p:cNvSpPr/>
          <p:nvPr/>
        </p:nvSpPr>
        <p:spPr>
          <a:xfrm>
            <a:off x="89935" y="3490666"/>
            <a:ext cx="7124375" cy="4266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6484" y="4895370"/>
            <a:ext cx="3377886" cy="1007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3495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25" y="1714500"/>
            <a:ext cx="8972550" cy="3429000"/>
          </a:xfrm>
          <a:prstGeom prst="rect">
            <a:avLst/>
          </a:prstGeom>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869956"/>
            <a:ext cx="8789159" cy="830997"/>
          </a:xfrm>
          <a:prstGeom prst="rect">
            <a:avLst/>
          </a:prstGeom>
          <a:noFill/>
        </p:spPr>
        <p:txBody>
          <a:bodyPr wrap="square" rtlCol="0">
            <a:spAutoFit/>
          </a:bodyPr>
          <a:lstStyle/>
          <a:p>
            <a:pPr marL="342900" indent="-342900">
              <a:buFont typeface="Arial" pitchFamily="34" charset="0"/>
              <a:buChar char="•"/>
            </a:pPr>
            <a:r>
              <a:rPr lang="en-US" sz="2400" dirty="0"/>
              <a:t>The full digitization request has a digital representation in the repository</a:t>
            </a:r>
          </a:p>
        </p:txBody>
      </p:sp>
      <p:sp>
        <p:nvSpPr>
          <p:cNvPr id="14" name="Rectangle 13"/>
          <p:cNvSpPr/>
          <p:nvPr/>
        </p:nvSpPr>
        <p:spPr>
          <a:xfrm>
            <a:off x="3458424" y="3018534"/>
            <a:ext cx="996840" cy="276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38811" y="4764337"/>
            <a:ext cx="996840" cy="276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582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92999" y="981861"/>
            <a:ext cx="8961120" cy="5428788"/>
          </a:xfrm>
          <a:prstGeom prst="rect">
            <a:avLst/>
          </a:prstGeom>
          <a:ln>
            <a:solidFill>
              <a:schemeClr val="accent1"/>
            </a:solidFill>
          </a:ln>
        </p:spPr>
      </p:pic>
    </p:spTree>
    <p:extLst>
      <p:ext uri="{BB962C8B-B14F-4D97-AF65-F5344CB8AC3E}">
        <p14:creationId xmlns:p14="http://schemas.microsoft.com/office/powerpoint/2010/main" val="931186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6" name="TextBox 5"/>
          <p:cNvSpPr txBox="1"/>
          <p:nvPr/>
        </p:nvSpPr>
        <p:spPr>
          <a:xfrm>
            <a:off x="354841" y="869956"/>
            <a:ext cx="8789159" cy="1200329"/>
          </a:xfrm>
          <a:prstGeom prst="rect">
            <a:avLst/>
          </a:prstGeom>
          <a:noFill/>
        </p:spPr>
        <p:txBody>
          <a:bodyPr wrap="square" rtlCol="0">
            <a:spAutoFit/>
          </a:bodyPr>
          <a:lstStyle/>
          <a:p>
            <a:pPr marL="342900" indent="-342900">
              <a:buFont typeface="Arial" pitchFamily="34" charset="0"/>
              <a:buChar char="•"/>
            </a:pPr>
            <a:r>
              <a:rPr lang="en-US" sz="2400" dirty="0"/>
              <a:t>The patron with user group “Distance Learners’ got an email with a link to the file as per rule 3 which stated “digitization target = document delivery link with 3 views”.</a:t>
            </a:r>
          </a:p>
        </p:txBody>
      </p:sp>
      <p:pic>
        <p:nvPicPr>
          <p:cNvPr id="7" name="Picture 6"/>
          <p:cNvPicPr>
            <a:picLocks noChangeAspect="1"/>
          </p:cNvPicPr>
          <p:nvPr/>
        </p:nvPicPr>
        <p:blipFill>
          <a:blip r:embed="rId2"/>
          <a:stretch>
            <a:fillRect/>
          </a:stretch>
        </p:blipFill>
        <p:spPr>
          <a:xfrm>
            <a:off x="977773" y="2178258"/>
            <a:ext cx="7070757" cy="4083015"/>
          </a:xfrm>
          <a:prstGeom prst="rect">
            <a:avLst/>
          </a:prstGeom>
          <a:ln>
            <a:solidFill>
              <a:schemeClr val="tx1"/>
            </a:solidFill>
          </a:ln>
        </p:spPr>
      </p:pic>
      <p:sp>
        <p:nvSpPr>
          <p:cNvPr id="8" name="TextBox 7"/>
          <p:cNvSpPr txBox="1"/>
          <p:nvPr/>
        </p:nvSpPr>
        <p:spPr>
          <a:xfrm>
            <a:off x="5107660" y="4508626"/>
            <a:ext cx="1809188" cy="646331"/>
          </a:xfrm>
          <a:prstGeom prst="rect">
            <a:avLst/>
          </a:prstGeom>
          <a:noFill/>
          <a:ln>
            <a:solidFill>
              <a:schemeClr val="tx1"/>
            </a:solidFill>
          </a:ln>
        </p:spPr>
        <p:txBody>
          <a:bodyPr wrap="square" rtlCol="0">
            <a:spAutoFit/>
          </a:bodyPr>
          <a:lstStyle/>
          <a:p>
            <a:r>
              <a:rPr lang="en-US" dirty="0"/>
              <a:t>We will now click this link</a:t>
            </a:r>
          </a:p>
        </p:txBody>
      </p:sp>
      <p:cxnSp>
        <p:nvCxnSpPr>
          <p:cNvPr id="10" name="Straight Arrow Connector 9"/>
          <p:cNvCxnSpPr/>
          <p:nvPr/>
        </p:nvCxnSpPr>
        <p:spPr>
          <a:xfrm flipH="1">
            <a:off x="2444436" y="4744016"/>
            <a:ext cx="2480649" cy="54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521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4277" y="1833420"/>
            <a:ext cx="7740713" cy="4305441"/>
          </a:xfrm>
          <a:prstGeom prst="rect">
            <a:avLst/>
          </a:prstGeom>
        </p:spPr>
      </p:pic>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6" name="TextBox 5"/>
          <p:cNvSpPr txBox="1"/>
          <p:nvPr/>
        </p:nvSpPr>
        <p:spPr>
          <a:xfrm>
            <a:off x="354841" y="869956"/>
            <a:ext cx="8789159" cy="461665"/>
          </a:xfrm>
          <a:prstGeom prst="rect">
            <a:avLst/>
          </a:prstGeom>
          <a:noFill/>
        </p:spPr>
        <p:txBody>
          <a:bodyPr wrap="square" rtlCol="0">
            <a:spAutoFit/>
          </a:bodyPr>
          <a:lstStyle/>
          <a:p>
            <a:pPr marL="342900" indent="-342900">
              <a:buFont typeface="Arial" pitchFamily="34" charset="0"/>
              <a:buChar char="•"/>
            </a:pPr>
            <a:r>
              <a:rPr lang="en-US" sz="2400" dirty="0"/>
              <a:t>Get prompted to login and then the file downloads</a:t>
            </a:r>
          </a:p>
        </p:txBody>
      </p:sp>
      <p:sp>
        <p:nvSpPr>
          <p:cNvPr id="4" name="Rectangle 3"/>
          <p:cNvSpPr/>
          <p:nvPr/>
        </p:nvSpPr>
        <p:spPr>
          <a:xfrm>
            <a:off x="724277" y="5712737"/>
            <a:ext cx="1955549" cy="4261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626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Processing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6" name="TextBox 5"/>
          <p:cNvSpPr txBox="1"/>
          <p:nvPr/>
        </p:nvSpPr>
        <p:spPr>
          <a:xfrm>
            <a:off x="354841" y="869956"/>
            <a:ext cx="8789159" cy="830997"/>
          </a:xfrm>
          <a:prstGeom prst="rect">
            <a:avLst/>
          </a:prstGeom>
          <a:noFill/>
        </p:spPr>
        <p:txBody>
          <a:bodyPr wrap="square" rtlCol="0">
            <a:spAutoFit/>
          </a:bodyPr>
          <a:lstStyle/>
          <a:p>
            <a:pPr marL="342900" indent="-342900">
              <a:buFont typeface="Arial" pitchFamily="34" charset="0"/>
              <a:buChar char="•"/>
            </a:pPr>
            <a:r>
              <a:rPr lang="en-US" sz="2400" dirty="0"/>
              <a:t>After clicking the link more than the allowed three times the user receives this message:</a:t>
            </a:r>
          </a:p>
        </p:txBody>
      </p:sp>
      <p:pic>
        <p:nvPicPr>
          <p:cNvPr id="7" name="Picture 6"/>
          <p:cNvPicPr>
            <a:picLocks noChangeAspect="1"/>
          </p:cNvPicPr>
          <p:nvPr/>
        </p:nvPicPr>
        <p:blipFill>
          <a:blip r:embed="rId2"/>
          <a:stretch>
            <a:fillRect/>
          </a:stretch>
        </p:blipFill>
        <p:spPr>
          <a:xfrm>
            <a:off x="1004935" y="2238457"/>
            <a:ext cx="7170344" cy="3624180"/>
          </a:xfrm>
          <a:prstGeom prst="rect">
            <a:avLst/>
          </a:prstGeom>
          <a:ln>
            <a:solidFill>
              <a:schemeClr val="tx1"/>
            </a:solidFill>
          </a:ln>
        </p:spPr>
      </p:pic>
    </p:spTree>
    <p:extLst>
      <p:ext uri="{BB962C8B-B14F-4D97-AF65-F5344CB8AC3E}">
        <p14:creationId xmlns:p14="http://schemas.microsoft.com/office/powerpoint/2010/main" val="2640996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67</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a:t>The Digitization Department</a:t>
            </a:r>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a:t>The Digitization profile rules</a:t>
            </a:r>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a:t>Creating digitization requests</a:t>
            </a:r>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a:t>Processing digitization requests</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5371235"/>
            <a:ext cx="5650174"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6" name="TextBox 15"/>
          <p:cNvSpPr txBox="1"/>
          <p:nvPr/>
        </p:nvSpPr>
        <p:spPr>
          <a:xfrm>
            <a:off x="1392071" y="5488049"/>
            <a:ext cx="6209733" cy="523220"/>
          </a:xfrm>
          <a:prstGeom prst="rect">
            <a:avLst/>
          </a:prstGeom>
          <a:noFill/>
        </p:spPr>
        <p:txBody>
          <a:bodyPr wrap="square" rtlCol="0">
            <a:spAutoFit/>
          </a:bodyPr>
          <a:lstStyle/>
          <a:p>
            <a:r>
              <a:rPr lang="en-US" sz="2800" dirty="0"/>
              <a:t>Reporting on the digitization requests</a:t>
            </a:r>
          </a:p>
        </p:txBody>
      </p:sp>
    </p:spTree>
    <p:extLst>
      <p:ext uri="{BB962C8B-B14F-4D97-AF65-F5344CB8AC3E}">
        <p14:creationId xmlns:p14="http://schemas.microsoft.com/office/powerpoint/2010/main" val="884960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Reporting on the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246199" y="752261"/>
            <a:ext cx="8789159" cy="1323439"/>
          </a:xfrm>
          <a:prstGeom prst="rect">
            <a:avLst/>
          </a:prstGeom>
          <a:noFill/>
        </p:spPr>
        <p:txBody>
          <a:bodyPr wrap="square" rtlCol="0">
            <a:spAutoFit/>
          </a:bodyPr>
          <a:lstStyle/>
          <a:p>
            <a:pPr marL="342900" indent="-342900">
              <a:buFont typeface="Arial" pitchFamily="34" charset="0"/>
              <a:buChar char="•"/>
            </a:pPr>
            <a:r>
              <a:rPr lang="en-US" sz="2000" dirty="0"/>
              <a:t>As we have seen all items which require copyright clearance and approval automatically enter the task list and there is no need to manually retrieve them.</a:t>
            </a:r>
          </a:p>
          <a:p>
            <a:pPr marL="342900" indent="-342900">
              <a:buFont typeface="Arial" pitchFamily="34" charset="0"/>
              <a:buChar char="•"/>
            </a:pPr>
            <a:r>
              <a:rPr lang="en-US" sz="2000" dirty="0"/>
              <a:t>Also, all items in the digitization department can be easily retrieved via “Manage in process Items” when at the Digitization Department</a:t>
            </a:r>
          </a:p>
        </p:txBody>
      </p:sp>
      <p:pic>
        <p:nvPicPr>
          <p:cNvPr id="12" name="Picture 11"/>
          <p:cNvPicPr>
            <a:picLocks noChangeAspect="1"/>
          </p:cNvPicPr>
          <p:nvPr/>
        </p:nvPicPr>
        <p:blipFill>
          <a:blip r:embed="rId2"/>
          <a:stretch>
            <a:fillRect/>
          </a:stretch>
        </p:blipFill>
        <p:spPr>
          <a:xfrm>
            <a:off x="1113954" y="2193058"/>
            <a:ext cx="6934200" cy="4114800"/>
          </a:xfrm>
          <a:prstGeom prst="rect">
            <a:avLst/>
          </a:prstGeom>
          <a:ln>
            <a:solidFill>
              <a:schemeClr val="accent1"/>
            </a:solidFill>
          </a:ln>
        </p:spPr>
      </p:pic>
      <p:sp>
        <p:nvSpPr>
          <p:cNvPr id="13" name="Rectangle 12"/>
          <p:cNvSpPr/>
          <p:nvPr/>
        </p:nvSpPr>
        <p:spPr>
          <a:xfrm>
            <a:off x="5521093" y="2227226"/>
            <a:ext cx="2527061" cy="423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01126" y="3321187"/>
            <a:ext cx="1713267" cy="261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6354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Reporting on the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69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774420"/>
            <a:ext cx="8789159" cy="1569660"/>
          </a:xfrm>
          <a:prstGeom prst="rect">
            <a:avLst/>
          </a:prstGeom>
          <a:noFill/>
        </p:spPr>
        <p:txBody>
          <a:bodyPr wrap="square" rtlCol="0">
            <a:spAutoFit/>
          </a:bodyPr>
          <a:lstStyle/>
          <a:p>
            <a:pPr marL="342900" indent="-342900">
              <a:buFont typeface="Arial" pitchFamily="34" charset="0"/>
              <a:buChar char="•"/>
            </a:pPr>
            <a:r>
              <a:rPr lang="en-US" sz="2400" dirty="0"/>
              <a:t>It is also possible to use Alma Analytics.  Here for example we state that we retrieve all requests which are active and the “request type” is “Digitization”.  We display the title, barcode, enumeration a, chronology </a:t>
            </a:r>
            <a:r>
              <a:rPr lang="en-US" sz="2400" dirty="0" err="1"/>
              <a:t>i</a:t>
            </a:r>
            <a:r>
              <a:rPr lang="en-US" sz="2400" dirty="0"/>
              <a:t> and the description  </a:t>
            </a:r>
          </a:p>
        </p:txBody>
      </p:sp>
      <p:pic>
        <p:nvPicPr>
          <p:cNvPr id="7" name="Picture 6"/>
          <p:cNvPicPr>
            <a:picLocks noChangeAspect="1"/>
          </p:cNvPicPr>
          <p:nvPr/>
        </p:nvPicPr>
        <p:blipFill>
          <a:blip r:embed="rId2"/>
          <a:stretch>
            <a:fillRect/>
          </a:stretch>
        </p:blipFill>
        <p:spPr>
          <a:xfrm>
            <a:off x="707882" y="2647493"/>
            <a:ext cx="7694409" cy="3688229"/>
          </a:xfrm>
          <a:prstGeom prst="rect">
            <a:avLst/>
          </a:prstGeom>
          <a:ln>
            <a:solidFill>
              <a:schemeClr val="accent1"/>
            </a:solidFill>
          </a:ln>
        </p:spPr>
      </p:pic>
    </p:spTree>
    <p:extLst>
      <p:ext uri="{BB962C8B-B14F-4D97-AF65-F5344CB8AC3E}">
        <p14:creationId xmlns:p14="http://schemas.microsoft.com/office/powerpoint/2010/main" val="50429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536" y="1786812"/>
            <a:ext cx="8961120" cy="2031532"/>
          </a:xfrm>
          <a:prstGeom prst="rect">
            <a:avLst/>
          </a:prstGeom>
          <a:ln>
            <a:solidFill>
              <a:schemeClr val="accent1"/>
            </a:solidFill>
          </a:ln>
        </p:spPr>
      </p:pic>
      <p:sp>
        <p:nvSpPr>
          <p:cNvPr id="5" name="Title 4"/>
          <p:cNvSpPr>
            <a:spLocks noGrp="1"/>
          </p:cNvSpPr>
          <p:nvPr>
            <p:ph type="title"/>
          </p:nvPr>
        </p:nvSpPr>
        <p:spPr/>
        <p:txBody>
          <a:bodyPr/>
          <a:lstStyle/>
          <a:p>
            <a:r>
              <a:rPr lang="en-US" dirty="0"/>
              <a:t>The Digitization Department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Operators tab</a:t>
            </a:r>
          </a:p>
        </p:txBody>
      </p:sp>
      <p:sp>
        <p:nvSpPr>
          <p:cNvPr id="16" name="Rectangle 15"/>
          <p:cNvSpPr/>
          <p:nvPr/>
        </p:nvSpPr>
        <p:spPr>
          <a:xfrm>
            <a:off x="3827502" y="1855600"/>
            <a:ext cx="812738" cy="412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80199" y="5022342"/>
            <a:ext cx="7349776" cy="646331"/>
          </a:xfrm>
          <a:prstGeom prst="rect">
            <a:avLst/>
          </a:prstGeom>
          <a:noFill/>
          <a:ln>
            <a:solidFill>
              <a:schemeClr val="tx1"/>
            </a:solidFill>
          </a:ln>
        </p:spPr>
        <p:txBody>
          <a:bodyPr wrap="square" rtlCol="0">
            <a:spAutoFit/>
          </a:bodyPr>
          <a:lstStyle/>
          <a:p>
            <a:r>
              <a:rPr lang="en-US" dirty="0"/>
              <a:t>These are the staff users who can handle digitization requests in the digitization department.</a:t>
            </a:r>
          </a:p>
        </p:txBody>
      </p:sp>
    </p:spTree>
    <p:extLst>
      <p:ext uri="{BB962C8B-B14F-4D97-AF65-F5344CB8AC3E}">
        <p14:creationId xmlns:p14="http://schemas.microsoft.com/office/powerpoint/2010/main" val="303134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Reporting on the digitization requests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70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p:cNvSpPr txBox="1"/>
          <p:nvPr/>
        </p:nvSpPr>
        <p:spPr>
          <a:xfrm>
            <a:off x="354841" y="869956"/>
            <a:ext cx="8789159" cy="461665"/>
          </a:xfrm>
          <a:prstGeom prst="rect">
            <a:avLst/>
          </a:prstGeom>
          <a:noFill/>
        </p:spPr>
        <p:txBody>
          <a:bodyPr wrap="square" rtlCol="0">
            <a:spAutoFit/>
          </a:bodyPr>
          <a:lstStyle/>
          <a:p>
            <a:pPr marL="342900" indent="-342900">
              <a:buFont typeface="Arial" pitchFamily="34" charset="0"/>
              <a:buChar char="•"/>
            </a:pPr>
            <a:r>
              <a:rPr lang="en-US" sz="2400" dirty="0"/>
              <a:t>Here is part of the results of the analytics report.</a:t>
            </a:r>
          </a:p>
        </p:txBody>
      </p:sp>
      <p:pic>
        <p:nvPicPr>
          <p:cNvPr id="3" name="Picture 2"/>
          <p:cNvPicPr>
            <a:picLocks noChangeAspect="1"/>
          </p:cNvPicPr>
          <p:nvPr/>
        </p:nvPicPr>
        <p:blipFill>
          <a:blip r:embed="rId2"/>
          <a:stretch>
            <a:fillRect/>
          </a:stretch>
        </p:blipFill>
        <p:spPr>
          <a:xfrm>
            <a:off x="95536" y="3644698"/>
            <a:ext cx="8961120" cy="14935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99630" y="2986702"/>
            <a:ext cx="8961120" cy="653579"/>
          </a:xfrm>
          <a:prstGeom prst="rect">
            <a:avLst/>
          </a:prstGeom>
        </p:spPr>
      </p:pic>
    </p:spTree>
    <p:extLst>
      <p:ext uri="{BB962C8B-B14F-4D97-AF65-F5344CB8AC3E}">
        <p14:creationId xmlns:p14="http://schemas.microsoft.com/office/powerpoint/2010/main" val="2294081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85787"/>
            <a:ext cx="9144000" cy="5686425"/>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5027915"/>
            <a:ext cx="9144000" cy="583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idx="4294967295"/>
          </p:nvPr>
        </p:nvSpPr>
        <p:spPr>
          <a:xfrm>
            <a:off x="81886" y="5025028"/>
            <a:ext cx="8993876" cy="559029"/>
          </a:xfrm>
        </p:spPr>
        <p:txBody>
          <a:bodyPr>
            <a:noAutofit/>
          </a:bodyPr>
          <a:lstStyle/>
          <a:p>
            <a:pPr algn="ctr"/>
            <a:r>
              <a:rPr lang="en-US" dirty="0">
                <a:solidFill>
                  <a:schemeClr val="bg1"/>
                </a:solidFill>
              </a:rPr>
              <a:t>Thank you</a:t>
            </a: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a:t>Yoel Kortick</a:t>
            </a:r>
            <a:br>
              <a:rPr lang="en-US" sz="2800" dirty="0"/>
            </a:br>
            <a:r>
              <a:rPr lang="en-US" sz="2800" dirty="0"/>
              <a:t>Senior Librarian</a:t>
            </a:r>
          </a:p>
        </p:txBody>
      </p:sp>
      <p:sp>
        <p:nvSpPr>
          <p:cNvPr id="8" name="TextBox 7"/>
          <p:cNvSpPr txBox="1"/>
          <p:nvPr/>
        </p:nvSpPr>
        <p:spPr>
          <a:xfrm>
            <a:off x="40942" y="6523632"/>
            <a:ext cx="3070747" cy="215444"/>
          </a:xfrm>
          <a:prstGeom prst="rect">
            <a:avLst/>
          </a:prstGeom>
          <a:noFill/>
        </p:spPr>
        <p:txBody>
          <a:bodyPr wrap="square" rtlCol="0">
            <a:spAutoFit/>
          </a:bodyPr>
          <a:lstStyle/>
          <a:p>
            <a:r>
              <a:rPr lang="en-US" sz="800" dirty="0">
                <a:solidFill>
                  <a:schemeClr val="bg1"/>
                </a:solidFill>
              </a:rPr>
              <a:t>http://english.bnu.edu.cn/</a:t>
            </a:r>
          </a:p>
        </p:txBody>
      </p:sp>
    </p:spTree>
    <p:extLst>
      <p:ext uri="{BB962C8B-B14F-4D97-AF65-F5344CB8AC3E}">
        <p14:creationId xmlns:p14="http://schemas.microsoft.com/office/powerpoint/2010/main" val="125082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Digitization Department</a:t>
            </a:r>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An operator in the digitization department will have a role appearing as follows in the user record:</a:t>
            </a:r>
          </a:p>
        </p:txBody>
      </p:sp>
      <p:pic>
        <p:nvPicPr>
          <p:cNvPr id="4" name="Picture 3"/>
          <p:cNvPicPr>
            <a:picLocks noChangeAspect="1"/>
          </p:cNvPicPr>
          <p:nvPr/>
        </p:nvPicPr>
        <p:blipFill>
          <a:blip r:embed="rId2"/>
          <a:stretch>
            <a:fillRect/>
          </a:stretch>
        </p:blipFill>
        <p:spPr>
          <a:xfrm>
            <a:off x="561975" y="2909887"/>
            <a:ext cx="8020050" cy="1038225"/>
          </a:xfrm>
          <a:prstGeom prst="rect">
            <a:avLst/>
          </a:prstGeom>
          <a:ln>
            <a:solidFill>
              <a:schemeClr val="accent1"/>
            </a:solidFill>
          </a:ln>
        </p:spPr>
      </p:pic>
      <p:sp>
        <p:nvSpPr>
          <p:cNvPr id="6" name="Rectangle 5"/>
          <p:cNvSpPr/>
          <p:nvPr/>
        </p:nvSpPr>
        <p:spPr>
          <a:xfrm>
            <a:off x="1801504" y="3398293"/>
            <a:ext cx="1651380" cy="423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69540" y="3289110"/>
            <a:ext cx="1037230" cy="659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7097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11" name="TextBox 10"/>
          <p:cNvSpPr txBox="1"/>
          <p:nvPr/>
        </p:nvSpPr>
        <p:spPr>
          <a:xfrm>
            <a:off x="1392072" y="869619"/>
            <a:ext cx="184731" cy="523220"/>
          </a:xfrm>
          <a:prstGeom prst="rect">
            <a:avLst/>
          </a:prstGeom>
          <a:noFill/>
        </p:spPr>
        <p:txBody>
          <a:bodyPr wrap="none" rtlCol="0">
            <a:spAutoFit/>
          </a:bodyPr>
          <a:lstStyle/>
          <a:p>
            <a:endParaRPr lang="en-US" sz="28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209732" cy="523220"/>
          </a:xfrm>
          <a:prstGeom prst="rect">
            <a:avLst/>
          </a:prstGeom>
          <a:noFill/>
        </p:spPr>
        <p:txBody>
          <a:bodyPr wrap="square" rtlCol="0">
            <a:spAutoFit/>
          </a:bodyPr>
          <a:lstStyle/>
          <a:p>
            <a:r>
              <a:rPr lang="en-US" sz="2800" dirty="0"/>
              <a:t>The Digitization Department</a:t>
            </a:r>
          </a:p>
        </p:txBody>
      </p:sp>
      <p:sp>
        <p:nvSpPr>
          <p:cNvPr id="8" name="TextBox 7"/>
          <p:cNvSpPr txBox="1"/>
          <p:nvPr/>
        </p:nvSpPr>
        <p:spPr>
          <a:xfrm>
            <a:off x="1392072" y="2204944"/>
            <a:ext cx="6209732" cy="523220"/>
          </a:xfrm>
          <a:prstGeom prst="rect">
            <a:avLst/>
          </a:prstGeom>
          <a:noFill/>
        </p:spPr>
        <p:txBody>
          <a:bodyPr wrap="square" rtlCol="0">
            <a:spAutoFit/>
          </a:bodyPr>
          <a:lstStyle/>
          <a:p>
            <a:r>
              <a:rPr lang="en-US" sz="2800" dirty="0"/>
              <a:t>The Digitization profile rules</a:t>
            </a:r>
          </a:p>
        </p:txBody>
      </p:sp>
      <p:sp>
        <p:nvSpPr>
          <p:cNvPr id="9" name="TextBox 8"/>
          <p:cNvSpPr txBox="1"/>
          <p:nvPr/>
        </p:nvSpPr>
        <p:spPr>
          <a:xfrm>
            <a:off x="1392071" y="3272631"/>
            <a:ext cx="6209733" cy="523220"/>
          </a:xfrm>
          <a:prstGeom prst="rect">
            <a:avLst/>
          </a:prstGeom>
          <a:noFill/>
        </p:spPr>
        <p:txBody>
          <a:bodyPr wrap="square" rtlCol="0">
            <a:spAutoFit/>
          </a:bodyPr>
          <a:lstStyle/>
          <a:p>
            <a:r>
              <a:rPr lang="en-US" sz="2800" dirty="0"/>
              <a:t>Creating digitization requests</a:t>
            </a:r>
          </a:p>
        </p:txBody>
      </p:sp>
      <p:sp>
        <p:nvSpPr>
          <p:cNvPr id="10" name="TextBox 9"/>
          <p:cNvSpPr txBox="1"/>
          <p:nvPr/>
        </p:nvSpPr>
        <p:spPr>
          <a:xfrm>
            <a:off x="1392071" y="4349031"/>
            <a:ext cx="6209733" cy="523220"/>
          </a:xfrm>
          <a:prstGeom prst="rect">
            <a:avLst/>
          </a:prstGeom>
          <a:noFill/>
        </p:spPr>
        <p:txBody>
          <a:bodyPr wrap="square" rtlCol="0">
            <a:spAutoFit/>
          </a:bodyPr>
          <a:lstStyle/>
          <a:p>
            <a:r>
              <a:rPr lang="en-US" sz="2800" dirty="0"/>
              <a:t>Processing digitization requests</a:t>
            </a:r>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2109415"/>
            <a:ext cx="4271750"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6" name="TextBox 15"/>
          <p:cNvSpPr txBox="1"/>
          <p:nvPr/>
        </p:nvSpPr>
        <p:spPr>
          <a:xfrm>
            <a:off x="1392071" y="5488049"/>
            <a:ext cx="6209733" cy="523220"/>
          </a:xfrm>
          <a:prstGeom prst="rect">
            <a:avLst/>
          </a:prstGeom>
          <a:noFill/>
        </p:spPr>
        <p:txBody>
          <a:bodyPr wrap="square" rtlCol="0">
            <a:spAutoFit/>
          </a:bodyPr>
          <a:lstStyle/>
          <a:p>
            <a:r>
              <a:rPr lang="en-US" sz="2800" dirty="0"/>
              <a:t>Reporting on the digitization requests</a:t>
            </a:r>
          </a:p>
        </p:txBody>
      </p:sp>
    </p:spTree>
    <p:extLst>
      <p:ext uri="{BB962C8B-B14F-4D97-AF65-F5344CB8AC3E}">
        <p14:creationId xmlns:p14="http://schemas.microsoft.com/office/powerpoint/2010/main" val="2648919918"/>
      </p:ext>
    </p:extLst>
  </p:cSld>
  <p:clrMapOvr>
    <a:masterClrMapping/>
  </p:clrMapOvr>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8487</TotalTime>
  <Words>2204</Words>
  <Application>Microsoft Office PowerPoint</Application>
  <PresentationFormat>On-screen Show (4:3)</PresentationFormat>
  <Paragraphs>297</Paragraphs>
  <Slides>71</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71</vt:i4>
      </vt:variant>
    </vt:vector>
  </HeadingPairs>
  <TitlesOfParts>
    <vt:vector size="80"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Digitization Requests Flow </vt:lpstr>
      <vt:lpstr>PowerPoint Presentation</vt:lpstr>
      <vt:lpstr>The Digitization Department</vt:lpstr>
      <vt:lpstr>The Digitization Department</vt:lpstr>
      <vt:lpstr>The Digitization Department</vt:lpstr>
      <vt:lpstr>The Digitization Department</vt:lpstr>
      <vt:lpstr>The Digitization Department</vt:lpstr>
      <vt:lpstr>The Digitization Department</vt:lpstr>
      <vt:lpstr>PowerPoint Presentation</vt:lpstr>
      <vt:lpstr>The Digitization Profile Rules</vt:lpstr>
      <vt:lpstr>The Digitization Profile Rules</vt:lpstr>
      <vt:lpstr>The Digitization Profile Rules</vt:lpstr>
      <vt:lpstr>The Digitization Profile Rules</vt:lpstr>
      <vt:lpstr>The Digitization Profile Rules</vt:lpstr>
      <vt:lpstr>The Digitization Profile Rules</vt:lpstr>
      <vt:lpstr>The Digitization Profile Rules</vt:lpstr>
      <vt:lpstr>The Digitization Profile Rules</vt:lpstr>
      <vt:lpstr>The Digitization Profile Rules</vt:lpstr>
      <vt:lpstr>The Digitization Profile Rules</vt:lpstr>
      <vt:lpstr>The Digitization Profile Rules</vt:lpstr>
      <vt:lpstr>PowerPoint Presentation</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Creating digitization requests</vt:lpstr>
      <vt:lpstr>PowerPoint Presentation</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Processing digitization requests</vt:lpstr>
      <vt:lpstr>PowerPoint Presentation</vt:lpstr>
      <vt:lpstr>Reporting on the digitization requests</vt:lpstr>
      <vt:lpstr>Reporting on the digitization requests</vt:lpstr>
      <vt:lpstr>Reporting on the digitization requests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Greg Geller</cp:lastModifiedBy>
  <cp:revision>528</cp:revision>
  <dcterms:created xsi:type="dcterms:W3CDTF">2015-04-14T20:14:13Z</dcterms:created>
  <dcterms:modified xsi:type="dcterms:W3CDTF">2021-01-24T11:55:00Z</dcterms:modified>
</cp:coreProperties>
</file>