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21" r:id="rId5"/>
  </p:sldMasterIdLst>
  <p:notesMasterIdLst>
    <p:notesMasterId r:id="rId17"/>
  </p:notesMasterIdLst>
  <p:handoutMasterIdLst>
    <p:handoutMasterId r:id="rId18"/>
  </p:handoutMasterIdLst>
  <p:sldIdLst>
    <p:sldId id="1700" r:id="rId6"/>
    <p:sldId id="2147" r:id="rId7"/>
    <p:sldId id="2148" r:id="rId8"/>
    <p:sldId id="2149" r:id="rId9"/>
    <p:sldId id="2152" r:id="rId10"/>
    <p:sldId id="2151" r:id="rId11"/>
    <p:sldId id="2155" r:id="rId12"/>
    <p:sldId id="2154" r:id="rId13"/>
    <p:sldId id="2134" r:id="rId14"/>
    <p:sldId id="2153" r:id="rId15"/>
    <p:sldId id="2107"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018"/>
    <a:srgbClr val="FFCC4C"/>
    <a:srgbClr val="A5DFF6"/>
    <a:srgbClr val="CB2E6D"/>
    <a:srgbClr val="4CC1EF"/>
    <a:srgbClr val="EAF7F4"/>
    <a:srgbClr val="DCF2EC"/>
    <a:srgbClr val="DBF3EC"/>
    <a:srgbClr val="7030A0"/>
    <a:srgbClr val="7A3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16767-809D-074D-AD88-B0B6E718046E}" v="648" dt="2020-11-24T16:31:25.951"/>
    <p1510:client id="{8F4E27FA-4DE5-4338-9BA1-2C07FEDE4279}" v="388" dt="2020-11-24T16:38:39.797"/>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62841" autoAdjust="0"/>
  </p:normalViewPr>
  <p:slideViewPr>
    <p:cSldViewPr>
      <p:cViewPr varScale="1">
        <p:scale>
          <a:sx n="130" d="100"/>
          <a:sy n="130" d="100"/>
        </p:scale>
        <p:origin x="2718" y="48"/>
      </p:cViewPr>
      <p:guideLst>
        <p:guide orient="horz" pos="1620"/>
        <p:guide pos="2880"/>
      </p:guideLst>
    </p:cSldViewPr>
  </p:slideViewPr>
  <p:outlineViewPr>
    <p:cViewPr>
      <p:scale>
        <a:sx n="33" d="100"/>
        <a:sy n="33" d="100"/>
      </p:scale>
      <p:origin x="0" y="-3869"/>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10/4/2021</a:t>
            </a:fld>
            <a:endParaRPr lang="en-US" dirty="0"/>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dirty="0"/>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10/4/2021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dirty="0"/>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this campusM training video</a:t>
            </a:r>
          </a:p>
          <a:p>
            <a:endParaRPr lang="en-GB" dirty="0"/>
          </a:p>
          <a:p>
            <a:r>
              <a:rPr lang="en-GB" dirty="0"/>
              <a:t>This video will provide you with an overview of your campusM Environments and the components that it consists of.</a:t>
            </a:r>
          </a:p>
        </p:txBody>
      </p:sp>
      <p:sp>
        <p:nvSpPr>
          <p:cNvPr id="4" name="Slide Number Placeholder 3"/>
          <p:cNvSpPr>
            <a:spLocks noGrp="1"/>
          </p:cNvSpPr>
          <p:nvPr>
            <p:ph type="sldNum" sz="quarter" idx="5"/>
          </p:nvPr>
        </p:nvSpPr>
        <p:spPr/>
        <p:txBody>
          <a:bodyPr/>
          <a:lstStyle/>
          <a:p>
            <a:fld id="{1367401B-FB73-460B-B34B-AE2D26C8FE60}" type="slidenum">
              <a:rPr lang="en-US" smtClean="0"/>
              <a:t>1</a:t>
            </a:fld>
            <a:endParaRPr lang="en-US" dirty="0"/>
          </a:p>
        </p:txBody>
      </p:sp>
    </p:spTree>
    <p:extLst>
      <p:ext uri="{BB962C8B-B14F-4D97-AF65-F5344CB8AC3E}">
        <p14:creationId xmlns:p14="http://schemas.microsoft.com/office/powerpoint/2010/main" val="2871749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Further information on the topics discussed can be found on the Ex Libris Knowledge </a:t>
            </a:r>
            <a:r>
              <a:rPr lang="en-AU" dirty="0" err="1"/>
              <a:t>center</a:t>
            </a:r>
            <a:endParaRPr lang="en-AU" dirty="0"/>
          </a:p>
        </p:txBody>
      </p:sp>
      <p:sp>
        <p:nvSpPr>
          <p:cNvPr id="4" name="Slide Number Placeholder 3"/>
          <p:cNvSpPr>
            <a:spLocks noGrp="1"/>
          </p:cNvSpPr>
          <p:nvPr>
            <p:ph type="sldNum" sz="quarter" idx="10"/>
          </p:nvPr>
        </p:nvSpPr>
        <p:spPr/>
        <p:txBody>
          <a:bodyPr/>
          <a:lstStyle/>
          <a:p>
            <a:fld id="{1367401B-FB73-460B-B34B-AE2D26C8FE60}" type="slidenum">
              <a:rPr lang="en-US" smtClean="0"/>
              <a:t>10</a:t>
            </a:fld>
            <a:endParaRPr lang="en-US" dirty="0"/>
          </a:p>
        </p:txBody>
      </p:sp>
    </p:spTree>
    <p:extLst>
      <p:ext uri="{BB962C8B-B14F-4D97-AF65-F5344CB8AC3E}">
        <p14:creationId xmlns:p14="http://schemas.microsoft.com/office/powerpoint/2010/main" val="2055574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a:t>
            </a:r>
          </a:p>
        </p:txBody>
      </p:sp>
      <p:sp>
        <p:nvSpPr>
          <p:cNvPr id="4" name="Slide Number Placeholder 3"/>
          <p:cNvSpPr>
            <a:spLocks noGrp="1"/>
          </p:cNvSpPr>
          <p:nvPr>
            <p:ph type="sldNum" sz="quarter" idx="5"/>
          </p:nvPr>
        </p:nvSpPr>
        <p:spPr/>
        <p:txBody>
          <a:bodyPr/>
          <a:lstStyle/>
          <a:p>
            <a:fld id="{1367401B-FB73-460B-B34B-AE2D26C8FE60}" type="slidenum">
              <a:rPr lang="en-US" smtClean="0"/>
              <a:t>11</a:t>
            </a:fld>
            <a:endParaRPr lang="en-US" dirty="0"/>
          </a:p>
        </p:txBody>
      </p:sp>
    </p:spTree>
    <p:extLst>
      <p:ext uri="{BB962C8B-B14F-4D97-AF65-F5344CB8AC3E}">
        <p14:creationId xmlns:p14="http://schemas.microsoft.com/office/powerpoint/2010/main" val="286514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a:t>
            </a:r>
            <a:r>
              <a:rPr lang="en-GB"/>
              <a:t>next </a:t>
            </a:r>
            <a:r>
              <a:rPr lang="en-GB" dirty="0"/>
              <a:t>few minutes I will </a:t>
            </a:r>
            <a:r>
              <a:rPr lang="en-GB"/>
              <a:t>summarise</a:t>
            </a:r>
            <a:r>
              <a:rPr lang="en-GB" dirty="0"/>
              <a:t> the key components that make up each campusM environment</a:t>
            </a:r>
            <a:r>
              <a:rPr lang="en-GB"/>
              <a:t>.</a:t>
            </a:r>
          </a:p>
          <a:p>
            <a:endParaRPr lang="en-GB" dirty="0"/>
          </a:p>
          <a:p>
            <a:r>
              <a:rPr lang="en-GB" dirty="0"/>
              <a:t>We will then talk about the different environments that you have access to as part of your campusM deployment, </a:t>
            </a:r>
            <a:r>
              <a:rPr lang="en-GB"/>
              <a:t>along with</a:t>
            </a:r>
            <a:r>
              <a:rPr lang="en-GB" dirty="0"/>
              <a:t> their typical usage</a:t>
            </a:r>
          </a:p>
          <a:p>
            <a:endParaRPr lang="en-GB"/>
          </a:p>
          <a:p>
            <a:r>
              <a:rPr lang="en-GB" dirty="0"/>
              <a:t>Whilst talking about these environments, I will introduce our monthly release cycle and explain how this affects </a:t>
            </a:r>
            <a:r>
              <a:rPr lang="en-GB"/>
              <a:t>these</a:t>
            </a:r>
            <a:r>
              <a:rPr lang="en-GB" dirty="0"/>
              <a:t> environments</a:t>
            </a:r>
          </a:p>
          <a:p>
            <a:r>
              <a:rPr lang="en-GB" dirty="0"/>
              <a:t>We will </a:t>
            </a:r>
            <a:r>
              <a:rPr lang="en-GB"/>
              <a:t>then discussion</a:t>
            </a:r>
            <a:r>
              <a:rPr lang="en-GB" dirty="0"/>
              <a:t> how you access these environments, </a:t>
            </a:r>
            <a:r>
              <a:rPr lang="en-GB"/>
              <a:t>both as</a:t>
            </a:r>
            <a:r>
              <a:rPr lang="en-GB" dirty="0"/>
              <a:t> an app administrators and as an end user.</a:t>
            </a:r>
          </a:p>
        </p:txBody>
      </p:sp>
      <p:sp>
        <p:nvSpPr>
          <p:cNvPr id="4" name="Slide Number Placeholder 3"/>
          <p:cNvSpPr>
            <a:spLocks noGrp="1"/>
          </p:cNvSpPr>
          <p:nvPr>
            <p:ph type="sldNum" sz="quarter" idx="5"/>
          </p:nvPr>
        </p:nvSpPr>
        <p:spPr/>
        <p:txBody>
          <a:bodyPr/>
          <a:lstStyle/>
          <a:p>
            <a:fld id="{1367401B-FB73-460B-B34B-AE2D26C8FE60}" type="slidenum">
              <a:rPr lang="en-US" smtClean="0"/>
              <a:t>2</a:t>
            </a:fld>
            <a:endParaRPr lang="en-US" dirty="0"/>
          </a:p>
        </p:txBody>
      </p:sp>
    </p:spTree>
    <p:extLst>
      <p:ext uri="{BB962C8B-B14F-4D97-AF65-F5344CB8AC3E}">
        <p14:creationId xmlns:p14="http://schemas.microsoft.com/office/powerpoint/2010/main" val="282568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a:t>
            </a:r>
            <a:r>
              <a:rPr lang="en-GB"/>
              <a:t>start by talking about</a:t>
            </a:r>
            <a:r>
              <a:rPr lang="en-GB" dirty="0"/>
              <a:t> what makes up a campusM environment.</a:t>
            </a:r>
          </a:p>
          <a:p>
            <a:endParaRPr lang="en-GB" dirty="0"/>
          </a:p>
          <a:p>
            <a:r>
              <a:rPr lang="en-GB" dirty="0"/>
              <a:t>Most of your users will experience campusM in the form of its end user client – either on a native mobile device or through the web app using a browser.</a:t>
            </a:r>
          </a:p>
          <a:p>
            <a:r>
              <a:rPr lang="en-GB" dirty="0"/>
              <a:t>The campusM App is available natively for iOS and Android devices – including mobiles and tablets. For all other </a:t>
            </a:r>
            <a:r>
              <a:rPr lang="en-GB"/>
              <a:t>devices</a:t>
            </a:r>
            <a:r>
              <a:rPr lang="en-GB" dirty="0"/>
              <a:t> we provide a responsive web app</a:t>
            </a:r>
            <a:r>
              <a:rPr lang="en-GB"/>
              <a:t>.</a:t>
            </a:r>
            <a:endParaRPr lang="en-GB" dirty="0"/>
          </a:p>
          <a:p>
            <a:endParaRPr lang="en-GB" dirty="0"/>
          </a:p>
          <a:p>
            <a:r>
              <a:rPr lang="en-GB" dirty="0"/>
              <a:t>These end user apps are powered by the campusM Cloud Platform, hosted regionally within the Ex Libris Cloud. This cloud platform provides the application services and infrastructure in a highly secured and </a:t>
            </a:r>
            <a:r>
              <a:rPr lang="en-GB"/>
              <a:t>highly </a:t>
            </a:r>
            <a:r>
              <a:rPr lang="en-GB" dirty="0"/>
              <a:t>available SaaS model</a:t>
            </a:r>
          </a:p>
          <a:p>
            <a:r>
              <a:rPr lang="en-GB" dirty="0"/>
              <a:t>As app administrators, you will have access to a web based configuration tool – App Manager – </a:t>
            </a:r>
            <a:r>
              <a:rPr lang="en-GB"/>
              <a:t>that</a:t>
            </a:r>
            <a:r>
              <a:rPr lang="en-GB" dirty="0"/>
              <a:t> </a:t>
            </a:r>
            <a:r>
              <a:rPr lang="en-GB"/>
              <a:t>allows </a:t>
            </a:r>
            <a:r>
              <a:rPr lang="en-GB" dirty="0"/>
              <a:t>you to configure your campusM environment and define your end </a:t>
            </a:r>
            <a:r>
              <a:rPr lang="en-GB"/>
              <a:t>users’</a:t>
            </a:r>
            <a:r>
              <a:rPr lang="en-GB" dirty="0"/>
              <a:t> experiences. This also offers access to other services such as App insight Analytics </a:t>
            </a:r>
            <a:r>
              <a:rPr lang="en-GB"/>
              <a:t>delivered through</a:t>
            </a:r>
            <a:r>
              <a:rPr lang="en-GB" dirty="0"/>
              <a:t> Oracle Business Intelligence</a:t>
            </a:r>
          </a:p>
          <a:p>
            <a:endParaRPr lang="en-GB" dirty="0"/>
          </a:p>
          <a:p>
            <a:r>
              <a:rPr lang="en-GB" dirty="0"/>
              <a:t>Finally, some customers </a:t>
            </a:r>
            <a:r>
              <a:rPr lang="en-GB"/>
              <a:t>may have a locally installed component – the Connect Layer –</a:t>
            </a:r>
            <a:r>
              <a:rPr lang="en-GB" dirty="0"/>
              <a:t> </a:t>
            </a:r>
            <a:r>
              <a:rPr lang="en-GB"/>
              <a:t>as </a:t>
            </a:r>
            <a:r>
              <a:rPr lang="en-GB" dirty="0"/>
              <a:t>part of their deployment</a:t>
            </a:r>
            <a:r>
              <a:rPr lang="en-GB"/>
              <a:t>.</a:t>
            </a:r>
            <a:r>
              <a:rPr lang="en-GB" dirty="0"/>
              <a:t> </a:t>
            </a:r>
            <a:r>
              <a:rPr lang="en-GB"/>
              <a:t>This </a:t>
            </a:r>
            <a:r>
              <a:rPr lang="en-GB" dirty="0"/>
              <a:t> </a:t>
            </a:r>
            <a:r>
              <a:rPr lang="en-GB"/>
              <a:t>provides</a:t>
            </a:r>
            <a:r>
              <a:rPr lang="en-GB" dirty="0"/>
              <a:t> assess to on premise services and data. </a:t>
            </a:r>
            <a:r>
              <a:rPr lang="en-GB"/>
              <a:t>It</a:t>
            </a:r>
            <a:r>
              <a:rPr lang="en-GB" dirty="0"/>
              <a:t> will be made clear as part of the implementation </a:t>
            </a:r>
            <a:r>
              <a:rPr lang="en-GB"/>
              <a:t>wherther</a:t>
            </a:r>
            <a:r>
              <a:rPr lang="en-GB" dirty="0"/>
              <a:t> the Connect Layer forms part of your campusM Environment.</a:t>
            </a:r>
          </a:p>
          <a:p>
            <a:endParaRPr lang="en-GB" dirty="0"/>
          </a:p>
          <a:p>
            <a:r>
              <a:rPr lang="en-GB" dirty="0"/>
              <a:t>All of these components come together to form each campusM environment.</a:t>
            </a:r>
          </a:p>
        </p:txBody>
      </p:sp>
      <p:sp>
        <p:nvSpPr>
          <p:cNvPr id="4" name="Slide Number Placeholder 3"/>
          <p:cNvSpPr>
            <a:spLocks noGrp="1"/>
          </p:cNvSpPr>
          <p:nvPr>
            <p:ph type="sldNum" sz="quarter" idx="5"/>
          </p:nvPr>
        </p:nvSpPr>
        <p:spPr/>
        <p:txBody>
          <a:bodyPr/>
          <a:lstStyle/>
          <a:p>
            <a:fld id="{1367401B-FB73-460B-B34B-AE2D26C8FE60}" type="slidenum">
              <a:rPr lang="en-US" smtClean="0"/>
              <a:t>3</a:t>
            </a:fld>
            <a:endParaRPr lang="en-US" dirty="0"/>
          </a:p>
        </p:txBody>
      </p:sp>
    </p:spTree>
    <p:extLst>
      <p:ext uri="{BB962C8B-B14F-4D97-AF65-F5344CB8AC3E}">
        <p14:creationId xmlns:p14="http://schemas.microsoft.com/office/powerpoint/2010/main" val="1428009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look at the environments you get as part of your campusM deployment.</a:t>
            </a:r>
          </a:p>
          <a:p>
            <a:endParaRPr lang="en-GB" dirty="0"/>
          </a:p>
          <a:p>
            <a:r>
              <a:rPr lang="en-GB" dirty="0"/>
              <a:t>Typically you will have access to there environments: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Your Sandbox environment, which is </a:t>
            </a:r>
            <a:r>
              <a:rPr lang="en-US" sz="1200" kern="0" noProof="1">
                <a:solidFill>
                  <a:prstClr val="white"/>
                </a:solidFill>
              </a:rPr>
              <a:t>used for developing and testing content and experiences before migration to production. Access to this environment will usually be limited to app administrators, developers and testers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noProof="1">
              <a:solidFill>
                <a:prstClr val="white"/>
              </a:solidFill>
            </a:endParaRPr>
          </a:p>
          <a:p>
            <a:r>
              <a:rPr lang="en-GB"/>
              <a:t>Then you have </a:t>
            </a:r>
            <a:r>
              <a:rPr lang="en-GB" dirty="0"/>
              <a:t>Your Product App, which is live and in use by your end users</a:t>
            </a:r>
          </a:p>
          <a:p>
            <a:endParaRPr lang="en-GB" dirty="0"/>
          </a:p>
          <a:p>
            <a:r>
              <a:rPr lang="en-GB" dirty="0"/>
              <a:t>And </a:t>
            </a:r>
            <a:r>
              <a:rPr lang="en-GB"/>
              <a:t>finally you will have a </a:t>
            </a:r>
            <a:r>
              <a:rPr lang="en-GB" dirty="0"/>
              <a:t>preview environment, which is used </a:t>
            </a:r>
            <a:r>
              <a:rPr lang="en-US" sz="1200" kern="0" noProof="1">
                <a:solidFill>
                  <a:schemeClr val="bg1"/>
                </a:solidFill>
              </a:rPr>
              <a:t>Preview the coming month’s release. This is an importa</a:t>
            </a:r>
            <a:r>
              <a:rPr lang="en-GB" sz="1200" kern="0" noProof="1">
                <a:solidFill>
                  <a:schemeClr val="bg1"/>
                </a:solidFill>
              </a:rPr>
              <a:t>nt</a:t>
            </a:r>
            <a:r>
              <a:rPr lang="en-US" sz="1200" kern="0" noProof="1">
                <a:solidFill>
                  <a:schemeClr val="bg1"/>
                </a:solidFill>
              </a:rPr>
              <a:t> environment as it provides a way to explore the features that are coming to your production environme</a:t>
            </a:r>
            <a:r>
              <a:rPr lang="en-GB" sz="1200" kern="0" noProof="1">
                <a:solidFill>
                  <a:schemeClr val="bg1"/>
                </a:solidFill>
              </a:rPr>
              <a:t>nt</a:t>
            </a:r>
            <a:r>
              <a:rPr lang="en-US" sz="1200" kern="0" noProof="1">
                <a:solidFill>
                  <a:schemeClr val="bg1"/>
                </a:solidFill>
              </a:rPr>
              <a:t> one month ahead, as part of the monthly release </a:t>
            </a:r>
            <a:r>
              <a:rPr lang="en-GB" sz="1200" kern="0" noProof="1">
                <a:solidFill>
                  <a:schemeClr val="bg1"/>
                </a:solidFill>
              </a:rPr>
              <a:t>cycle</a:t>
            </a:r>
            <a:r>
              <a:rPr lang="en-US" sz="1200" kern="0" noProof="1">
                <a:solidFill>
                  <a:schemeClr val="bg1"/>
                </a:solidFill>
              </a:rPr>
              <a:t> for campusM. Again, </a:t>
            </a:r>
            <a:r>
              <a:rPr lang="en-US" sz="1200" kern="0" noProof="1">
                <a:solidFill>
                  <a:prstClr val="white"/>
                </a:solidFill>
              </a:rPr>
              <a:t>access to this environment will usually be limited to app administrators and tester only</a:t>
            </a:r>
            <a:endParaRPr lang="en-US" sz="1200" kern="0" noProof="1">
              <a:solidFill>
                <a:schemeClr val="bg1"/>
              </a:solidFill>
            </a:endParaRPr>
          </a:p>
          <a:p>
            <a:endParaRPr lang="en-US" sz="1200" kern="0" noProof="1">
              <a:solidFill>
                <a:schemeClr val="bg1"/>
              </a:solidFill>
            </a:endParaRPr>
          </a:p>
          <a:p>
            <a:r>
              <a:rPr lang="en-US" sz="1200" kern="0" noProof="1">
                <a:solidFill>
                  <a:schemeClr val="bg1"/>
                </a:solidFill>
              </a:rPr>
              <a:t>Each of these envibroments have their own </a:t>
            </a:r>
            <a:r>
              <a:rPr lang="en-GB" sz="1200" kern="0" noProof="1">
                <a:solidFill>
                  <a:schemeClr val="bg1"/>
                </a:solidFill>
              </a:rPr>
              <a:t>end user </a:t>
            </a:r>
            <a:r>
              <a:rPr lang="en-US" sz="1200" kern="0" noProof="1">
                <a:solidFill>
                  <a:schemeClr val="bg1"/>
                </a:solidFill>
              </a:rPr>
              <a:t>apps, with a shared app manager instance managing your Sandbvox and Prodiction Enviroment whilst a s</a:t>
            </a:r>
            <a:r>
              <a:rPr lang="en-GB" sz="1200" kern="0" noProof="1">
                <a:solidFill>
                  <a:schemeClr val="bg1"/>
                </a:solidFill>
              </a:rPr>
              <a:t>eperate</a:t>
            </a:r>
            <a:r>
              <a:rPr lang="en-US" sz="1200" kern="0" noProof="1">
                <a:solidFill>
                  <a:schemeClr val="bg1"/>
                </a:solidFill>
              </a:rPr>
              <a:t> app manager instance </a:t>
            </a:r>
            <a:r>
              <a:rPr lang="en-GB" sz="1200" kern="0" noProof="1">
                <a:solidFill>
                  <a:schemeClr val="bg1"/>
                </a:solidFill>
              </a:rPr>
              <a:t>is </a:t>
            </a:r>
            <a:r>
              <a:rPr lang="en-US" sz="1200" kern="0" noProof="1">
                <a:solidFill>
                  <a:schemeClr val="bg1"/>
                </a:solidFill>
              </a:rPr>
              <a:t>available for your preview environment.</a:t>
            </a:r>
          </a:p>
        </p:txBody>
      </p:sp>
      <p:sp>
        <p:nvSpPr>
          <p:cNvPr id="4" name="Slide Number Placeholder 3"/>
          <p:cNvSpPr>
            <a:spLocks noGrp="1"/>
          </p:cNvSpPr>
          <p:nvPr>
            <p:ph type="sldNum" sz="quarter" idx="5"/>
          </p:nvPr>
        </p:nvSpPr>
        <p:spPr/>
        <p:txBody>
          <a:bodyPr/>
          <a:lstStyle/>
          <a:p>
            <a:fld id="{1367401B-FB73-460B-B34B-AE2D26C8FE60}" type="slidenum">
              <a:rPr lang="en-US" smtClean="0"/>
              <a:t>4</a:t>
            </a:fld>
            <a:endParaRPr lang="en-US" dirty="0"/>
          </a:p>
        </p:txBody>
      </p:sp>
    </p:spTree>
    <p:extLst>
      <p:ext uri="{BB962C8B-B14F-4D97-AF65-F5344CB8AC3E}">
        <p14:creationId xmlns:p14="http://schemas.microsoft.com/office/powerpoint/2010/main" val="56276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important at this point to mention the monthly release cycle for campusM</a:t>
            </a:r>
          </a:p>
          <a:p>
            <a:endParaRPr lang="en-GB" dirty="0"/>
          </a:p>
          <a:p>
            <a:r>
              <a:rPr lang="en-GB" dirty="0"/>
              <a:t>As part of our commitment to ensure your app remains current and engaging, we have an agile development </a:t>
            </a:r>
            <a:r>
              <a:rPr lang="en-GB"/>
              <a:t>process that</a:t>
            </a:r>
            <a:r>
              <a:rPr lang="en-GB" dirty="0"/>
              <a:t> </a:t>
            </a:r>
            <a:r>
              <a:rPr lang="en-GB"/>
              <a:t>is </a:t>
            </a:r>
            <a:r>
              <a:rPr lang="en-GB" dirty="0"/>
              <a:t>underpinned </a:t>
            </a:r>
            <a:r>
              <a:rPr lang="en-GB"/>
              <a:t>with</a:t>
            </a:r>
            <a:r>
              <a:rPr lang="en-GB" dirty="0"/>
              <a:t> monthly releases. These releases are clearly scheduled and are packaged together with comprehensive release notes</a:t>
            </a:r>
          </a:p>
          <a:p>
            <a:endParaRPr lang="en-GB" dirty="0"/>
          </a:p>
          <a:p>
            <a:r>
              <a:rPr lang="en-GB" dirty="0"/>
              <a:t>To make sure you have good visibility of the monthly changes, we provide you with A preview environment so that you can explore the coming new features a month before they are made available on your Production Environment. </a:t>
            </a:r>
          </a:p>
          <a:p>
            <a:endParaRPr lang="en-GB" dirty="0"/>
          </a:p>
          <a:p>
            <a:r>
              <a:rPr lang="en-GB" dirty="0"/>
              <a:t>We take a snapshot of your production environment just before the monthly release to provide you with a Preview environment that is as close as possible to your Production Environment. This allows you to explore the new features in a near identical environment to </a:t>
            </a:r>
            <a:r>
              <a:rPr lang="en-GB"/>
              <a:t>that of you</a:t>
            </a:r>
            <a:r>
              <a:rPr lang="en-GB" dirty="0"/>
              <a:t> Production</a:t>
            </a:r>
          </a:p>
        </p:txBody>
      </p:sp>
      <p:sp>
        <p:nvSpPr>
          <p:cNvPr id="4" name="Slide Number Placeholder 3"/>
          <p:cNvSpPr>
            <a:spLocks noGrp="1"/>
          </p:cNvSpPr>
          <p:nvPr>
            <p:ph type="sldNum" sz="quarter" idx="5"/>
          </p:nvPr>
        </p:nvSpPr>
        <p:spPr/>
        <p:txBody>
          <a:bodyPr/>
          <a:lstStyle/>
          <a:p>
            <a:fld id="{1367401B-FB73-460B-B34B-AE2D26C8FE60}" type="slidenum">
              <a:rPr lang="en-US" smtClean="0"/>
              <a:t>5</a:t>
            </a:fld>
            <a:endParaRPr lang="en-US" dirty="0"/>
          </a:p>
        </p:txBody>
      </p:sp>
    </p:spTree>
    <p:extLst>
      <p:ext uri="{BB962C8B-B14F-4D97-AF65-F5344CB8AC3E}">
        <p14:creationId xmlns:p14="http://schemas.microsoft.com/office/powerpoint/2010/main" val="1137790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 talk about how you access the key components of these different environments. First off, lets discuss access to the end user apps.</a:t>
            </a:r>
          </a:p>
          <a:p>
            <a:endParaRPr lang="en-GB" dirty="0"/>
          </a:p>
          <a:p>
            <a:r>
              <a:rPr lang="en-GB" dirty="0"/>
              <a:t>Due to the restrictions made by the </a:t>
            </a:r>
            <a:r>
              <a:rPr lang="en-GB"/>
              <a:t>official app distribution platforms (app store and the play store), </a:t>
            </a:r>
            <a:r>
              <a:rPr lang="en-GB" dirty="0"/>
              <a:t>we cannot make nonproduction apps available to download through </a:t>
            </a:r>
            <a:r>
              <a:rPr lang="en-GB"/>
              <a:t>these</a:t>
            </a:r>
            <a:r>
              <a:rPr lang="en-GB" dirty="0"/>
              <a:t> typical routes. TO this end, we use App </a:t>
            </a:r>
            <a:r>
              <a:rPr lang="en-GB" dirty="0" err="1"/>
              <a:t>Center</a:t>
            </a:r>
            <a:r>
              <a:rPr lang="en-GB" dirty="0"/>
              <a:t> from Microsoft to enable you to download the Sandbox, Release Candidate and Preview apps for the respective environments.</a:t>
            </a:r>
          </a:p>
          <a:p>
            <a:endParaRPr lang="en-GB" dirty="0"/>
          </a:p>
          <a:p>
            <a:r>
              <a:rPr lang="en-GB" dirty="0"/>
              <a:t>You will be provided with App </a:t>
            </a:r>
            <a:r>
              <a:rPr lang="en-GB" dirty="0" err="1"/>
              <a:t>Center</a:t>
            </a:r>
            <a:r>
              <a:rPr lang="en-GB" dirty="0"/>
              <a:t> login details as part of your deployment. From here you can access and download the relevant end user clients for iOS and Android devices.</a:t>
            </a:r>
          </a:p>
          <a:p>
            <a:endParaRPr lang="en-GB" dirty="0"/>
          </a:p>
          <a:p>
            <a:r>
              <a:rPr lang="en-GB" dirty="0"/>
              <a:t>Note that the release Candidates available for your Product </a:t>
            </a:r>
            <a:r>
              <a:rPr lang="en-GB"/>
              <a:t>Environment</a:t>
            </a:r>
            <a:r>
              <a:rPr lang="en-GB" dirty="0"/>
              <a:t> are the Native App versions </a:t>
            </a:r>
            <a:r>
              <a:rPr lang="en-GB"/>
              <a:t>of the</a:t>
            </a:r>
            <a:r>
              <a:rPr lang="en-GB" dirty="0"/>
              <a:t> current months release. They may not reflect your current live Production Native App version if you are yet to update. To view your current live native app then download from the relevant App Store.</a:t>
            </a:r>
          </a:p>
          <a:p>
            <a:endParaRPr lang="en-GB" dirty="0"/>
          </a:p>
          <a:p>
            <a:endParaRPr lang="en-GB" dirty="0"/>
          </a:p>
        </p:txBody>
      </p:sp>
      <p:sp>
        <p:nvSpPr>
          <p:cNvPr id="4" name="Slide Number Placeholder 3"/>
          <p:cNvSpPr>
            <a:spLocks noGrp="1"/>
          </p:cNvSpPr>
          <p:nvPr>
            <p:ph type="sldNum" sz="quarter" idx="5"/>
          </p:nvPr>
        </p:nvSpPr>
        <p:spPr/>
        <p:txBody>
          <a:bodyPr/>
          <a:lstStyle/>
          <a:p>
            <a:fld id="{1367401B-FB73-460B-B34B-AE2D26C8FE60}" type="slidenum">
              <a:rPr lang="en-US" smtClean="0"/>
              <a:t>6</a:t>
            </a:fld>
            <a:endParaRPr lang="en-US" dirty="0"/>
          </a:p>
        </p:txBody>
      </p:sp>
    </p:spTree>
    <p:extLst>
      <p:ext uri="{BB962C8B-B14F-4D97-AF65-F5344CB8AC3E}">
        <p14:creationId xmlns:p14="http://schemas.microsoft.com/office/powerpoint/2010/main" val="2616860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Accessing the web apps simply requires you to enter the URLS provided to you as part of your implementation. </a:t>
            </a:r>
            <a:r>
              <a:rPr lang="en-GB"/>
              <a:t>Simply enter</a:t>
            </a:r>
            <a:r>
              <a:rPr lang="en-GB" dirty="0"/>
              <a:t> these into your browser of choice.</a:t>
            </a:r>
          </a:p>
          <a:p>
            <a:endParaRPr lang="en-GB" dirty="0"/>
          </a:p>
          <a:p>
            <a:endParaRPr lang="en-GB" dirty="0"/>
          </a:p>
        </p:txBody>
      </p:sp>
      <p:sp>
        <p:nvSpPr>
          <p:cNvPr id="4" name="Slide Number Placeholder 3"/>
          <p:cNvSpPr>
            <a:spLocks noGrp="1"/>
          </p:cNvSpPr>
          <p:nvPr>
            <p:ph type="sldNum" sz="quarter" idx="5"/>
          </p:nvPr>
        </p:nvSpPr>
        <p:spPr/>
        <p:txBody>
          <a:bodyPr/>
          <a:lstStyle/>
          <a:p>
            <a:fld id="{1367401B-FB73-460B-B34B-AE2D26C8FE60}" type="slidenum">
              <a:rPr lang="en-US" smtClean="0"/>
              <a:t>7</a:t>
            </a:fld>
            <a:endParaRPr lang="en-US" dirty="0"/>
          </a:p>
        </p:txBody>
      </p:sp>
    </p:spTree>
    <p:extLst>
      <p:ext uri="{BB962C8B-B14F-4D97-AF65-F5344CB8AC3E}">
        <p14:creationId xmlns:p14="http://schemas.microsoft.com/office/powerpoint/2010/main" val="200142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access App Manager for your environments, you need to use the URLS relevant for your Global region</a:t>
            </a:r>
          </a:p>
          <a:p>
            <a:endParaRPr lang="en-GB" dirty="0"/>
          </a:p>
          <a:p>
            <a:r>
              <a:rPr lang="en-GB" dirty="0"/>
              <a:t>As already discussed, you have access to a shared app manage environment for your Sandbox and Production Environments, whilst the Preview Environment </a:t>
            </a:r>
            <a:r>
              <a:rPr lang="en-GB"/>
              <a:t>app manager </a:t>
            </a:r>
            <a:r>
              <a:rPr lang="en-GB" dirty="0"/>
              <a:t>is accessed through a separate instance. Your will be provided with the URLS for your regional App Manager instances as part of the deployment, </a:t>
            </a:r>
            <a:r>
              <a:rPr lang="en-GB"/>
              <a:t>and </a:t>
            </a:r>
            <a:r>
              <a:rPr lang="en-GB" dirty="0"/>
              <a:t>as shown on the screen here.</a:t>
            </a:r>
          </a:p>
        </p:txBody>
      </p:sp>
      <p:sp>
        <p:nvSpPr>
          <p:cNvPr id="4" name="Slide Number Placeholder 3"/>
          <p:cNvSpPr>
            <a:spLocks noGrp="1"/>
          </p:cNvSpPr>
          <p:nvPr>
            <p:ph type="sldNum" sz="quarter" idx="5"/>
          </p:nvPr>
        </p:nvSpPr>
        <p:spPr/>
        <p:txBody>
          <a:bodyPr/>
          <a:lstStyle/>
          <a:p>
            <a:fld id="{1367401B-FB73-460B-B34B-AE2D26C8FE60}" type="slidenum">
              <a:rPr lang="en-US" smtClean="0"/>
              <a:t>8</a:t>
            </a:fld>
            <a:endParaRPr lang="en-US" dirty="0"/>
          </a:p>
        </p:txBody>
      </p:sp>
    </p:spTree>
    <p:extLst>
      <p:ext uri="{BB962C8B-B14F-4D97-AF65-F5344CB8AC3E}">
        <p14:creationId xmlns:p14="http://schemas.microsoft.com/office/powerpoint/2010/main" val="11974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summarise</a:t>
            </a:r>
            <a:endParaRPr lang="en-AU" dirty="0"/>
          </a:p>
          <a:p>
            <a:endParaRPr lang="en-AU" dirty="0"/>
          </a:p>
          <a:p>
            <a:pPr marL="171450" indent="-171450">
              <a:lnSpc>
                <a:spcPct val="150000"/>
              </a:lnSpc>
              <a:buFont typeface="Wingdings" panose="05000000000000000000" pitchFamily="2" charset="2"/>
              <a:buChar char="ü"/>
            </a:pPr>
            <a:r>
              <a:rPr lang="en-AU" sz="1600" dirty="0"/>
              <a:t>Each campusM Environment is composed of end user clients for Web, iOS and Android, the ExLibris Cloud platform and App Manager. You may also have an optional Connect Layer as part of your deployment</a:t>
            </a:r>
          </a:p>
          <a:p>
            <a:pPr marL="171450" indent="-171450">
              <a:lnSpc>
                <a:spcPct val="150000"/>
              </a:lnSpc>
              <a:buFont typeface="Wingdings" panose="05000000000000000000" pitchFamily="2" charset="2"/>
              <a:buChar char="ü"/>
            </a:pPr>
            <a:r>
              <a:rPr lang="en-AU" sz="1600" dirty="0"/>
              <a:t>Typically customers have 3 environments: a Sandbox, for development and testing; a Production Environment providing your live apps</a:t>
            </a:r>
            <a:r>
              <a:rPr lang="en-GB" sz="1600"/>
              <a:t>;</a:t>
            </a:r>
            <a:r>
              <a:rPr lang="en-AU" sz="1600" dirty="0"/>
              <a:t> and </a:t>
            </a:r>
            <a:r>
              <a:rPr lang="en-GB" sz="1600"/>
              <a:t>a</a:t>
            </a:r>
            <a:r>
              <a:rPr lang="en-AU" sz="1600" dirty="0"/>
              <a:t> Preview environment, used to preview the coming release</a:t>
            </a:r>
          </a:p>
          <a:p>
            <a:pPr marL="171450" indent="-171450">
              <a:lnSpc>
                <a:spcPct val="150000"/>
              </a:lnSpc>
              <a:buFont typeface="Wingdings" panose="05000000000000000000" pitchFamily="2" charset="2"/>
              <a:buChar char="ü"/>
            </a:pPr>
            <a:r>
              <a:rPr lang="en-AU" sz="1600" dirty="0"/>
              <a:t>campusM is  developed </a:t>
            </a:r>
            <a:r>
              <a:rPr lang="en-AU" sz="1600"/>
              <a:t>agilely</a:t>
            </a:r>
            <a:r>
              <a:rPr lang="en-GB" sz="1600"/>
              <a:t> </a:t>
            </a:r>
            <a:r>
              <a:rPr lang="en-AU" sz="1600" dirty="0"/>
              <a:t>with monthly releases. To facilitate reviewing the coming release, a snapshot of your production environment is taken each month and deployed to Preview </a:t>
            </a:r>
          </a:p>
          <a:p>
            <a:pPr marL="171450" indent="-171450">
              <a:lnSpc>
                <a:spcPct val="150000"/>
              </a:lnSpc>
              <a:buFont typeface="Wingdings" panose="05000000000000000000" pitchFamily="2" charset="2"/>
              <a:buChar char="ü"/>
            </a:pPr>
            <a:r>
              <a:rPr lang="en-AU" sz="1600" dirty="0"/>
              <a:t>Your Sandbox, Preview and Release Candidate native apps can be accessed through App </a:t>
            </a:r>
            <a:r>
              <a:rPr lang="en-AU" sz="1600" dirty="0" err="1"/>
              <a:t>Center</a:t>
            </a:r>
            <a:r>
              <a:rPr lang="en-AU" sz="1600" dirty="0"/>
              <a:t>, whilst the web apps can be accessed through  standard web browser</a:t>
            </a:r>
          </a:p>
          <a:p>
            <a:endParaRPr lang="en-AU" dirty="0"/>
          </a:p>
          <a:p>
            <a:endParaRPr lang="en-AU" dirty="0"/>
          </a:p>
        </p:txBody>
      </p:sp>
      <p:sp>
        <p:nvSpPr>
          <p:cNvPr id="4" name="Slide Number Placeholder 3"/>
          <p:cNvSpPr>
            <a:spLocks noGrp="1"/>
          </p:cNvSpPr>
          <p:nvPr>
            <p:ph type="sldNum" sz="quarter" idx="10"/>
          </p:nvPr>
        </p:nvSpPr>
        <p:spPr/>
        <p:txBody>
          <a:bodyPr/>
          <a:lstStyle/>
          <a:p>
            <a:fld id="{1367401B-FB73-460B-B34B-AE2D26C8FE60}" type="slidenum">
              <a:rPr lang="en-US" smtClean="0"/>
              <a:t>9</a:t>
            </a:fld>
            <a:endParaRPr lang="en-US" dirty="0"/>
          </a:p>
        </p:txBody>
      </p:sp>
    </p:spTree>
    <p:extLst>
      <p:ext uri="{BB962C8B-B14F-4D97-AF65-F5344CB8AC3E}">
        <p14:creationId xmlns:p14="http://schemas.microsoft.com/office/powerpoint/2010/main" val="3578226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descr="A picture containing table, game&#10;&#10;Description automatically generated">
            <a:extLst>
              <a:ext uri="{FF2B5EF4-FFF2-40B4-BE49-F238E27FC236}">
                <a16:creationId xmlns:a16="http://schemas.microsoft.com/office/drawing/2014/main" id="{8E83E5C7-E9B1-4CEB-BBAE-CC8DB839F3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128" t="24511" r="8921" b="300"/>
          <a:stretch/>
        </p:blipFill>
        <p:spPr>
          <a:xfrm>
            <a:off x="0" y="0"/>
            <a:ext cx="9144000"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9" y="2714222"/>
            <a:ext cx="5404444"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9" y="3507854"/>
            <a:ext cx="5404444"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8" y="4055411"/>
            <a:ext cx="5404444"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5126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373191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grpSp>
    </p:spTree>
    <p:extLst>
      <p:ext uri="{BB962C8B-B14F-4D97-AF65-F5344CB8AC3E}">
        <p14:creationId xmlns:p14="http://schemas.microsoft.com/office/powerpoint/2010/main" val="97704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383857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323528"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1828" r="567" b="31504"/>
          <a:stretch/>
        </p:blipFill>
        <p:spPr>
          <a:xfrm>
            <a:off x="0" y="0"/>
            <a:ext cx="9144000" cy="3203240"/>
          </a:xfrm>
          <a:prstGeom prst="rect">
            <a:avLst/>
          </a:prstGeom>
        </p:spPr>
      </p:pic>
    </p:spTree>
    <p:extLst>
      <p:ext uri="{BB962C8B-B14F-4D97-AF65-F5344CB8AC3E}">
        <p14:creationId xmlns:p14="http://schemas.microsoft.com/office/powerpoint/2010/main" val="452742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09" t="31012" r="1100" b="844"/>
          <a:stretch/>
        </p:blipFill>
        <p:spPr>
          <a:xfrm>
            <a:off x="0" y="0"/>
            <a:ext cx="9144000" cy="3132946"/>
          </a:xfrm>
          <a:prstGeom prst="rect">
            <a:avLst/>
          </a:prstGeom>
        </p:spPr>
      </p:pic>
    </p:spTree>
    <p:extLst>
      <p:ext uri="{BB962C8B-B14F-4D97-AF65-F5344CB8AC3E}">
        <p14:creationId xmlns:p14="http://schemas.microsoft.com/office/powerpoint/2010/main" val="403332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 t="16720" r="8093" b="890"/>
          <a:stretch/>
        </p:blipFill>
        <p:spPr>
          <a:xfrm>
            <a:off x="0" y="0"/>
            <a:ext cx="9144000" cy="3205390"/>
          </a:xfrm>
          <a:prstGeom prst="rect">
            <a:avLst/>
          </a:prstGeom>
        </p:spPr>
      </p:pic>
    </p:spTree>
    <p:extLst>
      <p:ext uri="{BB962C8B-B14F-4D97-AF65-F5344CB8AC3E}">
        <p14:creationId xmlns:p14="http://schemas.microsoft.com/office/powerpoint/2010/main" val="252233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 t="20662" r="398" b="11351"/>
          <a:stretch/>
        </p:blipFill>
        <p:spPr>
          <a:xfrm>
            <a:off x="1" y="0"/>
            <a:ext cx="9144000" cy="3147814"/>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139948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 t="19007" r="8457"/>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24556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9" t="17838" r="9563" b="4056"/>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546735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95" t="24673" r="12678"/>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F05BBEEC-B96D-41D7-A966-B60BFA5FA192}"/>
              </a:ext>
            </a:extLst>
          </p:cNvPr>
          <p:cNvSpPr>
            <a:spLocks noGrp="1"/>
          </p:cNvSpPr>
          <p:nvPr>
            <p:ph type="body" sz="quarter" idx="12" hasCustomPrompt="1"/>
          </p:nvPr>
        </p:nvSpPr>
        <p:spPr>
          <a:xfrm>
            <a:off x="534987" y="3921131"/>
            <a:ext cx="3676253" cy="46055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414800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63526-F55E-4F5E-A7B1-C12E2B6F85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21" y="-1"/>
            <a:ext cx="9121629" cy="5143501"/>
          </a:xfrm>
          <a:prstGeom prst="rect">
            <a:avLst/>
          </a:prstGeom>
        </p:spPr>
      </p:pic>
      <p:sp>
        <p:nvSpPr>
          <p:cNvPr id="6" name="Subtitle 2">
            <a:extLst>
              <a:ext uri="{FF2B5EF4-FFF2-40B4-BE49-F238E27FC236}">
                <a16:creationId xmlns:a16="http://schemas.microsoft.com/office/drawing/2014/main" id="{B0370DE1-8EC1-43C8-9C54-1BE4371E7539}"/>
              </a:ext>
            </a:extLst>
          </p:cNvPr>
          <p:cNvSpPr>
            <a:spLocks noGrp="1"/>
          </p:cNvSpPr>
          <p:nvPr>
            <p:ph type="subTitle" idx="1" hasCustomPrompt="1"/>
          </p:nvPr>
        </p:nvSpPr>
        <p:spPr>
          <a:xfrm>
            <a:off x="3456709" y="2165378"/>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42DE264F-1725-4C1C-AC62-D5D893323249}"/>
              </a:ext>
            </a:extLst>
          </p:cNvPr>
          <p:cNvCxnSpPr>
            <a:cxnSpLocks/>
          </p:cNvCxnSpPr>
          <p:nvPr userDrawn="1"/>
        </p:nvCxnSpPr>
        <p:spPr>
          <a:xfrm>
            <a:off x="3347864" y="2144054"/>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0C87C35-9F9E-4105-B01E-1C9EEAC8E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593587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A1091-F064-4062-9C3E-209801E84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1" y="12107"/>
            <a:ext cx="9289030" cy="5211832"/>
          </a:xfrm>
          <a:prstGeom prst="rect">
            <a:avLst/>
          </a:prstGeom>
        </p:spPr>
      </p:pic>
      <p:sp>
        <p:nvSpPr>
          <p:cNvPr id="6" name="Subtitle 2">
            <a:extLst>
              <a:ext uri="{FF2B5EF4-FFF2-40B4-BE49-F238E27FC236}">
                <a16:creationId xmlns:a16="http://schemas.microsoft.com/office/drawing/2014/main" id="{E25825C9-E365-484A-BAFE-AEBBFA5CDCBC}"/>
              </a:ext>
            </a:extLst>
          </p:cNvPr>
          <p:cNvSpPr>
            <a:spLocks noGrp="1"/>
          </p:cNvSpPr>
          <p:nvPr>
            <p:ph type="subTitle" idx="1" hasCustomPrompt="1"/>
          </p:nvPr>
        </p:nvSpPr>
        <p:spPr>
          <a:xfrm>
            <a:off x="3456709" y="2381402"/>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5F0F17B5-B03E-4178-80D1-29ED395009D8}"/>
              </a:ext>
            </a:extLst>
          </p:cNvPr>
          <p:cNvCxnSpPr>
            <a:cxnSpLocks/>
          </p:cNvCxnSpPr>
          <p:nvPr userDrawn="1"/>
        </p:nvCxnSpPr>
        <p:spPr>
          <a:xfrm>
            <a:off x="3347864" y="2360078"/>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9639CC-2BE4-4519-B044-C1EE571ECD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271289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 y="0"/>
            <a:ext cx="9141291"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619BA8FF-75EB-4AF8-8E79-7820FDCF47BF}"/>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072509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390041" y="779630"/>
            <a:ext cx="3429000"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a:t>Click to edit Master title style</a:t>
            </a:r>
          </a:p>
        </p:txBody>
      </p:sp>
      <p:sp>
        <p:nvSpPr>
          <p:cNvPr id="9" name="Content Placeholder 2"/>
          <p:cNvSpPr>
            <a:spLocks noGrp="1"/>
          </p:cNvSpPr>
          <p:nvPr>
            <p:ph idx="1" hasCustomPrompt="1"/>
          </p:nvPr>
        </p:nvSpPr>
        <p:spPr>
          <a:xfrm>
            <a:off x="395536" y="771550"/>
            <a:ext cx="3423505"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a:t>Edit style</a:t>
            </a:r>
            <a:endParaRPr lang="he-IL"/>
          </a:p>
          <a:p>
            <a:pPr lvl="1"/>
            <a:r>
              <a:rPr lang="en-US"/>
              <a:t>Edit style – 2nd level  </a:t>
            </a:r>
            <a:endParaRPr lang="he-IL"/>
          </a:p>
        </p:txBody>
      </p:sp>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3490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22611"/>
            <a:ext cx="7886700" cy="554292"/>
          </a:xfrm>
        </p:spPr>
        <p:txBody>
          <a:bodyPr>
            <a:normAutofit/>
          </a:bodyPr>
          <a:lstStyle>
            <a:lvl1pPr>
              <a:defRPr sz="2700"/>
            </a:lvl1pPr>
          </a:lstStyle>
          <a:p>
            <a:r>
              <a:rPr lang="en-US" dirty="0"/>
              <a:t>Click to edit Master title style</a:t>
            </a:r>
          </a:p>
        </p:txBody>
      </p:sp>
      <p:grpSp>
        <p:nvGrpSpPr>
          <p:cNvPr id="3" name="Group 2">
            <a:extLst>
              <a:ext uri="{FF2B5EF4-FFF2-40B4-BE49-F238E27FC236}">
                <a16:creationId xmlns:a16="http://schemas.microsoft.com/office/drawing/2014/main" id="{75930DF0-104B-4293-A7F6-66AEFF3E6AF8}"/>
              </a:ext>
            </a:extLst>
          </p:cNvPr>
          <p:cNvGrpSpPr/>
          <p:nvPr userDrawn="1"/>
        </p:nvGrpSpPr>
        <p:grpSpPr>
          <a:xfrm>
            <a:off x="9415915" y="1"/>
            <a:ext cx="1235642" cy="1362074"/>
            <a:chOff x="12554553" y="1"/>
            <a:chExt cx="1647523" cy="1816099"/>
          </a:xfrm>
        </p:grpSpPr>
        <p:sp>
          <p:nvSpPr>
            <p:cNvPr id="4" name="Rectangle: Folded Corner 3">
              <a:extLst>
                <a:ext uri="{FF2B5EF4-FFF2-40B4-BE49-F238E27FC236}">
                  <a16:creationId xmlns:a16="http://schemas.microsoft.com/office/drawing/2014/main" id="{9FDF5E90-AE29-4303-979F-161F791D98BB}"/>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050">
                  <a:solidFill>
                    <a:schemeClr val="accent2">
                      <a:lumMod val="50000"/>
                    </a:schemeClr>
                  </a:solidFill>
                </a:rPr>
                <a:t>To insert your own icons*:</a:t>
              </a:r>
            </a:p>
            <a:p>
              <a:endParaRPr lang="en-US" sz="1050">
                <a:solidFill>
                  <a:schemeClr val="accent2">
                    <a:lumMod val="50000"/>
                  </a:schemeClr>
                </a:solidFill>
              </a:endParaRPr>
            </a:p>
            <a:p>
              <a:r>
                <a:rPr lang="en-US" sz="1050" b="1">
                  <a:solidFill>
                    <a:schemeClr val="accent2">
                      <a:lumMod val="50000"/>
                    </a:schemeClr>
                  </a:solidFill>
                </a:rPr>
                <a:t>Insert</a:t>
              </a:r>
              <a:r>
                <a:rPr lang="en-US" sz="1050">
                  <a:solidFill>
                    <a:schemeClr val="accent2">
                      <a:lumMod val="50000"/>
                    </a:schemeClr>
                  </a:solidFill>
                </a:rPr>
                <a:t> &gt;&gt; </a:t>
              </a:r>
              <a:r>
                <a:rPr lang="en-US" sz="1050" b="1">
                  <a:solidFill>
                    <a:schemeClr val="accent2">
                      <a:lumMod val="50000"/>
                    </a:schemeClr>
                  </a:solidFill>
                </a:rPr>
                <a:t>Icons</a:t>
              </a:r>
            </a:p>
            <a:p>
              <a:endParaRPr lang="en-US" sz="1050">
                <a:solidFill>
                  <a:schemeClr val="accent2">
                    <a:lumMod val="50000"/>
                  </a:schemeClr>
                </a:solidFill>
              </a:endParaRPr>
            </a:p>
            <a:p>
              <a:r>
                <a:rPr lang="en-US" sz="9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9C25032D-D31A-446E-BBAA-A896C50E8CFA}"/>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125415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268" t="23983" r="7866"/>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875643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96" t="24619" r="9582" b="-1"/>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45591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69" t="24584" r="4830"/>
          <a:stretch/>
        </p:blipFill>
        <p:spPr>
          <a:xfrm>
            <a:off x="0" y="0"/>
            <a:ext cx="9144000" cy="5143500"/>
          </a:xfrm>
          <a:prstGeom prst="rect">
            <a:avLst/>
          </a:prstGeom>
        </p:spPr>
      </p:pic>
      <p:sp>
        <p:nvSpPr>
          <p:cNvPr id="52" name="Title 1"/>
          <p:cNvSpPr>
            <a:spLocks noGrp="1"/>
          </p:cNvSpPr>
          <p:nvPr>
            <p:ph type="ctrTitle" hasCustomPrompt="1"/>
          </p:nvPr>
        </p:nvSpPr>
        <p:spPr>
          <a:xfrm>
            <a:off x="535709"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8"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30388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731" t="25372" r="4395"/>
          <a:stretch/>
        </p:blipFill>
        <p:spPr>
          <a:xfrm>
            <a:off x="0" y="0"/>
            <a:ext cx="9144000" cy="5143500"/>
          </a:xfrm>
          <a:prstGeom prst="rect">
            <a:avLst/>
          </a:prstGeom>
        </p:spPr>
      </p:pic>
      <p:sp>
        <p:nvSpPr>
          <p:cNvPr id="52" name="Title 1"/>
          <p:cNvSpPr>
            <a:spLocks noGrp="1"/>
          </p:cNvSpPr>
          <p:nvPr>
            <p:ph type="ctrTitle" hasCustomPrompt="1"/>
          </p:nvPr>
        </p:nvSpPr>
        <p:spPr>
          <a:xfrm>
            <a:off x="541988" y="2714222"/>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2996"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41267" y="4055411"/>
            <a:ext cx="4972396" cy="388547"/>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49038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1619" b="693"/>
          <a:stretch/>
        </p:blipFill>
        <p:spPr>
          <a:xfrm>
            <a:off x="0" y="0"/>
            <a:ext cx="9144000" cy="5143500"/>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420325"/>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pic>
        <p:nvPicPr>
          <p:cNvPr id="6" name="Picture 5">
            <a:extLst>
              <a:ext uri="{FF2B5EF4-FFF2-40B4-BE49-F238E27FC236}">
                <a16:creationId xmlns:a16="http://schemas.microsoft.com/office/drawing/2014/main" id="{1B9C4442-49AF-44B1-BD22-999375CA4D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75383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4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8875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2.xml"/><Relationship Id="rId1" Type="http://schemas.openxmlformats.org/officeDocument/2006/relationships/slideLayout" Target="../slideLayouts/slideLayout25.xml"/><Relationship Id="rId4"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2020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797" r:id="rId1"/>
    <p:sldLayoutId id="2147483760" r:id="rId2"/>
    <p:sldLayoutId id="2147483761" r:id="rId3"/>
    <p:sldLayoutId id="2147483815" r:id="rId4"/>
    <p:sldLayoutId id="2147483816" r:id="rId5"/>
    <p:sldLayoutId id="2147483817" r:id="rId6"/>
    <p:sldLayoutId id="2147483805" r:id="rId7"/>
    <p:sldLayoutId id="2147483768" r:id="rId8"/>
    <p:sldLayoutId id="2147483756" r:id="rId9"/>
    <p:sldLayoutId id="2147483796" r:id="rId10"/>
    <p:sldLayoutId id="2147483758" r:id="rId11"/>
    <p:sldLayoutId id="2147483791" r:id="rId12"/>
    <p:sldLayoutId id="2147483763" r:id="rId13"/>
    <p:sldLayoutId id="2147483803" r:id="rId14"/>
    <p:sldLayoutId id="2147483807" r:id="rId15"/>
    <p:sldLayoutId id="2147483804" r:id="rId16"/>
    <p:sldLayoutId id="2147483810" r:id="rId17"/>
    <p:sldLayoutId id="2147483818" r:id="rId18"/>
    <p:sldLayoutId id="2147483793" r:id="rId19"/>
    <p:sldLayoutId id="2147483802" r:id="rId20"/>
    <p:sldLayoutId id="2147483813" r:id="rId21"/>
    <p:sldLayoutId id="2147483814" r:id="rId22"/>
    <p:sldLayoutId id="2147483819" r:id="rId23"/>
    <p:sldLayoutId id="2147483820" r:id="rId24"/>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2612"/>
            <a:ext cx="7886700" cy="554292"/>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628650" y="914401"/>
            <a:ext cx="7886700" cy="37183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4729434"/>
            <a:ext cx="9144000" cy="41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685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www.</a:t>
            </a:r>
            <a:r>
              <a:rPr kumimoji="0" lang="en-US" sz="2400" b="0" i="0" u="none" strike="noStrike" kern="1200" cap="none" spc="113" normalizeH="0" baseline="0" noProof="0" dirty="0">
                <a:ln>
                  <a:noFill/>
                </a:ln>
                <a:solidFill>
                  <a:prstClr val="black">
                    <a:lumMod val="85000"/>
                    <a:lumOff val="15000"/>
                  </a:prstClr>
                </a:solidFill>
                <a:effectLst/>
                <a:uLnTx/>
                <a:uFillTx/>
                <a:latin typeface="+mn-lt"/>
                <a:ea typeface="+mn-ea"/>
                <a:cs typeface="+mn-cs"/>
              </a:rPr>
              <a:t>presentationgo</a:t>
            </a:r>
            <a:r>
              <a:rPr kumimoji="0" lang="en-US" sz="2400" b="0" i="0" u="none" strike="noStrike" kern="1200" cap="none" spc="113" normalizeH="0" baseline="0" noProof="0" dirty="0">
                <a:ln>
                  <a:noFill/>
                </a:ln>
                <a:solidFill>
                  <a:prstClr val="white">
                    <a:lumMod val="75000"/>
                  </a:prstClr>
                </a:solidFill>
                <a:effectLst/>
                <a:uLnTx/>
                <a:uFillTx/>
                <a:latin typeface="+mn-lt"/>
                <a:ea typeface="+mn-ea"/>
                <a:cs typeface="+mn-cs"/>
              </a:rPr>
              <a:t>.com</a:t>
            </a:r>
          </a:p>
        </p:txBody>
      </p:sp>
      <p:sp>
        <p:nvSpPr>
          <p:cNvPr id="7" name="Rectangle 6"/>
          <p:cNvSpPr/>
          <p:nvPr userDrawn="1"/>
        </p:nvSpPr>
        <p:spPr>
          <a:xfrm>
            <a:off x="-9526" y="5219701"/>
            <a:ext cx="1245854" cy="219291"/>
          </a:xfrm>
          <a:prstGeom prst="rect">
            <a:avLst/>
          </a:prstGeom>
        </p:spPr>
        <p:txBody>
          <a:bodyPr wrap="none">
            <a:spAutoFit/>
          </a:bodyPr>
          <a:lstStyle/>
          <a:p>
            <a:r>
              <a:rPr lang="en-US" sz="825" b="0" i="0" dirty="0">
                <a:solidFill>
                  <a:srgbClr val="555555"/>
                </a:solidFill>
                <a:effectLst/>
                <a:latin typeface="Open Sans" panose="020B0606030504020204" pitchFamily="34" charset="0"/>
              </a:rPr>
              <a:t>© </a:t>
            </a:r>
            <a:r>
              <a:rPr lang="en-US" sz="825" b="0" i="0" u="none" strike="noStrike" dirty="0">
                <a:solidFill>
                  <a:srgbClr val="A5CD28"/>
                </a:solidFill>
                <a:effectLst/>
                <a:latin typeface="Open Sans" panose="020B0606030504020204" pitchFamily="34" charset="0"/>
                <a:hlinkClick r:id="rId3" tooltip="PresentationGo!"/>
              </a:rPr>
              <a:t>presentationgo.com</a:t>
            </a:r>
            <a:endParaRPr lang="en-US" sz="825" dirty="0"/>
          </a:p>
        </p:txBody>
      </p:sp>
      <p:sp>
        <p:nvSpPr>
          <p:cNvPr id="13" name="Freeform 12"/>
          <p:cNvSpPr/>
          <p:nvPr userDrawn="1"/>
        </p:nvSpPr>
        <p:spPr>
          <a:xfrm rot="5400000">
            <a:off x="68384" y="130191"/>
            <a:ext cx="277122" cy="428177"/>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a:p>
        </p:txBody>
      </p:sp>
      <p:grpSp>
        <p:nvGrpSpPr>
          <p:cNvPr id="14" name="Group 13"/>
          <p:cNvGrpSpPr/>
          <p:nvPr userDrawn="1"/>
        </p:nvGrpSpPr>
        <p:grpSpPr>
          <a:xfrm>
            <a:off x="-1241181" y="-12491"/>
            <a:ext cx="1210630" cy="482192"/>
            <a:chOff x="-2096383" y="21447"/>
            <a:chExt cx="1614174" cy="642922"/>
          </a:xfrm>
        </p:grpSpPr>
        <p:sp>
          <p:nvSpPr>
            <p:cNvPr id="15" name="TextBox 14"/>
            <p:cNvSpPr txBox="1"/>
            <p:nvPr userDrawn="1"/>
          </p:nvSpPr>
          <p:spPr>
            <a:xfrm>
              <a:off x="-2096383" y="21447"/>
              <a:ext cx="408659"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09" y="387370"/>
              <a:ext cx="519800" cy="276999"/>
            </a:xfrm>
            <a:prstGeom prst="rect">
              <a:avLst/>
            </a:prstGeom>
            <a:noFill/>
          </p:spPr>
          <p:txBody>
            <a:bodyPr wrap="none" rtlCol="0">
              <a:spAutoFit/>
            </a:bodyPr>
            <a:lstStyle/>
            <a:p>
              <a:r>
                <a:rPr lang="en-US" sz="75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572568474"/>
      </p:ext>
    </p:extLst>
  </p:cSld>
  <p:clrMap bg1="lt1" tx1="dk1" bg2="lt2" tx2="dk2" accent1="accent1" accent2="accent2" accent3="accent3" accent4="accent4" accent5="accent5" accent6="accent6" hlink="hlink" folHlink="folHlink"/>
  <p:sldLayoutIdLst>
    <p:sldLayoutId id="2147483822" r:id="rId1"/>
  </p:sldLayoutIdLst>
  <p:txStyles>
    <p:titleStyle>
      <a:lvl1pPr algn="l" defTabSz="685800" rtl="0" eaLnBrk="1" latinLnBrk="0" hangingPunct="1">
        <a:lnSpc>
          <a:spcPct val="90000"/>
        </a:lnSpc>
        <a:spcBef>
          <a:spcPct val="0"/>
        </a:spcBef>
        <a:buNone/>
        <a:defRPr lang="en-US" sz="2700" b="1" kern="1200">
          <a:solidFill>
            <a:schemeClr val="tx1"/>
          </a:solidFill>
          <a:latin typeface="Helvetica" panose="020B0500000000000000"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8.xml"/><Relationship Id="rId7" Type="http://schemas.openxmlformats.org/officeDocument/2006/relationships/hyperlink" Target="https://knowledge.exlibrisgroup.com/campusM/Release_Notes"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knowledge.exlibrisgroup.com/campusM/Knowledge_Articles/App_Center_FAQ" TargetMode="External"/><Relationship Id="rId5" Type="http://schemas.openxmlformats.org/officeDocument/2006/relationships/hyperlink" Target="https://knowledge.exlibrisgroup.com/campusM/Product_Documentation/02_Managing_the_App_Manager_Environment/00_App_Manager_Preview_and_Sandbox_Environment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slideLayout" Target="../slideLayouts/slideLayout8.xml"/><Relationship Id="rId7" Type="http://schemas.openxmlformats.org/officeDocument/2006/relationships/image" Target="../media/image33.png"/><Relationship Id="rId12" Type="http://schemas.microsoft.com/office/2007/relationships/hdphoto" Target="../media/hdphoto4.wdp"/><Relationship Id="rId2" Type="http://schemas.openxmlformats.org/officeDocument/2006/relationships/audio" Target="../media/media3.m4a"/><Relationship Id="rId16" Type="http://schemas.openxmlformats.org/officeDocument/2006/relationships/image" Target="../media/image31.png"/><Relationship Id="rId1" Type="http://schemas.microsoft.com/office/2007/relationships/media" Target="../media/media3.m4a"/><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2.png"/><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34.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8.xml"/><Relationship Id="rId7" Type="http://schemas.openxmlformats.org/officeDocument/2006/relationships/image" Target="../media/image4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8.xml"/><Relationship Id="rId7" Type="http://schemas.openxmlformats.org/officeDocument/2006/relationships/image" Target="../media/image4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svg"/><Relationship Id="rId3" Type="http://schemas.openxmlformats.org/officeDocument/2006/relationships/slideLayout" Target="../slideLayouts/slideLayout8.xml"/><Relationship Id="rId7" Type="http://schemas.microsoft.com/office/2007/relationships/hdphoto" Target="../media/hdphoto1.wdp"/><Relationship Id="rId12" Type="http://schemas.openxmlformats.org/officeDocument/2006/relationships/image" Target="../media/image46.png"/><Relationship Id="rId2" Type="http://schemas.openxmlformats.org/officeDocument/2006/relationships/audio" Target="../media/media6.m4a"/><Relationship Id="rId16" Type="http://schemas.openxmlformats.org/officeDocument/2006/relationships/image" Target="../media/image31.png"/><Relationship Id="rId1" Type="http://schemas.microsoft.com/office/2007/relationships/media" Target="../media/media6.m4a"/><Relationship Id="rId6" Type="http://schemas.openxmlformats.org/officeDocument/2006/relationships/image" Target="../media/image42.png"/><Relationship Id="rId11" Type="http://schemas.openxmlformats.org/officeDocument/2006/relationships/image" Target="../media/image45.svg"/><Relationship Id="rId5" Type="http://schemas.openxmlformats.org/officeDocument/2006/relationships/image" Target="../media/image41.pn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notesSlide" Target="../notesSlides/notesSlide6.xml"/><Relationship Id="rId9" Type="http://schemas.microsoft.com/office/2007/relationships/hdphoto" Target="../media/hdphoto2.wdp"/><Relationship Id="rId1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1.png"/><Relationship Id="rId3" Type="http://schemas.openxmlformats.org/officeDocument/2006/relationships/slideLayout" Target="../slideLayouts/slideLayout8.xml"/><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notesSlide" Target="../notesSlides/notesSlide7.xml"/><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hyperlink" Target="https://appmanager-na01-preview.campusm.exlibrisgroup.com/" TargetMode="External"/><Relationship Id="rId13" Type="http://schemas.openxmlformats.org/officeDocument/2006/relationships/image" Target="../media/image40.png"/><Relationship Id="rId3" Type="http://schemas.openxmlformats.org/officeDocument/2006/relationships/slideLayout" Target="../slideLayouts/slideLayout8.xml"/><Relationship Id="rId7" Type="http://schemas.openxmlformats.org/officeDocument/2006/relationships/hyperlink" Target="https://appmanager-na.campusm.exlibrisgroup.com/" TargetMode="External"/><Relationship Id="rId12" Type="http://schemas.openxmlformats.org/officeDocument/2006/relationships/image" Target="../media/image3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appmanager-eu01-preview.campusm.exlibrisgroup.com/" TargetMode="External"/><Relationship Id="rId11" Type="http://schemas.openxmlformats.org/officeDocument/2006/relationships/image" Target="../media/image38.png"/><Relationship Id="rId5" Type="http://schemas.openxmlformats.org/officeDocument/2006/relationships/hyperlink" Target="https://appmanager.ombiel.com/" TargetMode="External"/><Relationship Id="rId10" Type="http://schemas.openxmlformats.org/officeDocument/2006/relationships/hyperlink" Target="https://appmanager-ap01-preview.campusm.exlibrisgroup.com/" TargetMode="External"/><Relationship Id="rId4" Type="http://schemas.openxmlformats.org/officeDocument/2006/relationships/notesSlide" Target="../notesSlides/notesSlide8.xml"/><Relationship Id="rId9" Type="http://schemas.openxmlformats.org/officeDocument/2006/relationships/hyperlink" Target="https://appmanager-ap.campusm.exlibrisgroup.com/" TargetMode="External"/><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1BD16-7D25-48C4-9F8A-B5008FB22514}"/>
              </a:ext>
            </a:extLst>
          </p:cNvPr>
          <p:cNvSpPr>
            <a:spLocks noGrp="1"/>
          </p:cNvSpPr>
          <p:nvPr>
            <p:ph type="ctrTitle"/>
          </p:nvPr>
        </p:nvSpPr>
        <p:spPr/>
        <p:txBody>
          <a:bodyPr/>
          <a:lstStyle/>
          <a:p>
            <a:r>
              <a:rPr lang="en-US" dirty="0"/>
              <a:t>campusM Environments</a:t>
            </a:r>
          </a:p>
        </p:txBody>
      </p:sp>
      <p:sp>
        <p:nvSpPr>
          <p:cNvPr id="5" name="Subtitle 4">
            <a:extLst>
              <a:ext uri="{FF2B5EF4-FFF2-40B4-BE49-F238E27FC236}">
                <a16:creationId xmlns:a16="http://schemas.microsoft.com/office/drawing/2014/main" id="{D2703154-BABB-4926-A144-769E07516A7F}"/>
              </a:ext>
            </a:extLst>
          </p:cNvPr>
          <p:cNvSpPr>
            <a:spLocks noGrp="1"/>
          </p:cNvSpPr>
          <p:nvPr>
            <p:ph type="subTitle" idx="1"/>
          </p:nvPr>
        </p:nvSpPr>
        <p:spPr/>
        <p:txBody>
          <a:bodyPr/>
          <a:lstStyle/>
          <a:p>
            <a:r>
              <a:rPr lang="en-AU" b="1" dirty="0"/>
              <a:t>Training Webinar</a:t>
            </a:r>
            <a:endParaRPr lang="en-US" sz="2400" b="1" dirty="0">
              <a:solidFill>
                <a:schemeClr val="accent1">
                  <a:lumMod val="60000"/>
                  <a:lumOff val="40000"/>
                </a:schemeClr>
              </a:solidFill>
            </a:endParaRPr>
          </a:p>
        </p:txBody>
      </p:sp>
      <p:sp>
        <p:nvSpPr>
          <p:cNvPr id="2" name="Text Placeholder 1">
            <a:extLst>
              <a:ext uri="{FF2B5EF4-FFF2-40B4-BE49-F238E27FC236}">
                <a16:creationId xmlns:a16="http://schemas.microsoft.com/office/drawing/2014/main" id="{388932CE-96A8-4446-89A1-DBC9886BD626}"/>
              </a:ext>
            </a:extLst>
          </p:cNvPr>
          <p:cNvSpPr>
            <a:spLocks noGrp="1"/>
          </p:cNvSpPr>
          <p:nvPr>
            <p:ph type="body" sz="quarter" idx="12"/>
          </p:nvPr>
        </p:nvSpPr>
        <p:spPr/>
        <p:txBody>
          <a:bodyPr/>
          <a:lstStyle/>
          <a:p>
            <a:endParaRPr lang="en-GB"/>
          </a:p>
        </p:txBody>
      </p:sp>
      <p:pic>
        <p:nvPicPr>
          <p:cNvPr id="7" name="Audio 6">
            <a:hlinkClick r:id="" action="ppaction://media"/>
            <a:extLst>
              <a:ext uri="{FF2B5EF4-FFF2-40B4-BE49-F238E27FC236}">
                <a16:creationId xmlns:a16="http://schemas.microsoft.com/office/drawing/2014/main" id="{ECE0B88D-5A30-4496-A102-7788378434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45255529"/>
      </p:ext>
    </p:extLst>
  </p:cSld>
  <p:clrMapOvr>
    <a:masterClrMapping/>
  </p:clrMapOvr>
  <mc:AlternateContent xmlns:mc="http://schemas.openxmlformats.org/markup-compatibility/2006" xmlns:p14="http://schemas.microsoft.com/office/powerpoint/2010/main">
    <mc:Choice Requires="p14">
      <p:transition p14:dur="250" advTm="10077">
        <p:fade/>
      </p:transition>
    </mc:Choice>
    <mc:Fallback xmlns="">
      <p:transition advTm="100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95C6870-A115-48CB-9345-2A37A8422E80}"/>
              </a:ext>
            </a:extLst>
          </p:cNvPr>
          <p:cNvSpPr/>
          <p:nvPr/>
        </p:nvSpPr>
        <p:spPr>
          <a:xfrm>
            <a:off x="5364088" y="771550"/>
            <a:ext cx="45719" cy="39468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613227D4-2655-4C6B-B694-A0E8608753BF}"/>
              </a:ext>
            </a:extLst>
          </p:cNvPr>
          <p:cNvGrpSpPr/>
          <p:nvPr/>
        </p:nvGrpSpPr>
        <p:grpSpPr>
          <a:xfrm>
            <a:off x="323528" y="771548"/>
            <a:ext cx="8563292" cy="3979387"/>
            <a:chOff x="323528" y="771548"/>
            <a:chExt cx="8563292" cy="3979387"/>
          </a:xfrm>
        </p:grpSpPr>
        <p:sp>
          <p:nvSpPr>
            <p:cNvPr id="17" name="Shape 1816">
              <a:extLst>
                <a:ext uri="{FF2B5EF4-FFF2-40B4-BE49-F238E27FC236}">
                  <a16:creationId xmlns:a16="http://schemas.microsoft.com/office/drawing/2014/main" id="{283EBC55-EAF3-4B4A-9EB2-E3E15EBC27C2}"/>
                </a:ext>
              </a:extLst>
            </p:cNvPr>
            <p:cNvSpPr/>
            <p:nvPr/>
          </p:nvSpPr>
          <p:spPr>
            <a:xfrm>
              <a:off x="323528" y="771550"/>
              <a:ext cx="8496944" cy="3979385"/>
            </a:xfrm>
            <a:prstGeom prst="rect">
              <a:avLst/>
            </a:prstGeom>
            <a:solidFill>
              <a:schemeClr val="bg1">
                <a:lumMod val="95000"/>
              </a:schemeClr>
            </a:solidFill>
            <a:ln w="12700" cap="flat">
              <a:noFill/>
              <a:miter lim="400000"/>
            </a:ln>
            <a:effectLst/>
          </p:spPr>
          <p:txBody>
            <a:bodyPr wrap="square" lIns="274320" tIns="274320" rIns="274320" bIns="274320" numCol="1" anchor="ctr">
              <a:noAutofit/>
            </a:bodyPr>
            <a:lstStyle/>
            <a:p>
              <a:pPr marL="171450" indent="-171450">
                <a:lnSpc>
                  <a:spcPct val="150000"/>
                </a:lnSpc>
                <a:buFont typeface="Wingdings" panose="05000000000000000000" pitchFamily="2" charset="2"/>
                <a:buChar char="ü"/>
              </a:pPr>
              <a:r>
                <a:rPr lang="en-AU" sz="1400" dirty="0"/>
                <a:t>Environments Overview</a:t>
              </a:r>
            </a:p>
            <a:p>
              <a:pPr marL="628650" lvl="1" indent="-171450">
                <a:lnSpc>
                  <a:spcPct val="150000"/>
                </a:lnSpc>
                <a:buFont typeface="Wingdings" panose="05000000000000000000" pitchFamily="2" charset="2"/>
                <a:buChar char="ü"/>
              </a:pPr>
              <a:r>
                <a:rPr lang="en-AU" sz="1400" dirty="0">
                  <a:hlinkClick r:id="rId5"/>
                </a:rPr>
                <a:t>https://knowledge.exlibrisgroup.com/campusM/Product_Documentation/02_Managing_the_App_Manager_Environment/00_App_Manager_Preview_and_Sandbox_Environments</a:t>
              </a:r>
              <a:endParaRPr lang="en-AU" sz="1400" dirty="0"/>
            </a:p>
            <a:p>
              <a:pPr marL="628650" lvl="1" indent="-171450">
                <a:lnSpc>
                  <a:spcPct val="150000"/>
                </a:lnSpc>
                <a:buFont typeface="Wingdings" panose="05000000000000000000" pitchFamily="2" charset="2"/>
                <a:buChar char="ü"/>
              </a:pPr>
              <a:endParaRPr lang="en-AU" sz="1400" dirty="0"/>
            </a:p>
            <a:p>
              <a:pPr marL="171450" indent="-171450">
                <a:lnSpc>
                  <a:spcPct val="150000"/>
                </a:lnSpc>
                <a:buFont typeface="Wingdings" panose="05000000000000000000" pitchFamily="2" charset="2"/>
                <a:buChar char="ü"/>
              </a:pPr>
              <a:r>
                <a:rPr lang="en-AU" sz="1400" dirty="0"/>
                <a:t>App </a:t>
              </a:r>
              <a:r>
                <a:rPr lang="en-AU" sz="1400" dirty="0" err="1"/>
                <a:t>Center</a:t>
              </a:r>
              <a:r>
                <a:rPr lang="en-AU" sz="1400" dirty="0"/>
                <a:t> FAQ</a:t>
              </a:r>
            </a:p>
            <a:p>
              <a:pPr marL="628650" lvl="1" indent="-171450">
                <a:lnSpc>
                  <a:spcPct val="150000"/>
                </a:lnSpc>
                <a:buFont typeface="Wingdings" panose="05000000000000000000" pitchFamily="2" charset="2"/>
                <a:buChar char="ü"/>
              </a:pPr>
              <a:r>
                <a:rPr lang="en-AU" sz="1400" dirty="0">
                  <a:hlinkClick r:id="rId6"/>
                </a:rPr>
                <a:t>https://knowledge.exlibrisgroup.com/campusM/Knowledge_Articles/App_Center_FAQ</a:t>
              </a:r>
              <a:endParaRPr lang="en-AU" sz="1400" dirty="0"/>
            </a:p>
            <a:p>
              <a:pPr marL="171450" indent="-171450">
                <a:lnSpc>
                  <a:spcPct val="150000"/>
                </a:lnSpc>
                <a:buFont typeface="Wingdings" panose="05000000000000000000" pitchFamily="2" charset="2"/>
                <a:buChar char="ü"/>
              </a:pPr>
              <a:endParaRPr lang="en-AU" sz="1400" dirty="0"/>
            </a:p>
            <a:p>
              <a:pPr marL="171450" indent="-171450">
                <a:lnSpc>
                  <a:spcPct val="150000"/>
                </a:lnSpc>
                <a:buFont typeface="Wingdings" panose="05000000000000000000" pitchFamily="2" charset="2"/>
                <a:buChar char="ü"/>
              </a:pPr>
              <a:r>
                <a:rPr lang="en-AU" sz="1400" dirty="0"/>
                <a:t>Release Schedule and Release Notes</a:t>
              </a:r>
            </a:p>
            <a:p>
              <a:pPr marL="628650" lvl="1" indent="-171450">
                <a:lnSpc>
                  <a:spcPct val="150000"/>
                </a:lnSpc>
                <a:buFont typeface="Wingdings" panose="05000000000000000000" pitchFamily="2" charset="2"/>
                <a:buChar char="ü"/>
              </a:pPr>
              <a:r>
                <a:rPr lang="en-AU" sz="1400" dirty="0">
                  <a:hlinkClick r:id="rId7"/>
                </a:rPr>
                <a:t>https://knowledge.exlibrisgroup.com/campusM/Release_Notes</a:t>
              </a:r>
              <a:endParaRPr lang="en-AU" sz="1400" dirty="0"/>
            </a:p>
            <a:p>
              <a:pPr marL="628650" lvl="1" indent="-171450">
                <a:lnSpc>
                  <a:spcPct val="150000"/>
                </a:lnSpc>
                <a:buFont typeface="Wingdings" panose="05000000000000000000" pitchFamily="2" charset="2"/>
                <a:buChar char="ü"/>
              </a:pPr>
              <a:endParaRPr lang="en-AU" sz="1400" dirty="0"/>
            </a:p>
            <a:p>
              <a:pPr marL="171450" indent="-171450">
                <a:lnSpc>
                  <a:spcPct val="150000"/>
                </a:lnSpc>
                <a:buFont typeface="Wingdings" panose="05000000000000000000" pitchFamily="2" charset="2"/>
                <a:buChar char="ü"/>
              </a:pPr>
              <a:endParaRPr lang="en-AU" sz="1400" dirty="0"/>
            </a:p>
          </p:txBody>
        </p:sp>
        <p:grpSp>
          <p:nvGrpSpPr>
            <p:cNvPr id="21" name="Group 20">
              <a:extLst>
                <a:ext uri="{FF2B5EF4-FFF2-40B4-BE49-F238E27FC236}">
                  <a16:creationId xmlns:a16="http://schemas.microsoft.com/office/drawing/2014/main" id="{518BC95E-0DD6-4A88-A0B9-E5D6908C7BCC}"/>
                </a:ext>
              </a:extLst>
            </p:cNvPr>
            <p:cNvGrpSpPr/>
            <p:nvPr/>
          </p:nvGrpSpPr>
          <p:grpSpPr>
            <a:xfrm>
              <a:off x="6300193" y="771548"/>
              <a:ext cx="2586627" cy="3528393"/>
              <a:chOff x="6868737" y="1220624"/>
              <a:chExt cx="2359810" cy="3528393"/>
            </a:xfrm>
          </p:grpSpPr>
          <p:sp>
            <p:nvSpPr>
              <p:cNvPr id="23" name="Oval 2">
                <a:extLst>
                  <a:ext uri="{FF2B5EF4-FFF2-40B4-BE49-F238E27FC236}">
                    <a16:creationId xmlns:a16="http://schemas.microsoft.com/office/drawing/2014/main" id="{1C874A50-042D-4817-AD9E-BADEE2CBDA89}"/>
                  </a:ext>
                </a:extLst>
              </p:cNvPr>
              <p:cNvSpPr/>
              <p:nvPr/>
            </p:nvSpPr>
            <p:spPr>
              <a:xfrm rot="16200000">
                <a:off x="6614797" y="2195795"/>
                <a:ext cx="3528393" cy="1578052"/>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B3E6E7">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
                <a:extLst>
                  <a:ext uri="{FF2B5EF4-FFF2-40B4-BE49-F238E27FC236}">
                    <a16:creationId xmlns:a16="http://schemas.microsoft.com/office/drawing/2014/main" id="{B23DC8EC-1F41-43F2-BB44-473FDD6FF1F0}"/>
                  </a:ext>
                </a:extLst>
              </p:cNvPr>
              <p:cNvSpPr/>
              <p:nvPr/>
            </p:nvSpPr>
            <p:spPr>
              <a:xfrm rot="10800000">
                <a:off x="6868737" y="1220626"/>
                <a:ext cx="2359810" cy="1420725"/>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Slide Number Placeholder 2"/>
          <p:cNvSpPr>
            <a:spLocks noGrp="1"/>
          </p:cNvSpPr>
          <p:nvPr>
            <p:ph type="sldNum" sz="quarter" idx="10"/>
          </p:nvPr>
        </p:nvSpPr>
        <p:spPr/>
        <p:txBody>
          <a:bodyPr/>
          <a:lstStyle/>
          <a:p>
            <a:fld id="{1C146586-7EC2-481D-848F-8CE41EB2DE6C}" type="slidenum">
              <a:rPr lang="en-US" smtClean="0"/>
              <a:pPr/>
              <a:t>10</a:t>
            </a:fld>
            <a:endParaRPr lang="en-US" dirty="0"/>
          </a:p>
        </p:txBody>
      </p:sp>
      <p:sp>
        <p:nvSpPr>
          <p:cNvPr id="2" name="Title 1"/>
          <p:cNvSpPr>
            <a:spLocks noGrp="1"/>
          </p:cNvSpPr>
          <p:nvPr>
            <p:ph type="title"/>
          </p:nvPr>
        </p:nvSpPr>
        <p:spPr>
          <a:xfrm>
            <a:off x="395536" y="70415"/>
            <a:ext cx="8424936" cy="576064"/>
          </a:xfrm>
        </p:spPr>
        <p:txBody>
          <a:bodyPr>
            <a:normAutofit/>
          </a:bodyPr>
          <a:lstStyle/>
          <a:p>
            <a:pPr lvl="0"/>
            <a:r>
              <a:rPr lang="en-GB" dirty="0"/>
              <a:t>Further Information</a:t>
            </a:r>
          </a:p>
        </p:txBody>
      </p:sp>
      <p:pic>
        <p:nvPicPr>
          <p:cNvPr id="4" name="Audio 3">
            <a:hlinkClick r:id="" action="ppaction://media"/>
            <a:extLst>
              <a:ext uri="{FF2B5EF4-FFF2-40B4-BE49-F238E27FC236}">
                <a16:creationId xmlns:a16="http://schemas.microsoft.com/office/drawing/2014/main" id="{4963E4F0-7D52-4B7A-A332-B7490EE0F4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11346064"/>
      </p:ext>
    </p:extLst>
  </p:cSld>
  <p:clrMapOvr>
    <a:masterClrMapping/>
  </p:clrMapOvr>
  <mc:AlternateContent xmlns:mc="http://schemas.openxmlformats.org/markup-compatibility/2006" xmlns:p14="http://schemas.microsoft.com/office/powerpoint/2010/main">
    <mc:Choice Requires="p14">
      <p:transition p14:dur="250" advTm="7687">
        <p:fade/>
      </p:transition>
    </mc:Choice>
    <mc:Fallback xmlns="">
      <p:transition advTm="76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4CBA8E-3926-4082-93AB-ED414041D56A}"/>
              </a:ext>
            </a:extLst>
          </p:cNvPr>
          <p:cNvSpPr txBox="1"/>
          <p:nvPr/>
        </p:nvSpPr>
        <p:spPr>
          <a:xfrm>
            <a:off x="3491880" y="1995686"/>
            <a:ext cx="2560922" cy="707886"/>
          </a:xfrm>
          <a:prstGeom prst="rect">
            <a:avLst/>
          </a:prstGeom>
          <a:noFill/>
        </p:spPr>
        <p:txBody>
          <a:bodyPr wrap="square" rtlCol="0">
            <a:spAutoFit/>
          </a:bodyPr>
          <a:lstStyle/>
          <a:p>
            <a:pPr algn="ctr"/>
            <a:r>
              <a:rPr lang="en-US" sz="4000" b="0" dirty="0">
                <a:solidFill>
                  <a:schemeClr val="accent1"/>
                </a:solidFill>
                <a:latin typeface="Calibri Light" panose="020F0302020204030204" pitchFamily="34" charset="0"/>
                <a:cs typeface="Calibri Light" panose="020F0302020204030204" pitchFamily="34" charset="0"/>
              </a:rPr>
              <a:t>Thank you!</a:t>
            </a:r>
          </a:p>
        </p:txBody>
      </p:sp>
      <p:sp>
        <p:nvSpPr>
          <p:cNvPr id="3" name="Subtitle 2">
            <a:extLst>
              <a:ext uri="{FF2B5EF4-FFF2-40B4-BE49-F238E27FC236}">
                <a16:creationId xmlns:a16="http://schemas.microsoft.com/office/drawing/2014/main" id="{BA92B4E1-D15C-4F0F-99BB-EF7896749D1B}"/>
              </a:ext>
            </a:extLst>
          </p:cNvPr>
          <p:cNvSpPr>
            <a:spLocks noGrp="1"/>
          </p:cNvSpPr>
          <p:nvPr>
            <p:ph type="subTitle" idx="1"/>
          </p:nvPr>
        </p:nvSpPr>
        <p:spPr/>
        <p:txBody>
          <a:bodyPr/>
          <a:lstStyle/>
          <a:p>
            <a:endParaRPr lang="en-GB"/>
          </a:p>
        </p:txBody>
      </p:sp>
      <p:pic>
        <p:nvPicPr>
          <p:cNvPr id="6" name="Audio 5">
            <a:hlinkClick r:id="" action="ppaction://media"/>
            <a:extLst>
              <a:ext uri="{FF2B5EF4-FFF2-40B4-BE49-F238E27FC236}">
                <a16:creationId xmlns:a16="http://schemas.microsoft.com/office/drawing/2014/main" id="{E18DB92D-AFB3-4E4B-997C-9192325B1C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0504981"/>
      </p:ext>
    </p:extLst>
  </p:cSld>
  <p:clrMapOvr>
    <a:masterClrMapping/>
  </p:clrMapOvr>
  <mc:AlternateContent xmlns:mc="http://schemas.openxmlformats.org/markup-compatibility/2006" xmlns:p14="http://schemas.microsoft.com/office/powerpoint/2010/main">
    <mc:Choice Requires="p14">
      <p:transition p14:dur="250" advTm="2809">
        <p:fade/>
      </p:transition>
    </mc:Choice>
    <mc:Fallback xmlns="">
      <p:transition advTm="28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2D445C5-B2AB-47FF-A54D-91331482C21F}"/>
              </a:ext>
            </a:extLst>
          </p:cNvPr>
          <p:cNvSpPr>
            <a:spLocks noGrp="1"/>
          </p:cNvSpPr>
          <p:nvPr>
            <p:ph idx="1"/>
          </p:nvPr>
        </p:nvSpPr>
        <p:spPr/>
        <p:txBody>
          <a:bodyPr>
            <a:normAutofit/>
          </a:bodyPr>
          <a:lstStyle/>
          <a:p>
            <a:pPr marL="0" indent="0" algn="l">
              <a:buNone/>
            </a:pPr>
            <a:r>
              <a:rPr lang="en-GB" sz="2800" dirty="0">
                <a:effectLst>
                  <a:outerShdw blurRad="38100" dist="38100" dir="2700000" algn="tl">
                    <a:srgbClr val="000000">
                      <a:alpha val="43137"/>
                    </a:srgbClr>
                  </a:outerShdw>
                </a:effectLst>
              </a:rPr>
              <a:t>Learning Objectives</a:t>
            </a:r>
          </a:p>
          <a:p>
            <a:pPr marL="0" indent="0" algn="l">
              <a:buNone/>
            </a:pPr>
            <a:endParaRPr lang="en-GB" dirty="0"/>
          </a:p>
          <a:p>
            <a:pPr marL="285750" indent="-285750" algn="l">
              <a:buFont typeface="Courier New" panose="02070309020205020404" pitchFamily="49" charset="0"/>
              <a:buChar char="o"/>
            </a:pPr>
            <a:r>
              <a:rPr lang="en-US" sz="1600" dirty="0">
                <a:solidFill>
                  <a:schemeClr val="tx1"/>
                </a:solidFill>
              </a:rPr>
              <a:t>Introduce the campusM Environment Components</a:t>
            </a:r>
          </a:p>
          <a:p>
            <a:pPr marL="285750" indent="-285750">
              <a:buFont typeface="Courier New" panose="02070309020205020404" pitchFamily="49" charset="0"/>
              <a:buChar char="o"/>
            </a:pPr>
            <a:r>
              <a:rPr lang="en-GB" sz="1600" dirty="0">
                <a:solidFill>
                  <a:schemeClr val="tx1"/>
                </a:solidFill>
              </a:rPr>
              <a:t>Explain the environment types and usage</a:t>
            </a:r>
          </a:p>
          <a:p>
            <a:pPr marL="285750" indent="-285750">
              <a:buFont typeface="Courier New" panose="02070309020205020404" pitchFamily="49" charset="0"/>
              <a:buChar char="o"/>
            </a:pPr>
            <a:r>
              <a:rPr lang="en-GB" sz="1600" dirty="0"/>
              <a:t>Highlight the Monthly Release Process</a:t>
            </a:r>
            <a:endParaRPr lang="en-US" sz="1600" dirty="0">
              <a:solidFill>
                <a:schemeClr val="tx1"/>
              </a:solidFill>
            </a:endParaRPr>
          </a:p>
          <a:p>
            <a:pPr marL="285750" indent="-285750" algn="l">
              <a:buFont typeface="Courier New" panose="02070309020205020404" pitchFamily="49" charset="0"/>
              <a:buChar char="o"/>
            </a:pPr>
            <a:r>
              <a:rPr lang="en-US" sz="1600" dirty="0">
                <a:solidFill>
                  <a:schemeClr val="tx1"/>
                </a:solidFill>
              </a:rPr>
              <a:t>Explain how to access your campusM Environments</a:t>
            </a:r>
          </a:p>
          <a:p>
            <a:pPr marL="285750" indent="-285750" algn="l">
              <a:buFont typeface="Courier New" panose="02070309020205020404" pitchFamily="49" charset="0"/>
              <a:buChar char="o"/>
            </a:pPr>
            <a:r>
              <a:rPr lang="en-GB" sz="1600" dirty="0">
                <a:solidFill>
                  <a:schemeClr val="tx1"/>
                </a:solidFill>
              </a:rPr>
              <a:t>Review</a:t>
            </a:r>
          </a:p>
          <a:p>
            <a:pPr marL="285750" indent="-285750" algn="l">
              <a:buFont typeface="Courier New" panose="02070309020205020404" pitchFamily="49" charset="0"/>
              <a:buChar char="o"/>
            </a:pPr>
            <a:endParaRPr lang="en-US" sz="1600" dirty="0">
              <a:solidFill>
                <a:schemeClr val="tx1"/>
              </a:solidFill>
            </a:endParaRPr>
          </a:p>
          <a:p>
            <a:endParaRPr lang="en-GB" dirty="0"/>
          </a:p>
          <a:p>
            <a:endParaRPr lang="en-GB" dirty="0"/>
          </a:p>
          <a:p>
            <a:endParaRPr lang="en-GB" dirty="0"/>
          </a:p>
          <a:p>
            <a:endParaRPr lang="en-GB" dirty="0"/>
          </a:p>
          <a:p>
            <a:pPr marL="285750" indent="-285750">
              <a:buFont typeface="Arial" panose="020B0604020202020204" pitchFamily="34" charset="0"/>
              <a:buChar char="•"/>
            </a:pPr>
            <a:endParaRPr lang="en-GB" dirty="0"/>
          </a:p>
          <a:p>
            <a:endParaRPr lang="en-US" dirty="0"/>
          </a:p>
        </p:txBody>
      </p:sp>
      <p:pic>
        <p:nvPicPr>
          <p:cNvPr id="4" name="Audio 3">
            <a:hlinkClick r:id="" action="ppaction://media"/>
            <a:extLst>
              <a:ext uri="{FF2B5EF4-FFF2-40B4-BE49-F238E27FC236}">
                <a16:creationId xmlns:a16="http://schemas.microsoft.com/office/drawing/2014/main" id="{C5639352-BCF4-4FF6-9256-7D672D0B0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88328748"/>
      </p:ext>
    </p:extLst>
  </p:cSld>
  <p:clrMapOvr>
    <a:masterClrMapping/>
  </p:clrMapOvr>
  <mc:AlternateContent xmlns:mc="http://schemas.openxmlformats.org/markup-compatibility/2006" xmlns:p14="http://schemas.microsoft.com/office/powerpoint/2010/main">
    <mc:Choice Requires="p14">
      <p:transition p14:dur="250" advTm="33607">
        <p:fade/>
      </p:transition>
    </mc:Choice>
    <mc:Fallback xmlns="">
      <p:transition advTm="336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1783C1-6FE5-4298-9516-2BD894C16D8A}"/>
              </a:ext>
            </a:extLst>
          </p:cNvPr>
          <p:cNvSpPr>
            <a:spLocks noGrp="1"/>
          </p:cNvSpPr>
          <p:nvPr>
            <p:ph type="sldNum" sz="quarter" idx="10"/>
          </p:nvPr>
        </p:nvSpPr>
        <p:spPr/>
        <p:txBody>
          <a:bodyPr/>
          <a:lstStyle/>
          <a:p>
            <a:fld id="{1C146586-7EC2-481D-848F-8CE41EB2DE6C}" type="slidenum">
              <a:rPr lang="en-US" smtClean="0"/>
              <a:pPr/>
              <a:t>3</a:t>
            </a:fld>
            <a:endParaRPr lang="en-US" dirty="0"/>
          </a:p>
        </p:txBody>
      </p:sp>
      <p:sp>
        <p:nvSpPr>
          <p:cNvPr id="4" name="Title 3">
            <a:extLst>
              <a:ext uri="{FF2B5EF4-FFF2-40B4-BE49-F238E27FC236}">
                <a16:creationId xmlns:a16="http://schemas.microsoft.com/office/drawing/2014/main" id="{BAD04F5E-2201-49B2-B6BD-20231809FEB2}"/>
              </a:ext>
            </a:extLst>
          </p:cNvPr>
          <p:cNvSpPr>
            <a:spLocks noGrp="1"/>
          </p:cNvSpPr>
          <p:nvPr>
            <p:ph type="title"/>
          </p:nvPr>
        </p:nvSpPr>
        <p:spPr/>
        <p:txBody>
          <a:bodyPr/>
          <a:lstStyle/>
          <a:p>
            <a:r>
              <a:rPr lang="en-GB" dirty="0"/>
              <a:t>campusM Environment Components</a:t>
            </a:r>
          </a:p>
        </p:txBody>
      </p:sp>
      <p:sp>
        <p:nvSpPr>
          <p:cNvPr id="6" name="Rectangle: Rounded Corners 5">
            <a:extLst>
              <a:ext uri="{FF2B5EF4-FFF2-40B4-BE49-F238E27FC236}">
                <a16:creationId xmlns:a16="http://schemas.microsoft.com/office/drawing/2014/main" id="{C8DC99CA-00C3-467D-9670-34B761C5EF47}"/>
              </a:ext>
            </a:extLst>
          </p:cNvPr>
          <p:cNvSpPr/>
          <p:nvPr/>
        </p:nvSpPr>
        <p:spPr>
          <a:xfrm>
            <a:off x="3095836" y="901919"/>
            <a:ext cx="2952328" cy="843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campusM</a:t>
            </a:r>
            <a:br>
              <a:rPr lang="en-GB" dirty="0"/>
            </a:br>
            <a:r>
              <a:rPr lang="en-GB" dirty="0"/>
              <a:t>App Client</a:t>
            </a:r>
          </a:p>
        </p:txBody>
      </p:sp>
      <p:sp>
        <p:nvSpPr>
          <p:cNvPr id="7" name="Rectangle: Rounded Corners 6">
            <a:extLst>
              <a:ext uri="{FF2B5EF4-FFF2-40B4-BE49-F238E27FC236}">
                <a16:creationId xmlns:a16="http://schemas.microsoft.com/office/drawing/2014/main" id="{E5947B17-BAC5-4F89-B751-07AF3EEDE090}"/>
              </a:ext>
            </a:extLst>
          </p:cNvPr>
          <p:cNvSpPr/>
          <p:nvPr/>
        </p:nvSpPr>
        <p:spPr>
          <a:xfrm>
            <a:off x="3095836" y="2211678"/>
            <a:ext cx="2952328" cy="626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campusM</a:t>
            </a:r>
            <a:br>
              <a:rPr lang="en-GB" dirty="0"/>
            </a:br>
            <a:r>
              <a:rPr lang="en-GB" dirty="0"/>
              <a:t>Cloud Platform</a:t>
            </a:r>
          </a:p>
        </p:txBody>
      </p:sp>
      <p:sp>
        <p:nvSpPr>
          <p:cNvPr id="8" name="Rectangle: Rounded Corners 7">
            <a:extLst>
              <a:ext uri="{FF2B5EF4-FFF2-40B4-BE49-F238E27FC236}">
                <a16:creationId xmlns:a16="http://schemas.microsoft.com/office/drawing/2014/main" id="{C487FF40-0466-44C8-A5AD-E51C98C36E5F}"/>
              </a:ext>
            </a:extLst>
          </p:cNvPr>
          <p:cNvSpPr/>
          <p:nvPr/>
        </p:nvSpPr>
        <p:spPr>
          <a:xfrm>
            <a:off x="3095836" y="3092634"/>
            <a:ext cx="2952328" cy="626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App Manager</a:t>
            </a:r>
          </a:p>
        </p:txBody>
      </p:sp>
      <p:sp>
        <p:nvSpPr>
          <p:cNvPr id="9" name="Rectangle: Rounded Corners 8">
            <a:extLst>
              <a:ext uri="{FF2B5EF4-FFF2-40B4-BE49-F238E27FC236}">
                <a16:creationId xmlns:a16="http://schemas.microsoft.com/office/drawing/2014/main" id="{6FB374E2-1D67-4916-974F-C2B8481EDB10}"/>
              </a:ext>
            </a:extLst>
          </p:cNvPr>
          <p:cNvSpPr/>
          <p:nvPr/>
        </p:nvSpPr>
        <p:spPr>
          <a:xfrm>
            <a:off x="3095836" y="4051661"/>
            <a:ext cx="2952328" cy="626368"/>
          </a:xfrm>
          <a:prstGeom prst="roundRect">
            <a:avLst/>
          </a:prstGeom>
          <a:solidFill>
            <a:schemeClr val="bg1">
              <a:lumMod val="5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campusM</a:t>
            </a:r>
            <a:br>
              <a:rPr lang="en-GB" dirty="0"/>
            </a:br>
            <a:r>
              <a:rPr lang="en-GB" dirty="0"/>
              <a:t>Connect Layer*</a:t>
            </a:r>
          </a:p>
        </p:txBody>
      </p:sp>
      <p:pic>
        <p:nvPicPr>
          <p:cNvPr id="11" name="Picture 10" descr="A picture containing shape&#10;&#10;Description automatically generated">
            <a:extLst>
              <a:ext uri="{FF2B5EF4-FFF2-40B4-BE49-F238E27FC236}">
                <a16:creationId xmlns:a16="http://schemas.microsoft.com/office/drawing/2014/main" id="{91E09059-DEA1-4717-A200-F5B8FCB5318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88639" y="1117845"/>
            <a:ext cx="432000" cy="432000"/>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97A8E32F-0A76-4202-A87A-58A40EAD618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10023" y="1117845"/>
            <a:ext cx="432000" cy="432000"/>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9F8ED52C-F4A2-4F69-B890-0BC12F6DC35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91313" y="4124156"/>
            <a:ext cx="454665" cy="454665"/>
          </a:xfrm>
          <a:prstGeom prst="rect">
            <a:avLst/>
          </a:prstGeom>
        </p:spPr>
      </p:pic>
      <p:pic>
        <p:nvPicPr>
          <p:cNvPr id="17" name="Picture 16" descr="A picture containing sitting, dark, table, computer&#10;&#10;Description automatically generated">
            <a:extLst>
              <a:ext uri="{FF2B5EF4-FFF2-40B4-BE49-F238E27FC236}">
                <a16:creationId xmlns:a16="http://schemas.microsoft.com/office/drawing/2014/main" id="{6CA97527-8991-4C4A-B397-53EF724BAF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72000" y="1117845"/>
            <a:ext cx="432000" cy="432000"/>
          </a:xfrm>
          <a:prstGeom prst="rect">
            <a:avLst/>
          </a:prstGeom>
        </p:spPr>
      </p:pic>
      <p:pic>
        <p:nvPicPr>
          <p:cNvPr id="28" name="Picture 27">
            <a:extLst>
              <a:ext uri="{FF2B5EF4-FFF2-40B4-BE49-F238E27FC236}">
                <a16:creationId xmlns:a16="http://schemas.microsoft.com/office/drawing/2014/main" id="{938E5403-BD91-4AAC-B368-55F51D0BD311}"/>
              </a:ext>
            </a:extLst>
          </p:cNvPr>
          <p:cNvPicPr>
            <a:picLocks noChangeAspect="1"/>
          </p:cNvPicPr>
          <p:nvPr/>
        </p:nvPicPr>
        <p:blipFill>
          <a:blip r:embed="rId13"/>
          <a:stretch>
            <a:fillRect/>
          </a:stretch>
        </p:blipFill>
        <p:spPr>
          <a:xfrm>
            <a:off x="4841784" y="1993738"/>
            <a:ext cx="1580632" cy="981908"/>
          </a:xfrm>
          <a:prstGeom prst="rect">
            <a:avLst/>
          </a:prstGeom>
        </p:spPr>
      </p:pic>
      <p:pic>
        <p:nvPicPr>
          <p:cNvPr id="30" name="Picture 29" descr="Icon&#10;&#10;Description automatically generated">
            <a:extLst>
              <a:ext uri="{FF2B5EF4-FFF2-40B4-BE49-F238E27FC236}">
                <a16:creationId xmlns:a16="http://schemas.microsoft.com/office/drawing/2014/main" id="{A75EDBB1-45E0-498D-AC08-1C0C137A248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20072" y="3155738"/>
            <a:ext cx="530799" cy="527601"/>
          </a:xfrm>
          <a:prstGeom prst="rect">
            <a:avLst/>
          </a:prstGeom>
        </p:spPr>
      </p:pic>
      <p:cxnSp>
        <p:nvCxnSpPr>
          <p:cNvPr id="32" name="Straight Connector 31">
            <a:extLst>
              <a:ext uri="{FF2B5EF4-FFF2-40B4-BE49-F238E27FC236}">
                <a16:creationId xmlns:a16="http://schemas.microsoft.com/office/drawing/2014/main" id="{D0632272-C6D3-4597-8DB7-8255B1A47650}"/>
              </a:ext>
            </a:extLst>
          </p:cNvPr>
          <p:cNvCxnSpPr/>
          <p:nvPr/>
        </p:nvCxnSpPr>
        <p:spPr>
          <a:xfrm>
            <a:off x="1619672" y="1923678"/>
            <a:ext cx="6120680"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3700014-AD7F-4665-8379-A56D0B14989D}"/>
              </a:ext>
            </a:extLst>
          </p:cNvPr>
          <p:cNvCxnSpPr/>
          <p:nvPr/>
        </p:nvCxnSpPr>
        <p:spPr>
          <a:xfrm>
            <a:off x="1619672" y="3867894"/>
            <a:ext cx="6120680"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D363154-CD1F-4B6B-A5A2-D1DA1959A742}"/>
              </a:ext>
            </a:extLst>
          </p:cNvPr>
          <p:cNvSpPr txBox="1"/>
          <p:nvPr/>
        </p:nvSpPr>
        <p:spPr>
          <a:xfrm>
            <a:off x="971600" y="1004038"/>
            <a:ext cx="811889" cy="646331"/>
          </a:xfrm>
          <a:prstGeom prst="rect">
            <a:avLst/>
          </a:prstGeom>
          <a:noFill/>
        </p:spPr>
        <p:txBody>
          <a:bodyPr wrap="none" rtlCol="0">
            <a:spAutoFit/>
          </a:bodyPr>
          <a:lstStyle/>
          <a:p>
            <a:r>
              <a:rPr lang="en-GB" dirty="0"/>
              <a:t>User</a:t>
            </a:r>
          </a:p>
          <a:p>
            <a:r>
              <a:rPr lang="en-GB" dirty="0"/>
              <a:t>Device</a:t>
            </a:r>
          </a:p>
        </p:txBody>
      </p:sp>
      <p:sp>
        <p:nvSpPr>
          <p:cNvPr id="35" name="TextBox 34">
            <a:extLst>
              <a:ext uri="{FF2B5EF4-FFF2-40B4-BE49-F238E27FC236}">
                <a16:creationId xmlns:a16="http://schemas.microsoft.com/office/drawing/2014/main" id="{42BC7383-CB2D-4F1E-BD65-7EACFDC51708}"/>
              </a:ext>
            </a:extLst>
          </p:cNvPr>
          <p:cNvSpPr txBox="1"/>
          <p:nvPr/>
        </p:nvSpPr>
        <p:spPr>
          <a:xfrm>
            <a:off x="970796" y="2571750"/>
            <a:ext cx="846707" cy="646331"/>
          </a:xfrm>
          <a:prstGeom prst="rect">
            <a:avLst/>
          </a:prstGeom>
          <a:noFill/>
        </p:spPr>
        <p:txBody>
          <a:bodyPr wrap="none" rtlCol="0">
            <a:spAutoFit/>
          </a:bodyPr>
          <a:lstStyle/>
          <a:p>
            <a:r>
              <a:rPr lang="en-GB" dirty="0"/>
              <a:t>Exlibris</a:t>
            </a:r>
            <a:br>
              <a:rPr lang="en-GB" dirty="0"/>
            </a:br>
            <a:r>
              <a:rPr lang="en-GB" dirty="0"/>
              <a:t>Cloud</a:t>
            </a:r>
          </a:p>
        </p:txBody>
      </p:sp>
      <p:sp>
        <p:nvSpPr>
          <p:cNvPr id="36" name="TextBox 35">
            <a:extLst>
              <a:ext uri="{FF2B5EF4-FFF2-40B4-BE49-F238E27FC236}">
                <a16:creationId xmlns:a16="http://schemas.microsoft.com/office/drawing/2014/main" id="{9CF263F8-A408-45C3-B59E-2291648A8236}"/>
              </a:ext>
            </a:extLst>
          </p:cNvPr>
          <p:cNvSpPr txBox="1"/>
          <p:nvPr/>
        </p:nvSpPr>
        <p:spPr>
          <a:xfrm>
            <a:off x="970796" y="4028322"/>
            <a:ext cx="1093569" cy="646331"/>
          </a:xfrm>
          <a:prstGeom prst="rect">
            <a:avLst/>
          </a:prstGeom>
          <a:noFill/>
        </p:spPr>
        <p:txBody>
          <a:bodyPr wrap="none" rtlCol="0">
            <a:spAutoFit/>
          </a:bodyPr>
          <a:lstStyle/>
          <a:p>
            <a:r>
              <a:rPr lang="en-GB" dirty="0"/>
              <a:t>Customer</a:t>
            </a:r>
            <a:br>
              <a:rPr lang="en-GB" dirty="0"/>
            </a:br>
            <a:r>
              <a:rPr lang="en-GB" dirty="0"/>
              <a:t>Premises</a:t>
            </a:r>
          </a:p>
        </p:txBody>
      </p:sp>
      <p:sp>
        <p:nvSpPr>
          <p:cNvPr id="37" name="TextBox 36">
            <a:extLst>
              <a:ext uri="{FF2B5EF4-FFF2-40B4-BE49-F238E27FC236}">
                <a16:creationId xmlns:a16="http://schemas.microsoft.com/office/drawing/2014/main" id="{04A2A7AB-64D7-4A54-AB56-AD09F508A7A8}"/>
              </a:ext>
            </a:extLst>
          </p:cNvPr>
          <p:cNvSpPr txBox="1"/>
          <p:nvPr/>
        </p:nvSpPr>
        <p:spPr>
          <a:xfrm>
            <a:off x="7085642" y="4041679"/>
            <a:ext cx="1617238" cy="646331"/>
          </a:xfrm>
          <a:prstGeom prst="rect">
            <a:avLst/>
          </a:prstGeom>
          <a:noFill/>
        </p:spPr>
        <p:txBody>
          <a:bodyPr wrap="none" rtlCol="0">
            <a:spAutoFit/>
          </a:bodyPr>
          <a:lstStyle/>
          <a:p>
            <a:r>
              <a:rPr lang="en-GB" dirty="0"/>
              <a:t>Java</a:t>
            </a:r>
            <a:br>
              <a:rPr lang="en-GB" dirty="0"/>
            </a:br>
            <a:r>
              <a:rPr lang="en-GB" dirty="0"/>
              <a:t>Apache Tomcat</a:t>
            </a:r>
          </a:p>
        </p:txBody>
      </p:sp>
      <p:sp>
        <p:nvSpPr>
          <p:cNvPr id="38" name="TextBox 37">
            <a:extLst>
              <a:ext uri="{FF2B5EF4-FFF2-40B4-BE49-F238E27FC236}">
                <a16:creationId xmlns:a16="http://schemas.microsoft.com/office/drawing/2014/main" id="{B598DEBA-EB0E-469A-A9C4-7858DF1A1CC1}"/>
              </a:ext>
            </a:extLst>
          </p:cNvPr>
          <p:cNvSpPr txBox="1"/>
          <p:nvPr/>
        </p:nvSpPr>
        <p:spPr>
          <a:xfrm>
            <a:off x="7085642" y="862022"/>
            <a:ext cx="934358" cy="923330"/>
          </a:xfrm>
          <a:prstGeom prst="rect">
            <a:avLst/>
          </a:prstGeom>
          <a:noFill/>
        </p:spPr>
        <p:txBody>
          <a:bodyPr wrap="none" rtlCol="0">
            <a:spAutoFit/>
          </a:bodyPr>
          <a:lstStyle/>
          <a:p>
            <a:r>
              <a:rPr lang="en-GB" dirty="0"/>
              <a:t>iOS</a:t>
            </a:r>
            <a:br>
              <a:rPr lang="en-GB" dirty="0"/>
            </a:br>
            <a:r>
              <a:rPr lang="en-GB" dirty="0"/>
              <a:t>Android</a:t>
            </a:r>
            <a:br>
              <a:rPr lang="en-GB" dirty="0"/>
            </a:br>
            <a:r>
              <a:rPr lang="en-GB" dirty="0"/>
              <a:t>Web</a:t>
            </a:r>
          </a:p>
        </p:txBody>
      </p:sp>
      <p:sp>
        <p:nvSpPr>
          <p:cNvPr id="39" name="TextBox 38">
            <a:extLst>
              <a:ext uri="{FF2B5EF4-FFF2-40B4-BE49-F238E27FC236}">
                <a16:creationId xmlns:a16="http://schemas.microsoft.com/office/drawing/2014/main" id="{C2D66087-9BB3-443B-91FB-10E1D1B9BB6A}"/>
              </a:ext>
            </a:extLst>
          </p:cNvPr>
          <p:cNvSpPr txBox="1"/>
          <p:nvPr/>
        </p:nvSpPr>
        <p:spPr>
          <a:xfrm>
            <a:off x="7085642" y="3239450"/>
            <a:ext cx="618631" cy="369332"/>
          </a:xfrm>
          <a:prstGeom prst="rect">
            <a:avLst/>
          </a:prstGeom>
          <a:noFill/>
        </p:spPr>
        <p:txBody>
          <a:bodyPr wrap="none" rtlCol="0">
            <a:spAutoFit/>
          </a:bodyPr>
          <a:lstStyle/>
          <a:p>
            <a:r>
              <a:rPr lang="en-GB" dirty="0"/>
              <a:t>Web</a:t>
            </a:r>
          </a:p>
        </p:txBody>
      </p:sp>
      <p:sp>
        <p:nvSpPr>
          <p:cNvPr id="40" name="TextBox 39">
            <a:extLst>
              <a:ext uri="{FF2B5EF4-FFF2-40B4-BE49-F238E27FC236}">
                <a16:creationId xmlns:a16="http://schemas.microsoft.com/office/drawing/2014/main" id="{564B0C0D-7680-4CB7-8BBF-0EB7F083CC5E}"/>
              </a:ext>
            </a:extLst>
          </p:cNvPr>
          <p:cNvSpPr txBox="1"/>
          <p:nvPr/>
        </p:nvSpPr>
        <p:spPr>
          <a:xfrm>
            <a:off x="3974231" y="4670900"/>
            <a:ext cx="1114408" cy="215444"/>
          </a:xfrm>
          <a:prstGeom prst="rect">
            <a:avLst/>
          </a:prstGeom>
          <a:noFill/>
        </p:spPr>
        <p:txBody>
          <a:bodyPr wrap="none" rtlCol="0">
            <a:spAutoFit/>
          </a:bodyPr>
          <a:lstStyle/>
          <a:p>
            <a:r>
              <a:rPr lang="en-GB" sz="800" dirty="0"/>
              <a:t>*Optional Component</a:t>
            </a:r>
          </a:p>
        </p:txBody>
      </p:sp>
      <p:pic>
        <p:nvPicPr>
          <p:cNvPr id="5" name="Audio 4">
            <a:hlinkClick r:id="" action="ppaction://media"/>
            <a:extLst>
              <a:ext uri="{FF2B5EF4-FFF2-40B4-BE49-F238E27FC236}">
                <a16:creationId xmlns:a16="http://schemas.microsoft.com/office/drawing/2014/main" id="{5EEDCFFB-AAB5-4083-86DC-13A449CC80C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02981269"/>
      </p:ext>
    </p:extLst>
  </p:cSld>
  <p:clrMapOvr>
    <a:masterClrMapping/>
  </p:clrMapOvr>
  <mc:AlternateContent xmlns:mc="http://schemas.openxmlformats.org/markup-compatibility/2006" xmlns:p14="http://schemas.microsoft.com/office/powerpoint/2010/main">
    <mc:Choice Requires="p14">
      <p:transition p14:dur="250" advTm="82744">
        <p:fade/>
      </p:transition>
    </mc:Choice>
    <mc:Fallback xmlns="">
      <p:transition advTm="827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3CA4AE3B-0405-40D6-B234-66D8E489304A}"/>
              </a:ext>
            </a:extLst>
          </p:cNvPr>
          <p:cNvSpPr/>
          <p:nvPr/>
        </p:nvSpPr>
        <p:spPr>
          <a:xfrm>
            <a:off x="766598" y="646480"/>
            <a:ext cx="7610804" cy="1261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t"/>
          <a:lstStyle/>
          <a:p>
            <a:pPr algn="ctr" defTabSz="685800"/>
            <a:endParaRPr lang="en-US" sz="4050" b="1" cap="all" dirty="0">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51395A9F-3B72-483E-A6EF-D09CF559BA9E}"/>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A0EAE84F-1D44-489A-82F4-5A0FF247317C}"/>
              </a:ext>
            </a:extLst>
          </p:cNvPr>
          <p:cNvSpPr>
            <a:spLocks noGrp="1"/>
          </p:cNvSpPr>
          <p:nvPr>
            <p:ph type="title"/>
          </p:nvPr>
        </p:nvSpPr>
        <p:spPr/>
        <p:txBody>
          <a:bodyPr/>
          <a:lstStyle/>
          <a:p>
            <a:r>
              <a:rPr lang="en-GB" dirty="0"/>
              <a:t>campusM Environments</a:t>
            </a:r>
          </a:p>
        </p:txBody>
      </p:sp>
      <p:sp>
        <p:nvSpPr>
          <p:cNvPr id="71" name="Rectangle 70">
            <a:extLst>
              <a:ext uri="{FF2B5EF4-FFF2-40B4-BE49-F238E27FC236}">
                <a16:creationId xmlns:a16="http://schemas.microsoft.com/office/drawing/2014/main" id="{CDE6F26C-E0D1-473B-912B-D2DF60B60B33}"/>
              </a:ext>
            </a:extLst>
          </p:cNvPr>
          <p:cNvSpPr/>
          <p:nvPr/>
        </p:nvSpPr>
        <p:spPr>
          <a:xfrm>
            <a:off x="839255" y="2063615"/>
            <a:ext cx="2236733" cy="1411014"/>
          </a:xfrm>
          <a:prstGeom prst="rect">
            <a:avLst/>
          </a:prstGeom>
          <a:solidFill>
            <a:srgbClr val="4CC1EF">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91941448-2B06-41F3-856A-C641A38E548E}"/>
              </a:ext>
            </a:extLst>
          </p:cNvPr>
          <p:cNvSpPr/>
          <p:nvPr/>
        </p:nvSpPr>
        <p:spPr>
          <a:xfrm>
            <a:off x="3526290" y="2063615"/>
            <a:ext cx="2236733" cy="1411014"/>
          </a:xfrm>
          <a:prstGeom prst="rect">
            <a:avLst/>
          </a:prstGeom>
          <a:solidFill>
            <a:srgbClr val="FFCC4C">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4E55C11-E279-4795-A920-17838D8C0179}"/>
              </a:ext>
            </a:extLst>
          </p:cNvPr>
          <p:cNvSpPr/>
          <p:nvPr/>
        </p:nvSpPr>
        <p:spPr>
          <a:xfrm>
            <a:off x="6213325" y="2063615"/>
            <a:ext cx="2236733" cy="1411014"/>
          </a:xfrm>
          <a:prstGeom prst="rect">
            <a:avLst/>
          </a:prstGeom>
          <a:solidFill>
            <a:srgbClr val="C13018">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7C71EBC-E2D2-4AC4-AD85-0B2A6C10FF20}"/>
              </a:ext>
            </a:extLst>
          </p:cNvPr>
          <p:cNvSpPr/>
          <p:nvPr/>
        </p:nvSpPr>
        <p:spPr>
          <a:xfrm>
            <a:off x="782105" y="1995686"/>
            <a:ext cx="2236733" cy="1411014"/>
          </a:xfrm>
          <a:prstGeom prst="rect">
            <a:avLst/>
          </a:prstGeom>
          <a:solidFill>
            <a:srgbClr val="4CC1EF"/>
          </a:solidFill>
          <a:ln w="12700" cap="flat" cmpd="sng" algn="ctr">
            <a:noFill/>
            <a:prstDash val="solid"/>
            <a:miter lim="800000"/>
          </a:ln>
          <a:effectLst/>
        </p:spPr>
        <p:txBody>
          <a:bodyPr lIns="102870" tIns="504000" rIns="102870" bIns="137160" rtlCol="0" anchor="t"/>
          <a:lstStyle/>
          <a:p>
            <a:pPr algn="ctr" defTabSz="685800"/>
            <a:r>
              <a:rPr lang="en-US" sz="1050" kern="0" noProof="1">
                <a:solidFill>
                  <a:prstClr val="white"/>
                </a:solidFill>
              </a:rPr>
              <a:t>Sandbox Environment used for developing and testing content and experiences before migration to production</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1CADC188-4E38-4C67-91FD-3B8C57B3ABCE}"/>
              </a:ext>
            </a:extLst>
          </p:cNvPr>
          <p:cNvSpPr/>
          <p:nvPr/>
        </p:nvSpPr>
        <p:spPr>
          <a:xfrm>
            <a:off x="1269852" y="1171938"/>
            <a:ext cx="1261241" cy="1261241"/>
          </a:xfrm>
          <a:prstGeom prst="ellipse">
            <a:avLst/>
          </a:prstGeom>
          <a:solidFill>
            <a:sysClr val="window" lastClr="FFFFFF"/>
          </a:solidFill>
          <a:ln w="12700" cap="flat" cmpd="sng" algn="ctr">
            <a:solidFill>
              <a:srgbClr val="4CC1EF"/>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1E2A52E6-D679-4272-99BC-3A95A4667AFD}"/>
              </a:ext>
            </a:extLst>
          </p:cNvPr>
          <p:cNvSpPr/>
          <p:nvPr/>
        </p:nvSpPr>
        <p:spPr>
          <a:xfrm>
            <a:off x="3469141" y="1995686"/>
            <a:ext cx="2236733" cy="1411014"/>
          </a:xfrm>
          <a:prstGeom prst="rect">
            <a:avLst/>
          </a:prstGeom>
          <a:solidFill>
            <a:srgbClr val="FFCC4C"/>
          </a:solidFill>
          <a:ln w="12700" cap="flat" cmpd="sng" algn="ctr">
            <a:noFill/>
            <a:prstDash val="solid"/>
            <a:miter lim="800000"/>
          </a:ln>
          <a:effectLst/>
        </p:spPr>
        <p:txBody>
          <a:bodyPr lIns="102870" tIns="504000" rIns="102870" bIns="137160" rtlCol="0" anchor="t"/>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a:noFill/>
                </a:ln>
                <a:effectLst/>
                <a:uLnTx/>
                <a:uFillTx/>
                <a:latin typeface="Calibri" panose="020F0502020204030204"/>
                <a:ea typeface="+mn-ea"/>
                <a:cs typeface="+mn-cs"/>
              </a:rPr>
              <a:t>Production Environment used by your end users to access campusM</a:t>
            </a:r>
          </a:p>
        </p:txBody>
      </p:sp>
      <p:sp>
        <p:nvSpPr>
          <p:cNvPr id="78" name="Oval 77">
            <a:extLst>
              <a:ext uri="{FF2B5EF4-FFF2-40B4-BE49-F238E27FC236}">
                <a16:creationId xmlns:a16="http://schemas.microsoft.com/office/drawing/2014/main" id="{992AF68F-8C52-44AF-AF18-A25EB232D312}"/>
              </a:ext>
            </a:extLst>
          </p:cNvPr>
          <p:cNvSpPr/>
          <p:nvPr/>
        </p:nvSpPr>
        <p:spPr>
          <a:xfrm>
            <a:off x="3956887" y="1171938"/>
            <a:ext cx="1261241" cy="1261241"/>
          </a:xfrm>
          <a:prstGeom prst="ellipse">
            <a:avLst/>
          </a:prstGeom>
          <a:solidFill>
            <a:sysClr val="window" lastClr="FFFFFF"/>
          </a:solidFill>
          <a:ln w="12700" cap="flat" cmpd="sng" algn="ctr">
            <a:solidFill>
              <a:srgbClr val="FFCC4C"/>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A8AC2E2-64E0-4517-AABC-09E87CD80EBB}"/>
              </a:ext>
            </a:extLst>
          </p:cNvPr>
          <p:cNvSpPr/>
          <p:nvPr/>
        </p:nvSpPr>
        <p:spPr>
          <a:xfrm>
            <a:off x="6156176" y="1995686"/>
            <a:ext cx="2236733" cy="1411014"/>
          </a:xfrm>
          <a:prstGeom prst="rect">
            <a:avLst/>
          </a:prstGeom>
          <a:solidFill>
            <a:srgbClr val="C13018"/>
          </a:solidFill>
          <a:ln w="12700" cap="flat" cmpd="sng" algn="ctr">
            <a:noFill/>
            <a:prstDash val="solid"/>
            <a:miter lim="800000"/>
          </a:ln>
          <a:effectLst/>
        </p:spPr>
        <p:txBody>
          <a:bodyPr lIns="102870" tIns="504000" rIns="102870" bIns="137160" rtlCol="0" anchor="t"/>
          <a:lstStyle/>
          <a:p>
            <a:pPr algn="ctr" defTabSz="685800"/>
            <a:r>
              <a:rPr lang="en-US" sz="1050" kern="0" noProof="1">
                <a:solidFill>
                  <a:schemeClr val="bg1"/>
                </a:solidFill>
              </a:rPr>
              <a:t>Environment used to Preview the coming month’s release. Snapshot taken of Production a week before the release date and used to populate Preview Enviroment</a:t>
            </a:r>
          </a:p>
        </p:txBody>
      </p:sp>
      <p:sp>
        <p:nvSpPr>
          <p:cNvPr id="80" name="Oval 79">
            <a:extLst>
              <a:ext uri="{FF2B5EF4-FFF2-40B4-BE49-F238E27FC236}">
                <a16:creationId xmlns:a16="http://schemas.microsoft.com/office/drawing/2014/main" id="{FC1B5D3D-49AF-4F7A-9B6B-3CB1FD4F8EEA}"/>
              </a:ext>
            </a:extLst>
          </p:cNvPr>
          <p:cNvSpPr/>
          <p:nvPr/>
        </p:nvSpPr>
        <p:spPr>
          <a:xfrm>
            <a:off x="6643923" y="1171938"/>
            <a:ext cx="1261241" cy="1261241"/>
          </a:xfrm>
          <a:prstGeom prst="ellipse">
            <a:avLst/>
          </a:prstGeom>
          <a:solidFill>
            <a:sysClr val="window" lastClr="FFFFFF"/>
          </a:solidFill>
          <a:ln w="12700" cap="flat" cmpd="sng" algn="ctr">
            <a:solidFill>
              <a:srgbClr val="C13018"/>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167C3BEC-0567-417F-96E3-7DC4B8598198}"/>
              </a:ext>
            </a:extLst>
          </p:cNvPr>
          <p:cNvSpPr/>
          <p:nvPr/>
        </p:nvSpPr>
        <p:spPr>
          <a:xfrm>
            <a:off x="1465098" y="771126"/>
            <a:ext cx="870752" cy="323165"/>
          </a:xfrm>
          <a:prstGeom prst="rect">
            <a:avLst/>
          </a:prstGeom>
        </p:spPr>
        <p:txBody>
          <a:bodyPr wrap="none"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1">
                <a:ln>
                  <a:noFill/>
                </a:ln>
                <a:solidFill>
                  <a:schemeClr val="bg1"/>
                </a:solidFill>
                <a:effectLst/>
                <a:uLnTx/>
                <a:uFillTx/>
              </a:rPr>
              <a:t>Sandbox</a:t>
            </a:r>
          </a:p>
        </p:txBody>
      </p:sp>
      <p:sp>
        <p:nvSpPr>
          <p:cNvPr id="82" name="Rectangle 81">
            <a:extLst>
              <a:ext uri="{FF2B5EF4-FFF2-40B4-BE49-F238E27FC236}">
                <a16:creationId xmlns:a16="http://schemas.microsoft.com/office/drawing/2014/main" id="{F070E2C8-81C9-46A7-80C8-E31B420866F9}"/>
              </a:ext>
            </a:extLst>
          </p:cNvPr>
          <p:cNvSpPr/>
          <p:nvPr/>
        </p:nvSpPr>
        <p:spPr>
          <a:xfrm>
            <a:off x="4054350" y="771126"/>
            <a:ext cx="1066319" cy="323165"/>
          </a:xfrm>
          <a:prstGeom prst="rect">
            <a:avLst/>
          </a:prstGeom>
        </p:spPr>
        <p:txBody>
          <a:bodyPr wrap="none"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1">
                <a:ln>
                  <a:noFill/>
                </a:ln>
                <a:solidFill>
                  <a:schemeClr val="bg1"/>
                </a:solidFill>
                <a:effectLst/>
                <a:uLnTx/>
                <a:uFillTx/>
              </a:rPr>
              <a:t>Production</a:t>
            </a:r>
          </a:p>
        </p:txBody>
      </p:sp>
      <p:sp>
        <p:nvSpPr>
          <p:cNvPr id="83" name="Rectangle 82">
            <a:extLst>
              <a:ext uri="{FF2B5EF4-FFF2-40B4-BE49-F238E27FC236}">
                <a16:creationId xmlns:a16="http://schemas.microsoft.com/office/drawing/2014/main" id="{9F777F8B-4408-4936-A971-EF0BD2AF3420}"/>
              </a:ext>
            </a:extLst>
          </p:cNvPr>
          <p:cNvSpPr/>
          <p:nvPr/>
        </p:nvSpPr>
        <p:spPr>
          <a:xfrm>
            <a:off x="6860008" y="771126"/>
            <a:ext cx="829073" cy="323165"/>
          </a:xfrm>
          <a:prstGeom prst="rect">
            <a:avLst/>
          </a:prstGeom>
        </p:spPr>
        <p:txBody>
          <a:bodyPr wrap="none"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1">
                <a:ln>
                  <a:noFill/>
                </a:ln>
                <a:solidFill>
                  <a:schemeClr val="bg1"/>
                </a:solidFill>
                <a:effectLst/>
                <a:uLnTx/>
                <a:uFillTx/>
              </a:rPr>
              <a:t>Preview</a:t>
            </a:r>
          </a:p>
        </p:txBody>
      </p:sp>
      <p:sp>
        <p:nvSpPr>
          <p:cNvPr id="102" name="Rectangle 101">
            <a:extLst>
              <a:ext uri="{FF2B5EF4-FFF2-40B4-BE49-F238E27FC236}">
                <a16:creationId xmlns:a16="http://schemas.microsoft.com/office/drawing/2014/main" id="{16F3D274-7DC4-4C95-AC2E-6D6341A66234}"/>
              </a:ext>
            </a:extLst>
          </p:cNvPr>
          <p:cNvSpPr/>
          <p:nvPr/>
        </p:nvSpPr>
        <p:spPr>
          <a:xfrm>
            <a:off x="839255" y="3610487"/>
            <a:ext cx="2236733" cy="541360"/>
          </a:xfrm>
          <a:prstGeom prst="rect">
            <a:avLst/>
          </a:prstGeom>
          <a:solidFill>
            <a:srgbClr val="4CC1EF">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8B192AEB-EDD8-4092-ACD2-B2A57087F373}"/>
              </a:ext>
            </a:extLst>
          </p:cNvPr>
          <p:cNvSpPr/>
          <p:nvPr/>
        </p:nvSpPr>
        <p:spPr>
          <a:xfrm>
            <a:off x="782105" y="3542558"/>
            <a:ext cx="2236733" cy="541360"/>
          </a:xfrm>
          <a:prstGeom prst="rect">
            <a:avLst/>
          </a:prstGeom>
          <a:solidFill>
            <a:srgbClr val="4CC1EF"/>
          </a:solidFill>
          <a:ln w="12700" cap="flat" cmpd="sng" algn="ctr">
            <a:noFill/>
            <a:prstDash val="solid"/>
            <a:miter lim="800000"/>
          </a:ln>
          <a:effectLst/>
        </p:spPr>
        <p:txBody>
          <a:bodyPr lIns="102870" rIns="102870" bIns="137160" rtlCol="0" anchor="b"/>
          <a:lstStyle/>
          <a:p>
            <a:pPr marL="0" marR="0" lvl="0" indent="0" algn="ctr" defTabSz="685800" eaLnBrk="1" fontAlgn="auto" latinLnBrk="0" hangingPunct="1">
              <a:lnSpc>
                <a:spcPct val="100000"/>
              </a:lnSpc>
              <a:spcBef>
                <a:spcPts val="0"/>
              </a:spcBef>
              <a:spcAft>
                <a:spcPts val="0"/>
              </a:spcAft>
              <a:buClrTx/>
              <a:buSzTx/>
              <a:buFontTx/>
              <a:buNone/>
              <a:tabLst/>
              <a:defRPr/>
            </a:pPr>
            <a:r>
              <a:rPr lang="en-US" sz="1050" kern="0" noProof="1">
                <a:solidFill>
                  <a:schemeClr val="bg1"/>
                </a:solidFill>
                <a:latin typeface="Calibri" panose="020F0502020204030204"/>
              </a:rPr>
              <a:t>N</a:t>
            </a:r>
            <a:r>
              <a:rPr kumimoji="0" lang="en-US" sz="1050" b="0" i="0" u="none" strike="noStrike" kern="0" cap="none" spc="0" normalizeH="0" baseline="0" noProof="1">
                <a:ln>
                  <a:noFill/>
                </a:ln>
                <a:solidFill>
                  <a:schemeClr val="bg1"/>
                </a:solidFill>
                <a:effectLst/>
                <a:uLnTx/>
                <a:uFillTx/>
                <a:latin typeface="Calibri" panose="020F0502020204030204"/>
                <a:ea typeface="+mn-ea"/>
                <a:cs typeface="+mn-cs"/>
              </a:rPr>
              <a:t>ative Apps available through App Center. Web App through browser</a:t>
            </a:r>
          </a:p>
        </p:txBody>
      </p:sp>
      <p:sp>
        <p:nvSpPr>
          <p:cNvPr id="106" name="Rectangle 105">
            <a:extLst>
              <a:ext uri="{FF2B5EF4-FFF2-40B4-BE49-F238E27FC236}">
                <a16:creationId xmlns:a16="http://schemas.microsoft.com/office/drawing/2014/main" id="{1766E3B7-95E0-4CE2-8893-8710A28255FD}"/>
              </a:ext>
            </a:extLst>
          </p:cNvPr>
          <p:cNvSpPr/>
          <p:nvPr/>
        </p:nvSpPr>
        <p:spPr>
          <a:xfrm>
            <a:off x="3526290" y="3610487"/>
            <a:ext cx="2236733" cy="541360"/>
          </a:xfrm>
          <a:prstGeom prst="rect">
            <a:avLst/>
          </a:prstGeom>
          <a:solidFill>
            <a:srgbClr val="FFCC4C">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C8C16DA4-322C-42B7-836A-578C89E0309E}"/>
              </a:ext>
            </a:extLst>
          </p:cNvPr>
          <p:cNvSpPr/>
          <p:nvPr/>
        </p:nvSpPr>
        <p:spPr>
          <a:xfrm>
            <a:off x="3469141" y="3542558"/>
            <a:ext cx="2236733" cy="541360"/>
          </a:xfrm>
          <a:prstGeom prst="rect">
            <a:avLst/>
          </a:prstGeom>
          <a:solidFill>
            <a:srgbClr val="FFCC4C"/>
          </a:solidFill>
          <a:ln w="12700" cap="flat" cmpd="sng" algn="ctr">
            <a:noFill/>
            <a:prstDash val="solid"/>
            <a:miter lim="800000"/>
          </a:ln>
          <a:effectLst/>
        </p:spPr>
        <p:txBody>
          <a:bodyPr lIns="102870" rIns="102870" bIns="137160" rtlCol="0" anchor="b"/>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a:noFill/>
                </a:ln>
                <a:effectLst/>
                <a:uLnTx/>
                <a:uFillTx/>
                <a:latin typeface="Calibri" panose="020F0502020204030204"/>
                <a:ea typeface="+mn-ea"/>
                <a:cs typeface="+mn-cs"/>
              </a:rPr>
              <a:t>Native apps available through App Stores. Web App through browser</a:t>
            </a:r>
          </a:p>
        </p:txBody>
      </p:sp>
      <p:sp>
        <p:nvSpPr>
          <p:cNvPr id="108" name="Rectangle 107">
            <a:extLst>
              <a:ext uri="{FF2B5EF4-FFF2-40B4-BE49-F238E27FC236}">
                <a16:creationId xmlns:a16="http://schemas.microsoft.com/office/drawing/2014/main" id="{1F3BD336-1305-43DE-A74A-72529FDB3C26}"/>
              </a:ext>
            </a:extLst>
          </p:cNvPr>
          <p:cNvSpPr/>
          <p:nvPr/>
        </p:nvSpPr>
        <p:spPr>
          <a:xfrm>
            <a:off x="839254" y="4294269"/>
            <a:ext cx="4923768" cy="541360"/>
          </a:xfrm>
          <a:prstGeom prst="rect">
            <a:avLst/>
          </a:prstGeom>
          <a:solidFill>
            <a:srgbClr val="FFCC4C">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87827134-551C-4677-B000-C2F8CAD841E1}"/>
              </a:ext>
            </a:extLst>
          </p:cNvPr>
          <p:cNvSpPr/>
          <p:nvPr/>
        </p:nvSpPr>
        <p:spPr>
          <a:xfrm>
            <a:off x="782105" y="4226340"/>
            <a:ext cx="4923768" cy="541360"/>
          </a:xfrm>
          <a:prstGeom prst="rect">
            <a:avLst/>
          </a:prstGeom>
          <a:solidFill>
            <a:srgbClr val="FFCC4C"/>
          </a:solidFill>
          <a:ln w="12700" cap="flat" cmpd="sng" algn="ctr">
            <a:noFill/>
            <a:prstDash val="solid"/>
            <a:miter lim="800000"/>
          </a:ln>
          <a:effectLst/>
        </p:spPr>
        <p:txBody>
          <a:bodyPr lIns="102870" rIns="102870" bIns="137160" rtlCol="0" anchor="b"/>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a:noFill/>
                </a:ln>
                <a:effectLst/>
                <a:uLnTx/>
                <a:uFillTx/>
                <a:latin typeface="Calibri" panose="020F0502020204030204"/>
                <a:ea typeface="+mn-ea"/>
                <a:cs typeface="+mn-cs"/>
              </a:rPr>
              <a:t>Shared App Manager instance</a:t>
            </a:r>
          </a:p>
        </p:txBody>
      </p:sp>
      <p:sp>
        <p:nvSpPr>
          <p:cNvPr id="110" name="Rectangle 109">
            <a:extLst>
              <a:ext uri="{FF2B5EF4-FFF2-40B4-BE49-F238E27FC236}">
                <a16:creationId xmlns:a16="http://schemas.microsoft.com/office/drawing/2014/main" id="{DBD9BE86-32DC-43CC-B917-933E92290DD3}"/>
              </a:ext>
            </a:extLst>
          </p:cNvPr>
          <p:cNvSpPr/>
          <p:nvPr/>
        </p:nvSpPr>
        <p:spPr>
          <a:xfrm>
            <a:off x="6214921" y="3610487"/>
            <a:ext cx="2236733" cy="541360"/>
          </a:xfrm>
          <a:prstGeom prst="rect">
            <a:avLst/>
          </a:prstGeom>
          <a:solidFill>
            <a:srgbClr val="C13018">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2A802370-B670-4188-B285-C09797F4D411}"/>
              </a:ext>
            </a:extLst>
          </p:cNvPr>
          <p:cNvSpPr/>
          <p:nvPr/>
        </p:nvSpPr>
        <p:spPr>
          <a:xfrm>
            <a:off x="6157772" y="3542558"/>
            <a:ext cx="2236733" cy="541360"/>
          </a:xfrm>
          <a:prstGeom prst="rect">
            <a:avLst/>
          </a:prstGeom>
          <a:solidFill>
            <a:srgbClr val="C13018"/>
          </a:solidFill>
          <a:ln w="12700" cap="flat" cmpd="sng" algn="ctr">
            <a:noFill/>
            <a:prstDash val="solid"/>
            <a:miter lim="800000"/>
          </a:ln>
          <a:effectLst/>
        </p:spPr>
        <p:txBody>
          <a:bodyPr lIns="102870" rIns="102870" bIns="137160" rtlCol="0" anchor="b"/>
          <a:lstStyle/>
          <a:p>
            <a:pPr algn="ctr" defTabSz="685800"/>
            <a:r>
              <a:rPr lang="en-US" sz="1050" kern="0" noProof="1">
                <a:solidFill>
                  <a:schemeClr val="bg1"/>
                </a:solidFill>
              </a:rPr>
              <a:t>Native Apps available through App Center. Web App through browser</a:t>
            </a:r>
          </a:p>
        </p:txBody>
      </p:sp>
      <p:sp>
        <p:nvSpPr>
          <p:cNvPr id="118" name="Freeform: Shape 117">
            <a:extLst>
              <a:ext uri="{FF2B5EF4-FFF2-40B4-BE49-F238E27FC236}">
                <a16:creationId xmlns:a16="http://schemas.microsoft.com/office/drawing/2014/main" id="{D31E13FF-DE73-4903-8E0E-AE3A0FDD6103}"/>
              </a:ext>
            </a:extLst>
          </p:cNvPr>
          <p:cNvSpPr/>
          <p:nvPr/>
        </p:nvSpPr>
        <p:spPr>
          <a:xfrm flipH="1">
            <a:off x="5169025" y="1213459"/>
            <a:ext cx="1524000" cy="334781"/>
          </a:xfrm>
          <a:custGeom>
            <a:avLst/>
            <a:gdLst>
              <a:gd name="connsiteX0" fmla="*/ 1524000 w 1524000"/>
              <a:gd name="connsiteY0" fmla="*/ 334781 h 334781"/>
              <a:gd name="connsiteX1" fmla="*/ 769495 w 1524000"/>
              <a:gd name="connsiteY1" fmla="*/ 0 h 334781"/>
              <a:gd name="connsiteX2" fmla="*/ 0 w 1524000"/>
              <a:gd name="connsiteY2" fmla="*/ 334781 h 334781"/>
            </a:gdLst>
            <a:ahLst/>
            <a:cxnLst>
              <a:cxn ang="0">
                <a:pos x="connsiteX0" y="connsiteY0"/>
              </a:cxn>
              <a:cxn ang="0">
                <a:pos x="connsiteX1" y="connsiteY1"/>
              </a:cxn>
              <a:cxn ang="0">
                <a:pos x="connsiteX2" y="connsiteY2"/>
              </a:cxn>
            </a:cxnLst>
            <a:rect l="l" t="t" r="r" b="b"/>
            <a:pathLst>
              <a:path w="1524000" h="334781">
                <a:moveTo>
                  <a:pt x="1524000" y="334781"/>
                </a:moveTo>
                <a:cubicBezTo>
                  <a:pt x="1273747" y="167390"/>
                  <a:pt x="1023495" y="0"/>
                  <a:pt x="769495" y="0"/>
                </a:cubicBezTo>
                <a:cubicBezTo>
                  <a:pt x="515495" y="0"/>
                  <a:pt x="129915" y="278984"/>
                  <a:pt x="0" y="334781"/>
                </a:cubicBezTo>
              </a:path>
            </a:pathLst>
          </a:custGeom>
          <a:noFill/>
          <a:ln>
            <a:solidFill>
              <a:schemeClr val="bg1"/>
            </a:solidFill>
            <a:prstDash val="sysDash"/>
            <a:tailEnd type="stealth"/>
            <a:extLst>
              <a:ext uri="{C807C97D-BFC1-408E-A445-0C87EB9F89A2}">
                <ask:lineSketchStyleProps xmlns:ask="http://schemas.microsoft.com/office/drawing/2018/sketchyshapes" sd="1219033472">
                  <a:custGeom>
                    <a:avLst/>
                    <a:gdLst>
                      <a:gd name="connsiteX0" fmla="*/ 1524000 w 1524000"/>
                      <a:gd name="connsiteY0" fmla="*/ 334781 h 334781"/>
                      <a:gd name="connsiteX1" fmla="*/ 769495 w 1524000"/>
                      <a:gd name="connsiteY1" fmla="*/ 0 h 334781"/>
                      <a:gd name="connsiteX2" fmla="*/ 0 w 1524000"/>
                      <a:gd name="connsiteY2" fmla="*/ 334781 h 334781"/>
                    </a:gdLst>
                    <a:ahLst/>
                    <a:cxnLst>
                      <a:cxn ang="0">
                        <a:pos x="connsiteX0" y="connsiteY0"/>
                      </a:cxn>
                      <a:cxn ang="0">
                        <a:pos x="connsiteX1" y="connsiteY1"/>
                      </a:cxn>
                      <a:cxn ang="0">
                        <a:pos x="connsiteX2" y="connsiteY2"/>
                      </a:cxn>
                    </a:cxnLst>
                    <a:rect l="l" t="t" r="r" b="b"/>
                    <a:pathLst>
                      <a:path w="1524000" h="334781" extrusionOk="0">
                        <a:moveTo>
                          <a:pt x="1524000" y="334781"/>
                        </a:moveTo>
                        <a:cubicBezTo>
                          <a:pt x="1253590" y="154957"/>
                          <a:pt x="1012788" y="4018"/>
                          <a:pt x="769495" y="0"/>
                        </a:cubicBezTo>
                        <a:cubicBezTo>
                          <a:pt x="520007" y="950"/>
                          <a:pt x="120784" y="279274"/>
                          <a:pt x="0" y="334781"/>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a:extLst>
              <a:ext uri="{FF2B5EF4-FFF2-40B4-BE49-F238E27FC236}">
                <a16:creationId xmlns:a16="http://schemas.microsoft.com/office/drawing/2014/main" id="{3F21E5B1-8037-4FA1-9F46-BE5184CA7364}"/>
              </a:ext>
            </a:extLst>
          </p:cNvPr>
          <p:cNvSpPr txBox="1"/>
          <p:nvPr/>
        </p:nvSpPr>
        <p:spPr>
          <a:xfrm>
            <a:off x="5621737" y="1291599"/>
            <a:ext cx="667170" cy="400110"/>
          </a:xfrm>
          <a:prstGeom prst="rect">
            <a:avLst/>
          </a:prstGeom>
          <a:noFill/>
        </p:spPr>
        <p:txBody>
          <a:bodyPr wrap="none" rtlCol="0">
            <a:spAutoFit/>
          </a:bodyPr>
          <a:lstStyle/>
          <a:p>
            <a:pPr algn="ctr"/>
            <a:r>
              <a:rPr lang="en-GB" sz="1000" dirty="0">
                <a:solidFill>
                  <a:schemeClr val="bg1"/>
                </a:solidFill>
              </a:rPr>
              <a:t>Monthly</a:t>
            </a:r>
            <a:br>
              <a:rPr lang="en-GB" sz="1000" dirty="0">
                <a:solidFill>
                  <a:schemeClr val="bg1"/>
                </a:solidFill>
              </a:rPr>
            </a:br>
            <a:r>
              <a:rPr lang="en-GB" sz="1000" dirty="0">
                <a:solidFill>
                  <a:schemeClr val="bg1"/>
                </a:solidFill>
              </a:rPr>
              <a:t>Snapshot</a:t>
            </a:r>
          </a:p>
        </p:txBody>
      </p:sp>
      <p:sp>
        <p:nvSpPr>
          <p:cNvPr id="121" name="Rectangle 120">
            <a:extLst>
              <a:ext uri="{FF2B5EF4-FFF2-40B4-BE49-F238E27FC236}">
                <a16:creationId xmlns:a16="http://schemas.microsoft.com/office/drawing/2014/main" id="{58D69C9B-B15B-4A41-A331-E51C952CCC66}"/>
              </a:ext>
            </a:extLst>
          </p:cNvPr>
          <p:cNvSpPr/>
          <p:nvPr/>
        </p:nvSpPr>
        <p:spPr>
          <a:xfrm>
            <a:off x="6217869" y="4294269"/>
            <a:ext cx="2236733" cy="541360"/>
          </a:xfrm>
          <a:prstGeom prst="rect">
            <a:avLst/>
          </a:prstGeom>
          <a:solidFill>
            <a:srgbClr val="C13018">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8268F6B3-7267-4E5D-9618-E3485F60BB6E}"/>
              </a:ext>
            </a:extLst>
          </p:cNvPr>
          <p:cNvSpPr/>
          <p:nvPr/>
        </p:nvSpPr>
        <p:spPr>
          <a:xfrm>
            <a:off x="6160720" y="4226340"/>
            <a:ext cx="2236733" cy="541360"/>
          </a:xfrm>
          <a:prstGeom prst="rect">
            <a:avLst/>
          </a:prstGeom>
          <a:solidFill>
            <a:srgbClr val="C13018"/>
          </a:solidFill>
          <a:ln w="12700" cap="flat" cmpd="sng" algn="ctr">
            <a:noFill/>
            <a:prstDash val="solid"/>
            <a:miter lim="800000"/>
          </a:ln>
          <a:effectLst/>
        </p:spPr>
        <p:txBody>
          <a:bodyPr lIns="102870" rIns="102870" bIns="137160" rtlCol="0" anchor="b"/>
          <a:lstStyle/>
          <a:p>
            <a:pPr algn="ctr" defTabSz="685800"/>
            <a:r>
              <a:rPr lang="en-US" sz="1050" kern="0" noProof="1">
                <a:solidFill>
                  <a:schemeClr val="bg1"/>
                </a:solidFill>
              </a:rPr>
              <a:t>Separate App Manager instance</a:t>
            </a:r>
          </a:p>
        </p:txBody>
      </p:sp>
      <p:pic>
        <p:nvPicPr>
          <p:cNvPr id="5" name="Picture 4" descr="A picture containing shape&#10;&#10;Description automatically generated">
            <a:extLst>
              <a:ext uri="{FF2B5EF4-FFF2-40B4-BE49-F238E27FC236}">
                <a16:creationId xmlns:a16="http://schemas.microsoft.com/office/drawing/2014/main" id="{CFDFBF3B-BFA0-4367-8911-F3C98820B1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857" y="1466119"/>
            <a:ext cx="648000" cy="64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7F8FEB0D-1923-404C-A110-4D2E205C0E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0542" y="1466119"/>
            <a:ext cx="648000" cy="64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AF11C3EB-6D88-4EEA-BCF2-D8FE78B7EF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6385" y="1466119"/>
            <a:ext cx="648000" cy="648000"/>
          </a:xfrm>
          <a:prstGeom prst="rect">
            <a:avLst/>
          </a:prstGeom>
        </p:spPr>
      </p:pic>
      <p:pic>
        <p:nvPicPr>
          <p:cNvPr id="4" name="Audio 3">
            <a:hlinkClick r:id="" action="ppaction://media"/>
            <a:extLst>
              <a:ext uri="{FF2B5EF4-FFF2-40B4-BE49-F238E27FC236}">
                <a16:creationId xmlns:a16="http://schemas.microsoft.com/office/drawing/2014/main" id="{EDB180D3-54F2-4868-93B4-FC6A42984E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20086049"/>
      </p:ext>
    </p:extLst>
  </p:cSld>
  <p:clrMapOvr>
    <a:masterClrMapping/>
  </p:clrMapOvr>
  <mc:AlternateContent xmlns:mc="http://schemas.openxmlformats.org/markup-compatibility/2006" xmlns:p14="http://schemas.microsoft.com/office/powerpoint/2010/main">
    <mc:Choice Requires="p14">
      <p:transition p14:dur="250" advTm="65973">
        <p:fade/>
      </p:transition>
    </mc:Choice>
    <mc:Fallback xmlns="">
      <p:transition advTm="659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3CA4AE3B-0405-40D6-B234-66D8E489304A}"/>
              </a:ext>
            </a:extLst>
          </p:cNvPr>
          <p:cNvSpPr/>
          <p:nvPr/>
        </p:nvSpPr>
        <p:spPr>
          <a:xfrm>
            <a:off x="766598" y="646480"/>
            <a:ext cx="7610804" cy="1261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t"/>
          <a:lstStyle/>
          <a:p>
            <a:pPr algn="ctr" defTabSz="685800"/>
            <a:endParaRPr lang="en-US" sz="4050" b="1" cap="all" dirty="0">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51395A9F-3B72-483E-A6EF-D09CF559BA9E}"/>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A0EAE84F-1D44-489A-82F4-5A0FF247317C}"/>
              </a:ext>
            </a:extLst>
          </p:cNvPr>
          <p:cNvSpPr>
            <a:spLocks noGrp="1"/>
          </p:cNvSpPr>
          <p:nvPr>
            <p:ph type="title"/>
          </p:nvPr>
        </p:nvSpPr>
        <p:spPr/>
        <p:txBody>
          <a:bodyPr/>
          <a:lstStyle/>
          <a:p>
            <a:r>
              <a:rPr lang="en-GB" dirty="0"/>
              <a:t>campusM Environments – Monthly Releases</a:t>
            </a:r>
          </a:p>
        </p:txBody>
      </p:sp>
      <p:sp>
        <p:nvSpPr>
          <p:cNvPr id="71" name="Rectangle 70">
            <a:extLst>
              <a:ext uri="{FF2B5EF4-FFF2-40B4-BE49-F238E27FC236}">
                <a16:creationId xmlns:a16="http://schemas.microsoft.com/office/drawing/2014/main" id="{CDE6F26C-E0D1-473B-912B-D2DF60B60B33}"/>
              </a:ext>
            </a:extLst>
          </p:cNvPr>
          <p:cNvSpPr/>
          <p:nvPr/>
        </p:nvSpPr>
        <p:spPr>
          <a:xfrm>
            <a:off x="839255" y="2063615"/>
            <a:ext cx="2236733" cy="1411014"/>
          </a:xfrm>
          <a:prstGeom prst="rect">
            <a:avLst/>
          </a:prstGeom>
          <a:solidFill>
            <a:srgbClr val="4CC1EF">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91941448-2B06-41F3-856A-C641A38E548E}"/>
              </a:ext>
            </a:extLst>
          </p:cNvPr>
          <p:cNvSpPr/>
          <p:nvPr/>
        </p:nvSpPr>
        <p:spPr>
          <a:xfrm>
            <a:off x="3526290" y="2063615"/>
            <a:ext cx="2236733" cy="1411014"/>
          </a:xfrm>
          <a:prstGeom prst="rect">
            <a:avLst/>
          </a:prstGeom>
          <a:solidFill>
            <a:srgbClr val="FFCC4C">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4E55C11-E279-4795-A920-17838D8C0179}"/>
              </a:ext>
            </a:extLst>
          </p:cNvPr>
          <p:cNvSpPr/>
          <p:nvPr/>
        </p:nvSpPr>
        <p:spPr>
          <a:xfrm>
            <a:off x="6213325" y="2063615"/>
            <a:ext cx="2236733" cy="1411014"/>
          </a:xfrm>
          <a:prstGeom prst="rect">
            <a:avLst/>
          </a:prstGeom>
          <a:solidFill>
            <a:srgbClr val="C13018">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7C71EBC-E2D2-4AC4-AD85-0B2A6C10FF20}"/>
              </a:ext>
            </a:extLst>
          </p:cNvPr>
          <p:cNvSpPr/>
          <p:nvPr/>
        </p:nvSpPr>
        <p:spPr>
          <a:xfrm>
            <a:off x="782105" y="1995686"/>
            <a:ext cx="2236733" cy="1411014"/>
          </a:xfrm>
          <a:prstGeom prst="rect">
            <a:avLst/>
          </a:prstGeom>
          <a:solidFill>
            <a:srgbClr val="4CC1EF"/>
          </a:solidFill>
          <a:ln w="12700" cap="flat" cmpd="sng" algn="ctr">
            <a:noFill/>
            <a:prstDash val="solid"/>
            <a:miter lim="800000"/>
          </a:ln>
          <a:effectLst/>
        </p:spPr>
        <p:txBody>
          <a:bodyPr lIns="102870" tIns="504000" rIns="102870" bIns="137160" rtlCol="0" anchor="t"/>
          <a:lstStyle/>
          <a:p>
            <a:pPr algn="ctr" defTabSz="685800"/>
            <a:r>
              <a:rPr lang="en-US" sz="1050" kern="0" noProof="1">
                <a:solidFill>
                  <a:prstClr val="white"/>
                </a:solidFill>
              </a:rPr>
              <a:t>Sandbox Environment used for testing and developing conten and experinces before migration to production</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1CADC188-4E38-4C67-91FD-3B8C57B3ABCE}"/>
              </a:ext>
            </a:extLst>
          </p:cNvPr>
          <p:cNvSpPr/>
          <p:nvPr/>
        </p:nvSpPr>
        <p:spPr>
          <a:xfrm>
            <a:off x="1269852" y="1171938"/>
            <a:ext cx="1261241" cy="1261241"/>
          </a:xfrm>
          <a:prstGeom prst="ellipse">
            <a:avLst/>
          </a:prstGeom>
          <a:solidFill>
            <a:sysClr val="window" lastClr="FFFFFF"/>
          </a:solidFill>
          <a:ln w="12700" cap="flat" cmpd="sng" algn="ctr">
            <a:solidFill>
              <a:srgbClr val="4CC1EF"/>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1E2A52E6-D679-4272-99BC-3A95A4667AFD}"/>
              </a:ext>
            </a:extLst>
          </p:cNvPr>
          <p:cNvSpPr/>
          <p:nvPr/>
        </p:nvSpPr>
        <p:spPr>
          <a:xfrm>
            <a:off x="3469141" y="1995686"/>
            <a:ext cx="2236733" cy="1411014"/>
          </a:xfrm>
          <a:prstGeom prst="rect">
            <a:avLst/>
          </a:prstGeom>
          <a:solidFill>
            <a:srgbClr val="FFCC4C"/>
          </a:solidFill>
          <a:ln w="12700" cap="flat" cmpd="sng" algn="ctr">
            <a:noFill/>
            <a:prstDash val="solid"/>
            <a:miter lim="800000"/>
          </a:ln>
          <a:effectLst/>
        </p:spPr>
        <p:txBody>
          <a:bodyPr lIns="102870" tIns="504000" rIns="102870" bIns="137160" rtlCol="0" anchor="t"/>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1">
                <a:ln>
                  <a:noFill/>
                </a:ln>
                <a:effectLst/>
                <a:uLnTx/>
                <a:uFillTx/>
                <a:latin typeface="Calibri" panose="020F0502020204030204"/>
                <a:ea typeface="+mn-ea"/>
                <a:cs typeface="+mn-cs"/>
              </a:rPr>
              <a:t>Production Environment used by your end users to access campusM</a:t>
            </a:r>
          </a:p>
        </p:txBody>
      </p:sp>
      <p:sp>
        <p:nvSpPr>
          <p:cNvPr id="78" name="Oval 77">
            <a:extLst>
              <a:ext uri="{FF2B5EF4-FFF2-40B4-BE49-F238E27FC236}">
                <a16:creationId xmlns:a16="http://schemas.microsoft.com/office/drawing/2014/main" id="{992AF68F-8C52-44AF-AF18-A25EB232D312}"/>
              </a:ext>
            </a:extLst>
          </p:cNvPr>
          <p:cNvSpPr/>
          <p:nvPr/>
        </p:nvSpPr>
        <p:spPr>
          <a:xfrm>
            <a:off x="3956887" y="1171938"/>
            <a:ext cx="1261241" cy="1261241"/>
          </a:xfrm>
          <a:prstGeom prst="ellipse">
            <a:avLst/>
          </a:prstGeom>
          <a:solidFill>
            <a:sysClr val="window" lastClr="FFFFFF"/>
          </a:solidFill>
          <a:ln w="12700" cap="flat" cmpd="sng" algn="ctr">
            <a:solidFill>
              <a:srgbClr val="FFCC4C"/>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A8AC2E2-64E0-4517-AABC-09E87CD80EBB}"/>
              </a:ext>
            </a:extLst>
          </p:cNvPr>
          <p:cNvSpPr/>
          <p:nvPr/>
        </p:nvSpPr>
        <p:spPr>
          <a:xfrm>
            <a:off x="6156176" y="1995686"/>
            <a:ext cx="2236733" cy="1411014"/>
          </a:xfrm>
          <a:prstGeom prst="rect">
            <a:avLst/>
          </a:prstGeom>
          <a:solidFill>
            <a:srgbClr val="C13018"/>
          </a:solidFill>
          <a:ln w="12700" cap="flat" cmpd="sng" algn="ctr">
            <a:noFill/>
            <a:prstDash val="solid"/>
            <a:miter lim="800000"/>
          </a:ln>
          <a:effectLst/>
        </p:spPr>
        <p:txBody>
          <a:bodyPr lIns="102870" tIns="504000" rIns="102870" bIns="137160" rtlCol="0" anchor="t"/>
          <a:lstStyle/>
          <a:p>
            <a:pPr algn="ctr" defTabSz="685800"/>
            <a:r>
              <a:rPr lang="en-US" sz="1050" kern="0" noProof="1">
                <a:solidFill>
                  <a:schemeClr val="bg1"/>
                </a:solidFill>
              </a:rPr>
              <a:t>Environment used to Preview the coming month’s release. Snapshot taken of Production a week before the release date and used to populate Preview Enviroment</a:t>
            </a:r>
          </a:p>
        </p:txBody>
      </p:sp>
      <p:sp>
        <p:nvSpPr>
          <p:cNvPr id="80" name="Oval 79">
            <a:extLst>
              <a:ext uri="{FF2B5EF4-FFF2-40B4-BE49-F238E27FC236}">
                <a16:creationId xmlns:a16="http://schemas.microsoft.com/office/drawing/2014/main" id="{FC1B5D3D-49AF-4F7A-9B6B-3CB1FD4F8EEA}"/>
              </a:ext>
            </a:extLst>
          </p:cNvPr>
          <p:cNvSpPr/>
          <p:nvPr/>
        </p:nvSpPr>
        <p:spPr>
          <a:xfrm>
            <a:off x="6643923" y="1171938"/>
            <a:ext cx="1261241" cy="1261241"/>
          </a:xfrm>
          <a:prstGeom prst="ellipse">
            <a:avLst/>
          </a:prstGeom>
          <a:solidFill>
            <a:sysClr val="window" lastClr="FFFFFF"/>
          </a:solidFill>
          <a:ln w="12700" cap="flat" cmpd="sng" algn="ctr">
            <a:solidFill>
              <a:srgbClr val="C13018"/>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167C3BEC-0567-417F-96E3-7DC4B8598198}"/>
              </a:ext>
            </a:extLst>
          </p:cNvPr>
          <p:cNvSpPr/>
          <p:nvPr/>
        </p:nvSpPr>
        <p:spPr>
          <a:xfrm>
            <a:off x="1465098" y="771126"/>
            <a:ext cx="870752" cy="323165"/>
          </a:xfrm>
          <a:prstGeom prst="rect">
            <a:avLst/>
          </a:prstGeom>
        </p:spPr>
        <p:txBody>
          <a:bodyPr wrap="none"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1">
                <a:ln>
                  <a:noFill/>
                </a:ln>
                <a:solidFill>
                  <a:schemeClr val="bg1"/>
                </a:solidFill>
                <a:effectLst/>
                <a:uLnTx/>
                <a:uFillTx/>
              </a:rPr>
              <a:t>Sandbox</a:t>
            </a:r>
          </a:p>
        </p:txBody>
      </p:sp>
      <p:sp>
        <p:nvSpPr>
          <p:cNvPr id="82" name="Rectangle 81">
            <a:extLst>
              <a:ext uri="{FF2B5EF4-FFF2-40B4-BE49-F238E27FC236}">
                <a16:creationId xmlns:a16="http://schemas.microsoft.com/office/drawing/2014/main" id="{F070E2C8-81C9-46A7-80C8-E31B420866F9}"/>
              </a:ext>
            </a:extLst>
          </p:cNvPr>
          <p:cNvSpPr/>
          <p:nvPr/>
        </p:nvSpPr>
        <p:spPr>
          <a:xfrm>
            <a:off x="4054350" y="771126"/>
            <a:ext cx="1066319" cy="323165"/>
          </a:xfrm>
          <a:prstGeom prst="rect">
            <a:avLst/>
          </a:prstGeom>
        </p:spPr>
        <p:txBody>
          <a:bodyPr wrap="none"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1">
                <a:ln>
                  <a:noFill/>
                </a:ln>
                <a:solidFill>
                  <a:schemeClr val="bg1"/>
                </a:solidFill>
                <a:effectLst/>
                <a:uLnTx/>
                <a:uFillTx/>
              </a:rPr>
              <a:t>Production</a:t>
            </a:r>
          </a:p>
        </p:txBody>
      </p:sp>
      <p:sp>
        <p:nvSpPr>
          <p:cNvPr id="83" name="Rectangle 82">
            <a:extLst>
              <a:ext uri="{FF2B5EF4-FFF2-40B4-BE49-F238E27FC236}">
                <a16:creationId xmlns:a16="http://schemas.microsoft.com/office/drawing/2014/main" id="{9F777F8B-4408-4936-A971-EF0BD2AF3420}"/>
              </a:ext>
            </a:extLst>
          </p:cNvPr>
          <p:cNvSpPr/>
          <p:nvPr/>
        </p:nvSpPr>
        <p:spPr>
          <a:xfrm>
            <a:off x="6860008" y="771126"/>
            <a:ext cx="829073" cy="323165"/>
          </a:xfrm>
          <a:prstGeom prst="rect">
            <a:avLst/>
          </a:prstGeom>
        </p:spPr>
        <p:txBody>
          <a:bodyPr wrap="none"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1">
                <a:ln>
                  <a:noFill/>
                </a:ln>
                <a:solidFill>
                  <a:schemeClr val="bg1"/>
                </a:solidFill>
                <a:effectLst/>
                <a:uLnTx/>
                <a:uFillTx/>
              </a:rPr>
              <a:t>Preview</a:t>
            </a:r>
          </a:p>
        </p:txBody>
      </p:sp>
      <p:sp>
        <p:nvSpPr>
          <p:cNvPr id="118" name="Freeform: Shape 117">
            <a:extLst>
              <a:ext uri="{FF2B5EF4-FFF2-40B4-BE49-F238E27FC236}">
                <a16:creationId xmlns:a16="http://schemas.microsoft.com/office/drawing/2014/main" id="{D31E13FF-DE73-4903-8E0E-AE3A0FDD6103}"/>
              </a:ext>
            </a:extLst>
          </p:cNvPr>
          <p:cNvSpPr/>
          <p:nvPr/>
        </p:nvSpPr>
        <p:spPr>
          <a:xfrm flipH="1">
            <a:off x="5169025" y="1213459"/>
            <a:ext cx="1524000" cy="334781"/>
          </a:xfrm>
          <a:custGeom>
            <a:avLst/>
            <a:gdLst>
              <a:gd name="connsiteX0" fmla="*/ 1524000 w 1524000"/>
              <a:gd name="connsiteY0" fmla="*/ 334781 h 334781"/>
              <a:gd name="connsiteX1" fmla="*/ 769495 w 1524000"/>
              <a:gd name="connsiteY1" fmla="*/ 0 h 334781"/>
              <a:gd name="connsiteX2" fmla="*/ 0 w 1524000"/>
              <a:gd name="connsiteY2" fmla="*/ 334781 h 334781"/>
            </a:gdLst>
            <a:ahLst/>
            <a:cxnLst>
              <a:cxn ang="0">
                <a:pos x="connsiteX0" y="connsiteY0"/>
              </a:cxn>
              <a:cxn ang="0">
                <a:pos x="connsiteX1" y="connsiteY1"/>
              </a:cxn>
              <a:cxn ang="0">
                <a:pos x="connsiteX2" y="connsiteY2"/>
              </a:cxn>
            </a:cxnLst>
            <a:rect l="l" t="t" r="r" b="b"/>
            <a:pathLst>
              <a:path w="1524000" h="334781">
                <a:moveTo>
                  <a:pt x="1524000" y="334781"/>
                </a:moveTo>
                <a:cubicBezTo>
                  <a:pt x="1273747" y="167390"/>
                  <a:pt x="1023495" y="0"/>
                  <a:pt x="769495" y="0"/>
                </a:cubicBezTo>
                <a:cubicBezTo>
                  <a:pt x="515495" y="0"/>
                  <a:pt x="129915" y="278984"/>
                  <a:pt x="0" y="334781"/>
                </a:cubicBezTo>
              </a:path>
            </a:pathLst>
          </a:custGeom>
          <a:noFill/>
          <a:ln>
            <a:solidFill>
              <a:schemeClr val="bg1"/>
            </a:solidFill>
            <a:prstDash val="sysDash"/>
            <a:tailEnd type="stealth"/>
            <a:extLst>
              <a:ext uri="{C807C97D-BFC1-408E-A445-0C87EB9F89A2}">
                <ask:lineSketchStyleProps xmlns:ask="http://schemas.microsoft.com/office/drawing/2018/sketchyshapes" sd="1219033472">
                  <a:custGeom>
                    <a:avLst/>
                    <a:gdLst>
                      <a:gd name="connsiteX0" fmla="*/ 1524000 w 1524000"/>
                      <a:gd name="connsiteY0" fmla="*/ 334781 h 334781"/>
                      <a:gd name="connsiteX1" fmla="*/ 769495 w 1524000"/>
                      <a:gd name="connsiteY1" fmla="*/ 0 h 334781"/>
                      <a:gd name="connsiteX2" fmla="*/ 0 w 1524000"/>
                      <a:gd name="connsiteY2" fmla="*/ 334781 h 334781"/>
                    </a:gdLst>
                    <a:ahLst/>
                    <a:cxnLst>
                      <a:cxn ang="0">
                        <a:pos x="connsiteX0" y="connsiteY0"/>
                      </a:cxn>
                      <a:cxn ang="0">
                        <a:pos x="connsiteX1" y="connsiteY1"/>
                      </a:cxn>
                      <a:cxn ang="0">
                        <a:pos x="connsiteX2" y="connsiteY2"/>
                      </a:cxn>
                    </a:cxnLst>
                    <a:rect l="l" t="t" r="r" b="b"/>
                    <a:pathLst>
                      <a:path w="1524000" h="334781" extrusionOk="0">
                        <a:moveTo>
                          <a:pt x="1524000" y="334781"/>
                        </a:moveTo>
                        <a:cubicBezTo>
                          <a:pt x="1253590" y="154957"/>
                          <a:pt x="1012788" y="4018"/>
                          <a:pt x="769495" y="0"/>
                        </a:cubicBezTo>
                        <a:cubicBezTo>
                          <a:pt x="520007" y="950"/>
                          <a:pt x="120784" y="279274"/>
                          <a:pt x="0" y="334781"/>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a:extLst>
              <a:ext uri="{FF2B5EF4-FFF2-40B4-BE49-F238E27FC236}">
                <a16:creationId xmlns:a16="http://schemas.microsoft.com/office/drawing/2014/main" id="{3F21E5B1-8037-4FA1-9F46-BE5184CA7364}"/>
              </a:ext>
            </a:extLst>
          </p:cNvPr>
          <p:cNvSpPr txBox="1"/>
          <p:nvPr/>
        </p:nvSpPr>
        <p:spPr>
          <a:xfrm>
            <a:off x="5621737" y="1291599"/>
            <a:ext cx="667170" cy="400110"/>
          </a:xfrm>
          <a:prstGeom prst="rect">
            <a:avLst/>
          </a:prstGeom>
          <a:noFill/>
        </p:spPr>
        <p:txBody>
          <a:bodyPr wrap="none" rtlCol="0">
            <a:spAutoFit/>
          </a:bodyPr>
          <a:lstStyle/>
          <a:p>
            <a:pPr algn="ctr"/>
            <a:r>
              <a:rPr lang="en-GB" sz="1000" dirty="0">
                <a:solidFill>
                  <a:schemeClr val="bg1"/>
                </a:solidFill>
              </a:rPr>
              <a:t>Monthly</a:t>
            </a:r>
            <a:br>
              <a:rPr lang="en-GB" sz="1000" dirty="0">
                <a:solidFill>
                  <a:schemeClr val="bg1"/>
                </a:solidFill>
              </a:rPr>
            </a:br>
            <a:r>
              <a:rPr lang="en-GB" sz="1000" dirty="0">
                <a:solidFill>
                  <a:schemeClr val="bg1"/>
                </a:solidFill>
              </a:rPr>
              <a:t>Snapshot</a:t>
            </a:r>
          </a:p>
        </p:txBody>
      </p:sp>
      <p:sp>
        <p:nvSpPr>
          <p:cNvPr id="47" name="Arrow: Left-Right 46">
            <a:extLst>
              <a:ext uri="{FF2B5EF4-FFF2-40B4-BE49-F238E27FC236}">
                <a16:creationId xmlns:a16="http://schemas.microsoft.com/office/drawing/2014/main" id="{85C79536-BE41-431C-B5E1-AB03C27B105E}"/>
              </a:ext>
            </a:extLst>
          </p:cNvPr>
          <p:cNvSpPr/>
          <p:nvPr/>
        </p:nvSpPr>
        <p:spPr>
          <a:xfrm>
            <a:off x="782105" y="3795886"/>
            <a:ext cx="4980918" cy="698518"/>
          </a:xfrm>
          <a:prstGeom prst="lef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Current Release</a:t>
            </a:r>
          </a:p>
        </p:txBody>
      </p:sp>
      <p:sp>
        <p:nvSpPr>
          <p:cNvPr id="48" name="Arrow: Left-Right 47">
            <a:extLst>
              <a:ext uri="{FF2B5EF4-FFF2-40B4-BE49-F238E27FC236}">
                <a16:creationId xmlns:a16="http://schemas.microsoft.com/office/drawing/2014/main" id="{2967B65F-72D4-4D9C-8AF0-1D136C26D209}"/>
              </a:ext>
            </a:extLst>
          </p:cNvPr>
          <p:cNvSpPr/>
          <p:nvPr/>
        </p:nvSpPr>
        <p:spPr>
          <a:xfrm>
            <a:off x="6156176" y="3795886"/>
            <a:ext cx="2293882" cy="698518"/>
          </a:xfrm>
          <a:prstGeom prst="lef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Next Release</a:t>
            </a:r>
          </a:p>
        </p:txBody>
      </p:sp>
      <p:pic>
        <p:nvPicPr>
          <p:cNvPr id="39" name="Picture 38" descr="A picture containing shape&#10;&#10;Description automatically generated">
            <a:extLst>
              <a:ext uri="{FF2B5EF4-FFF2-40B4-BE49-F238E27FC236}">
                <a16:creationId xmlns:a16="http://schemas.microsoft.com/office/drawing/2014/main" id="{900AA86F-F351-45F8-9F5C-3E7CE8067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857" y="1466119"/>
            <a:ext cx="648000" cy="648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452BFDF4-0178-4A88-88EB-5F867339D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0542" y="1466119"/>
            <a:ext cx="648000" cy="648000"/>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70C412ED-8B90-4797-990E-460C1585C7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6385" y="1466119"/>
            <a:ext cx="648000" cy="648000"/>
          </a:xfrm>
          <a:prstGeom prst="rect">
            <a:avLst/>
          </a:prstGeom>
        </p:spPr>
      </p:pic>
      <p:pic>
        <p:nvPicPr>
          <p:cNvPr id="4" name="Audio 3">
            <a:hlinkClick r:id="" action="ppaction://media"/>
            <a:extLst>
              <a:ext uri="{FF2B5EF4-FFF2-40B4-BE49-F238E27FC236}">
                <a16:creationId xmlns:a16="http://schemas.microsoft.com/office/drawing/2014/main" id="{C74C44E2-3A36-4F04-AF26-017AE0F714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13598381"/>
      </p:ext>
    </p:extLst>
  </p:cSld>
  <p:clrMapOvr>
    <a:masterClrMapping/>
  </p:clrMapOvr>
  <mc:AlternateContent xmlns:mc="http://schemas.openxmlformats.org/markup-compatibility/2006" xmlns:p14="http://schemas.microsoft.com/office/powerpoint/2010/main">
    <mc:Choice Requires="p14">
      <p:transition p14:dur="250" advTm="50551">
        <p:fade/>
      </p:transition>
    </mc:Choice>
    <mc:Fallback xmlns="">
      <p:transition advTm="505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65AAA4-72F2-4907-9242-D3C71B8DAB9A}"/>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85B07746-C9B8-4F66-9B0A-1114D628D6AE}"/>
              </a:ext>
            </a:extLst>
          </p:cNvPr>
          <p:cNvSpPr>
            <a:spLocks noGrp="1"/>
          </p:cNvSpPr>
          <p:nvPr>
            <p:ph type="title"/>
          </p:nvPr>
        </p:nvSpPr>
        <p:spPr/>
        <p:txBody>
          <a:bodyPr/>
          <a:lstStyle/>
          <a:p>
            <a:r>
              <a:rPr lang="en-GB" dirty="0"/>
              <a:t>Accessing the Native Apps though App </a:t>
            </a:r>
            <a:r>
              <a:rPr lang="en-GB" dirty="0" err="1"/>
              <a:t>Center</a:t>
            </a:r>
            <a:endParaRPr lang="en-GB" dirty="0"/>
          </a:p>
        </p:txBody>
      </p:sp>
      <p:pic>
        <p:nvPicPr>
          <p:cNvPr id="1026" name="Picture 2" descr="Visual Studio App Center - Visual Studio App Center | Microsoft Docs">
            <a:extLst>
              <a:ext uri="{FF2B5EF4-FFF2-40B4-BE49-F238E27FC236}">
                <a16:creationId xmlns:a16="http://schemas.microsoft.com/office/drawing/2014/main" id="{BEE1B515-9AAB-4E80-A82D-05D65F844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01303"/>
            <a:ext cx="2143125" cy="2143125"/>
          </a:xfrm>
          <a:prstGeom prst="rect">
            <a:avLst/>
          </a:prstGeom>
          <a:noFill/>
          <a:ln>
            <a:solidFill>
              <a:srgbClr val="CB2E6D"/>
            </a:solidFill>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50F3BA9-D799-4A53-A2F7-3EAB8BD15001}"/>
              </a:ext>
            </a:extLst>
          </p:cNvPr>
          <p:cNvSpPr/>
          <p:nvPr/>
        </p:nvSpPr>
        <p:spPr>
          <a:xfrm>
            <a:off x="3504242" y="770682"/>
            <a:ext cx="1261241" cy="1261241"/>
          </a:xfrm>
          <a:prstGeom prst="ellipse">
            <a:avLst/>
          </a:prstGeom>
          <a:solidFill>
            <a:sysClr val="window" lastClr="FFFFFF"/>
          </a:solidFill>
          <a:ln w="12700" cap="flat" cmpd="sng" algn="ctr">
            <a:solidFill>
              <a:schemeClr val="bg2">
                <a:lumMod val="50000"/>
              </a:schemeClr>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shape&#10;&#10;Description automatically generated">
            <a:extLst>
              <a:ext uri="{FF2B5EF4-FFF2-40B4-BE49-F238E27FC236}">
                <a16:creationId xmlns:a16="http://schemas.microsoft.com/office/drawing/2014/main" id="{FF84FE9C-1C9B-40A4-8D24-90C0C383D2C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00240" y="997599"/>
            <a:ext cx="674183" cy="674183"/>
          </a:xfrm>
          <a:prstGeom prst="rect">
            <a:avLst/>
          </a:prstGeom>
        </p:spPr>
      </p:pic>
      <p:sp>
        <p:nvSpPr>
          <p:cNvPr id="10" name="Oval 9">
            <a:extLst>
              <a:ext uri="{FF2B5EF4-FFF2-40B4-BE49-F238E27FC236}">
                <a16:creationId xmlns:a16="http://schemas.microsoft.com/office/drawing/2014/main" id="{61DAC5AC-734D-46DB-8E68-812B82527750}"/>
              </a:ext>
            </a:extLst>
          </p:cNvPr>
          <p:cNvSpPr/>
          <p:nvPr/>
        </p:nvSpPr>
        <p:spPr>
          <a:xfrm>
            <a:off x="3504242" y="2821544"/>
            <a:ext cx="1261241" cy="1261241"/>
          </a:xfrm>
          <a:prstGeom prst="ellipse">
            <a:avLst/>
          </a:prstGeom>
          <a:solidFill>
            <a:sysClr val="window" lastClr="FFFFFF"/>
          </a:solidFill>
          <a:ln w="12700" cap="flat" cmpd="sng" algn="ctr">
            <a:solidFill>
              <a:schemeClr val="bg2">
                <a:lumMod val="50000"/>
              </a:schemeClr>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shape&#10;&#10;Description automatically generated">
            <a:extLst>
              <a:ext uri="{FF2B5EF4-FFF2-40B4-BE49-F238E27FC236}">
                <a16:creationId xmlns:a16="http://schemas.microsoft.com/office/drawing/2014/main" id="{F6089BEE-880E-4410-9A5E-8BA29BA66E1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98262" y="3070902"/>
            <a:ext cx="673200" cy="673200"/>
          </a:xfrm>
          <a:prstGeom prst="rect">
            <a:avLst/>
          </a:prstGeom>
        </p:spPr>
      </p:pic>
      <p:pic>
        <p:nvPicPr>
          <p:cNvPr id="15" name="Graphic 14" descr="Smart Phone">
            <a:extLst>
              <a:ext uri="{FF2B5EF4-FFF2-40B4-BE49-F238E27FC236}">
                <a16:creationId xmlns:a16="http://schemas.microsoft.com/office/drawing/2014/main" id="{DC989184-F0BB-4E96-B363-F9BFC23352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12257" y="732553"/>
            <a:ext cx="457200" cy="457200"/>
          </a:xfrm>
          <a:prstGeom prst="rect">
            <a:avLst/>
          </a:prstGeom>
        </p:spPr>
      </p:pic>
      <p:sp>
        <p:nvSpPr>
          <p:cNvPr id="16" name="TextBox 15">
            <a:extLst>
              <a:ext uri="{FF2B5EF4-FFF2-40B4-BE49-F238E27FC236}">
                <a16:creationId xmlns:a16="http://schemas.microsoft.com/office/drawing/2014/main" id="{5620B4A8-46F0-4129-9785-AA13FD0F5CA7}"/>
              </a:ext>
            </a:extLst>
          </p:cNvPr>
          <p:cNvSpPr txBox="1"/>
          <p:nvPr/>
        </p:nvSpPr>
        <p:spPr>
          <a:xfrm>
            <a:off x="5969456" y="699542"/>
            <a:ext cx="2923023" cy="523220"/>
          </a:xfrm>
          <a:prstGeom prst="rect">
            <a:avLst/>
          </a:prstGeom>
          <a:noFill/>
        </p:spPr>
        <p:txBody>
          <a:bodyPr wrap="square" rtlCol="0" anchor="ctr">
            <a:spAutoFit/>
          </a:bodyPr>
          <a:lstStyle/>
          <a:p>
            <a:r>
              <a:rPr lang="en-GB" sz="1400" dirty="0"/>
              <a:t>Sandbox App</a:t>
            </a:r>
          </a:p>
          <a:p>
            <a:r>
              <a:rPr lang="en-GB" sz="1400" dirty="0"/>
              <a:t>SB </a:t>
            </a:r>
            <a:r>
              <a:rPr lang="en-GB" sz="1000" dirty="0">
                <a:solidFill>
                  <a:schemeClr val="bg1">
                    <a:lumMod val="65000"/>
                  </a:schemeClr>
                </a:solidFill>
              </a:rPr>
              <a:t>(XX.XX.XX-SB-CAMPUSM-MONTH-YEAR) </a:t>
            </a:r>
          </a:p>
        </p:txBody>
      </p:sp>
      <p:pic>
        <p:nvPicPr>
          <p:cNvPr id="18" name="Graphic 17" descr="Smart Phone">
            <a:extLst>
              <a:ext uri="{FF2B5EF4-FFF2-40B4-BE49-F238E27FC236}">
                <a16:creationId xmlns:a16="http://schemas.microsoft.com/office/drawing/2014/main" id="{D65B99C0-4C14-495F-A276-319A9D4FAA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12257" y="1282636"/>
            <a:ext cx="457200" cy="457200"/>
          </a:xfrm>
          <a:prstGeom prst="rect">
            <a:avLst/>
          </a:prstGeom>
        </p:spPr>
      </p:pic>
      <p:sp>
        <p:nvSpPr>
          <p:cNvPr id="19" name="TextBox 18">
            <a:extLst>
              <a:ext uri="{FF2B5EF4-FFF2-40B4-BE49-F238E27FC236}">
                <a16:creationId xmlns:a16="http://schemas.microsoft.com/office/drawing/2014/main" id="{E56EB7C3-050C-4ECB-9F48-EAE69A0250F3}"/>
              </a:ext>
            </a:extLst>
          </p:cNvPr>
          <p:cNvSpPr txBox="1"/>
          <p:nvPr/>
        </p:nvSpPr>
        <p:spPr>
          <a:xfrm>
            <a:off x="5969457" y="1249625"/>
            <a:ext cx="3220848" cy="523220"/>
          </a:xfrm>
          <a:prstGeom prst="rect">
            <a:avLst/>
          </a:prstGeom>
          <a:noFill/>
        </p:spPr>
        <p:txBody>
          <a:bodyPr wrap="square" rtlCol="0" anchor="ctr">
            <a:spAutoFit/>
          </a:bodyPr>
          <a:lstStyle/>
          <a:p>
            <a:r>
              <a:rPr lang="en-GB" sz="1400" dirty="0"/>
              <a:t>Production App </a:t>
            </a:r>
            <a:r>
              <a:rPr lang="en-GB" sz="1100" dirty="0"/>
              <a:t>(Release Candidate)*</a:t>
            </a:r>
            <a:endParaRPr lang="en-GB" sz="1400" dirty="0"/>
          </a:p>
          <a:p>
            <a:r>
              <a:rPr lang="en-GB" sz="1400" dirty="0"/>
              <a:t>RC </a:t>
            </a:r>
            <a:r>
              <a:rPr lang="en-GB" sz="1000" dirty="0">
                <a:solidFill>
                  <a:schemeClr val="bg1">
                    <a:lumMod val="65000"/>
                  </a:schemeClr>
                </a:solidFill>
              </a:rPr>
              <a:t>(XX.XX.XX-RC-CAMPUSM-MONTH-YEAR) </a:t>
            </a:r>
          </a:p>
        </p:txBody>
      </p:sp>
      <p:pic>
        <p:nvPicPr>
          <p:cNvPr id="20" name="Graphic 19" descr="Smart Phone">
            <a:extLst>
              <a:ext uri="{FF2B5EF4-FFF2-40B4-BE49-F238E27FC236}">
                <a16:creationId xmlns:a16="http://schemas.microsoft.com/office/drawing/2014/main" id="{0BFF792B-6C67-4E27-8CC8-47FF28C18F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12257" y="1830892"/>
            <a:ext cx="457200" cy="457200"/>
          </a:xfrm>
          <a:prstGeom prst="rect">
            <a:avLst/>
          </a:prstGeom>
        </p:spPr>
      </p:pic>
      <p:sp>
        <p:nvSpPr>
          <p:cNvPr id="21" name="TextBox 20">
            <a:extLst>
              <a:ext uri="{FF2B5EF4-FFF2-40B4-BE49-F238E27FC236}">
                <a16:creationId xmlns:a16="http://schemas.microsoft.com/office/drawing/2014/main" id="{5D37394C-D0B2-4709-A21E-B9045871884F}"/>
              </a:ext>
            </a:extLst>
          </p:cNvPr>
          <p:cNvSpPr txBox="1"/>
          <p:nvPr/>
        </p:nvSpPr>
        <p:spPr>
          <a:xfrm>
            <a:off x="5969456" y="1797881"/>
            <a:ext cx="2851015" cy="523220"/>
          </a:xfrm>
          <a:prstGeom prst="rect">
            <a:avLst/>
          </a:prstGeom>
          <a:noFill/>
        </p:spPr>
        <p:txBody>
          <a:bodyPr wrap="square" rtlCol="0" anchor="ctr">
            <a:spAutoFit/>
          </a:bodyPr>
          <a:lstStyle/>
          <a:p>
            <a:r>
              <a:rPr lang="en-GB" sz="1400" dirty="0"/>
              <a:t>Preview App</a:t>
            </a:r>
          </a:p>
          <a:p>
            <a:r>
              <a:rPr lang="en-GB" sz="1400" dirty="0"/>
              <a:t>PV </a:t>
            </a:r>
            <a:r>
              <a:rPr lang="en-GB" sz="1000" dirty="0">
                <a:solidFill>
                  <a:schemeClr val="bg1">
                    <a:lumMod val="65000"/>
                  </a:schemeClr>
                </a:solidFill>
              </a:rPr>
              <a:t>(XX.XX.XX-PV-CAMPUSM-MONTH-YEAR) </a:t>
            </a:r>
            <a:endParaRPr lang="en-GB" sz="1400" dirty="0">
              <a:solidFill>
                <a:schemeClr val="bg1">
                  <a:lumMod val="65000"/>
                </a:schemeClr>
              </a:solidFill>
            </a:endParaRPr>
          </a:p>
        </p:txBody>
      </p:sp>
      <p:pic>
        <p:nvPicPr>
          <p:cNvPr id="22" name="Graphic 21" descr="Smart Phone">
            <a:extLst>
              <a:ext uri="{FF2B5EF4-FFF2-40B4-BE49-F238E27FC236}">
                <a16:creationId xmlns:a16="http://schemas.microsoft.com/office/drawing/2014/main" id="{1CCA73E2-709A-4BE3-8979-6A5E0C1A71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12257" y="2805489"/>
            <a:ext cx="457200" cy="457200"/>
          </a:xfrm>
          <a:prstGeom prst="rect">
            <a:avLst/>
          </a:prstGeom>
        </p:spPr>
      </p:pic>
      <p:sp>
        <p:nvSpPr>
          <p:cNvPr id="23" name="TextBox 22">
            <a:extLst>
              <a:ext uri="{FF2B5EF4-FFF2-40B4-BE49-F238E27FC236}">
                <a16:creationId xmlns:a16="http://schemas.microsoft.com/office/drawing/2014/main" id="{BC46D752-CD26-4EA3-84B6-52D092BE0C64}"/>
              </a:ext>
            </a:extLst>
          </p:cNvPr>
          <p:cNvSpPr txBox="1"/>
          <p:nvPr/>
        </p:nvSpPr>
        <p:spPr>
          <a:xfrm>
            <a:off x="5969457" y="2772478"/>
            <a:ext cx="2923022" cy="523220"/>
          </a:xfrm>
          <a:prstGeom prst="rect">
            <a:avLst/>
          </a:prstGeom>
          <a:noFill/>
        </p:spPr>
        <p:txBody>
          <a:bodyPr wrap="square" rtlCol="0" anchor="ctr">
            <a:spAutoFit/>
          </a:bodyPr>
          <a:lstStyle/>
          <a:p>
            <a:r>
              <a:rPr lang="en-GB" sz="1400" dirty="0"/>
              <a:t>Sandbox App</a:t>
            </a:r>
          </a:p>
          <a:p>
            <a:r>
              <a:rPr lang="en-GB" sz="1400" dirty="0"/>
              <a:t>SB </a:t>
            </a:r>
            <a:r>
              <a:rPr lang="en-GB" sz="1000" dirty="0">
                <a:solidFill>
                  <a:srgbClr val="FFFFFF">
                    <a:lumMod val="65000"/>
                  </a:srgbClr>
                </a:solidFill>
              </a:rPr>
              <a:t>(XX.XX.XX-</a:t>
            </a:r>
            <a:r>
              <a:rPr lang="en-GB" sz="1000" b="1" dirty="0"/>
              <a:t>SB</a:t>
            </a:r>
            <a:r>
              <a:rPr lang="en-GB" sz="1000" dirty="0">
                <a:solidFill>
                  <a:srgbClr val="FFFFFF">
                    <a:lumMod val="65000"/>
                  </a:srgbClr>
                </a:solidFill>
              </a:rPr>
              <a:t>-CAMPUSM-MONTH-YEAR) </a:t>
            </a:r>
            <a:endParaRPr lang="en-GB" sz="1400" dirty="0"/>
          </a:p>
        </p:txBody>
      </p:sp>
      <p:pic>
        <p:nvPicPr>
          <p:cNvPr id="24" name="Graphic 23" descr="Smart Phone">
            <a:extLst>
              <a:ext uri="{FF2B5EF4-FFF2-40B4-BE49-F238E27FC236}">
                <a16:creationId xmlns:a16="http://schemas.microsoft.com/office/drawing/2014/main" id="{DE98CD85-8F43-44C3-9E53-E0654ACCA6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12257" y="3355572"/>
            <a:ext cx="457200" cy="457200"/>
          </a:xfrm>
          <a:prstGeom prst="rect">
            <a:avLst/>
          </a:prstGeom>
        </p:spPr>
      </p:pic>
      <p:pic>
        <p:nvPicPr>
          <p:cNvPr id="25" name="Graphic 24" descr="Smart Phone">
            <a:extLst>
              <a:ext uri="{FF2B5EF4-FFF2-40B4-BE49-F238E27FC236}">
                <a16:creationId xmlns:a16="http://schemas.microsoft.com/office/drawing/2014/main" id="{637220E9-AEAD-4B8C-8E66-0A6DF16CEBF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12257" y="3903828"/>
            <a:ext cx="457200" cy="457200"/>
          </a:xfrm>
          <a:prstGeom prst="rect">
            <a:avLst/>
          </a:prstGeom>
        </p:spPr>
      </p:pic>
      <p:sp>
        <p:nvSpPr>
          <p:cNvPr id="26" name="TextBox 25">
            <a:extLst>
              <a:ext uri="{FF2B5EF4-FFF2-40B4-BE49-F238E27FC236}">
                <a16:creationId xmlns:a16="http://schemas.microsoft.com/office/drawing/2014/main" id="{9425C8B6-62A7-46A0-B1D4-38BE22B23359}"/>
              </a:ext>
            </a:extLst>
          </p:cNvPr>
          <p:cNvSpPr txBox="1"/>
          <p:nvPr/>
        </p:nvSpPr>
        <p:spPr>
          <a:xfrm>
            <a:off x="5969456" y="3870817"/>
            <a:ext cx="2851013" cy="523220"/>
          </a:xfrm>
          <a:prstGeom prst="rect">
            <a:avLst/>
          </a:prstGeom>
          <a:noFill/>
        </p:spPr>
        <p:txBody>
          <a:bodyPr wrap="square" rtlCol="0" anchor="ctr">
            <a:spAutoFit/>
          </a:bodyPr>
          <a:lstStyle/>
          <a:p>
            <a:r>
              <a:rPr lang="en-GB" sz="1400" dirty="0"/>
              <a:t>Preview App</a:t>
            </a:r>
          </a:p>
          <a:p>
            <a:r>
              <a:rPr lang="en-GB" sz="1400" dirty="0"/>
              <a:t>PV </a:t>
            </a:r>
            <a:r>
              <a:rPr lang="en-GB" sz="1000" dirty="0">
                <a:solidFill>
                  <a:srgbClr val="FFFFFF">
                    <a:lumMod val="65000"/>
                  </a:srgbClr>
                </a:solidFill>
              </a:rPr>
              <a:t>(XX.XX.XX-</a:t>
            </a:r>
            <a:r>
              <a:rPr lang="en-GB" sz="1000" b="1" dirty="0"/>
              <a:t>PV</a:t>
            </a:r>
            <a:r>
              <a:rPr lang="en-GB" sz="1000" dirty="0">
                <a:solidFill>
                  <a:srgbClr val="FFFFFF">
                    <a:lumMod val="65000"/>
                  </a:srgbClr>
                </a:solidFill>
              </a:rPr>
              <a:t>-CAMPUSM-MONTH-YEAR) </a:t>
            </a:r>
            <a:endParaRPr lang="en-GB" sz="1400" dirty="0"/>
          </a:p>
        </p:txBody>
      </p:sp>
      <p:sp>
        <p:nvSpPr>
          <p:cNvPr id="27" name="TextBox 26">
            <a:extLst>
              <a:ext uri="{FF2B5EF4-FFF2-40B4-BE49-F238E27FC236}">
                <a16:creationId xmlns:a16="http://schemas.microsoft.com/office/drawing/2014/main" id="{48D39B73-2673-4F2F-917B-CB88E145E3E7}"/>
              </a:ext>
            </a:extLst>
          </p:cNvPr>
          <p:cNvSpPr txBox="1"/>
          <p:nvPr/>
        </p:nvSpPr>
        <p:spPr>
          <a:xfrm>
            <a:off x="5969457" y="3342357"/>
            <a:ext cx="2851014" cy="523220"/>
          </a:xfrm>
          <a:prstGeom prst="rect">
            <a:avLst/>
          </a:prstGeom>
          <a:noFill/>
        </p:spPr>
        <p:txBody>
          <a:bodyPr wrap="square" rtlCol="0" anchor="ctr">
            <a:spAutoFit/>
          </a:bodyPr>
          <a:lstStyle/>
          <a:p>
            <a:r>
              <a:rPr lang="en-GB" sz="1400" dirty="0"/>
              <a:t>Production App </a:t>
            </a:r>
            <a:r>
              <a:rPr lang="en-GB" sz="1100" dirty="0"/>
              <a:t>(Release Candidate)*</a:t>
            </a:r>
            <a:endParaRPr lang="en-GB" sz="1400" dirty="0"/>
          </a:p>
          <a:p>
            <a:r>
              <a:rPr lang="en-GB" sz="1400" dirty="0"/>
              <a:t>RC </a:t>
            </a:r>
            <a:r>
              <a:rPr lang="en-GB" sz="1000" dirty="0">
                <a:solidFill>
                  <a:srgbClr val="FFFFFF">
                    <a:lumMod val="65000"/>
                  </a:srgbClr>
                </a:solidFill>
              </a:rPr>
              <a:t>(XX.XX.XX-</a:t>
            </a:r>
            <a:r>
              <a:rPr lang="en-GB" sz="1000" b="1" dirty="0"/>
              <a:t>RC</a:t>
            </a:r>
            <a:r>
              <a:rPr lang="en-GB" sz="1000" dirty="0">
                <a:solidFill>
                  <a:srgbClr val="FFFFFF">
                    <a:lumMod val="65000"/>
                  </a:srgbClr>
                </a:solidFill>
              </a:rPr>
              <a:t>-CAMPUSM-MONTH-YEAR) </a:t>
            </a:r>
            <a:endParaRPr lang="en-GB" sz="1400" dirty="0"/>
          </a:p>
        </p:txBody>
      </p:sp>
      <p:sp>
        <p:nvSpPr>
          <p:cNvPr id="4" name="TextBox 3">
            <a:extLst>
              <a:ext uri="{FF2B5EF4-FFF2-40B4-BE49-F238E27FC236}">
                <a16:creationId xmlns:a16="http://schemas.microsoft.com/office/drawing/2014/main" id="{A8F0BFDC-3196-4170-B86F-C791BBEF723C}"/>
              </a:ext>
            </a:extLst>
          </p:cNvPr>
          <p:cNvSpPr txBox="1"/>
          <p:nvPr/>
        </p:nvSpPr>
        <p:spPr>
          <a:xfrm>
            <a:off x="3384911" y="2073121"/>
            <a:ext cx="1499578" cy="369332"/>
          </a:xfrm>
          <a:prstGeom prst="rect">
            <a:avLst/>
          </a:prstGeom>
          <a:noFill/>
        </p:spPr>
        <p:txBody>
          <a:bodyPr wrap="none" rtlCol="0">
            <a:spAutoFit/>
          </a:bodyPr>
          <a:lstStyle/>
          <a:p>
            <a:r>
              <a:rPr lang="en-GB" dirty="0"/>
              <a:t>Apple Devices</a:t>
            </a:r>
          </a:p>
        </p:txBody>
      </p:sp>
      <p:sp>
        <p:nvSpPr>
          <p:cNvPr id="28" name="TextBox 27">
            <a:extLst>
              <a:ext uri="{FF2B5EF4-FFF2-40B4-BE49-F238E27FC236}">
                <a16:creationId xmlns:a16="http://schemas.microsoft.com/office/drawing/2014/main" id="{91FBE41B-7EAA-4C44-B4B5-1C8C7FC94374}"/>
              </a:ext>
            </a:extLst>
          </p:cNvPr>
          <p:cNvSpPr txBox="1"/>
          <p:nvPr/>
        </p:nvSpPr>
        <p:spPr>
          <a:xfrm>
            <a:off x="3282575" y="4163048"/>
            <a:ext cx="1704249" cy="369332"/>
          </a:xfrm>
          <a:prstGeom prst="rect">
            <a:avLst/>
          </a:prstGeom>
          <a:noFill/>
        </p:spPr>
        <p:txBody>
          <a:bodyPr wrap="none" rtlCol="0">
            <a:spAutoFit/>
          </a:bodyPr>
          <a:lstStyle/>
          <a:p>
            <a:r>
              <a:rPr lang="en-GB" dirty="0"/>
              <a:t>Android Devices</a:t>
            </a:r>
          </a:p>
        </p:txBody>
      </p:sp>
      <p:sp>
        <p:nvSpPr>
          <p:cNvPr id="5" name="TextBox 4">
            <a:extLst>
              <a:ext uri="{FF2B5EF4-FFF2-40B4-BE49-F238E27FC236}">
                <a16:creationId xmlns:a16="http://schemas.microsoft.com/office/drawing/2014/main" id="{3A46851E-4EEF-4DC0-86DA-25EF383224B1}"/>
              </a:ext>
            </a:extLst>
          </p:cNvPr>
          <p:cNvSpPr txBox="1"/>
          <p:nvPr/>
        </p:nvSpPr>
        <p:spPr>
          <a:xfrm>
            <a:off x="4471462" y="4640687"/>
            <a:ext cx="3720890" cy="253916"/>
          </a:xfrm>
          <a:prstGeom prst="rect">
            <a:avLst/>
          </a:prstGeom>
          <a:noFill/>
        </p:spPr>
        <p:txBody>
          <a:bodyPr wrap="none" rtlCol="0">
            <a:spAutoFit/>
          </a:bodyPr>
          <a:lstStyle/>
          <a:p>
            <a:r>
              <a:rPr lang="en-GB" sz="1050" dirty="0"/>
              <a:t>* Current production version available though official App Stores</a:t>
            </a:r>
          </a:p>
        </p:txBody>
      </p:sp>
      <p:pic>
        <p:nvPicPr>
          <p:cNvPr id="8" name="Audio 7">
            <a:hlinkClick r:id="" action="ppaction://media"/>
            <a:extLst>
              <a:ext uri="{FF2B5EF4-FFF2-40B4-BE49-F238E27FC236}">
                <a16:creationId xmlns:a16="http://schemas.microsoft.com/office/drawing/2014/main" id="{DED777E4-A042-4DA9-A5FE-1D315E04616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74039475"/>
      </p:ext>
    </p:extLst>
  </p:cSld>
  <p:clrMapOvr>
    <a:masterClrMapping/>
  </p:clrMapOvr>
  <mc:AlternateContent xmlns:mc="http://schemas.openxmlformats.org/markup-compatibility/2006" xmlns:p14="http://schemas.microsoft.com/office/powerpoint/2010/main">
    <mc:Choice Requires="p14">
      <p:transition p14:dur="250" advTm="61072">
        <p:fade/>
      </p:transition>
    </mc:Choice>
    <mc:Fallback xmlns="">
      <p:transition advTm="61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65AAA4-72F2-4907-9242-D3C71B8DAB9A}"/>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85B07746-C9B8-4F66-9B0A-1114D628D6AE}"/>
              </a:ext>
            </a:extLst>
          </p:cNvPr>
          <p:cNvSpPr>
            <a:spLocks noGrp="1"/>
          </p:cNvSpPr>
          <p:nvPr>
            <p:ph type="title"/>
          </p:nvPr>
        </p:nvSpPr>
        <p:spPr/>
        <p:txBody>
          <a:bodyPr/>
          <a:lstStyle/>
          <a:p>
            <a:r>
              <a:rPr lang="en-GB" dirty="0"/>
              <a:t>Accessing the Web Apps though a Bowser</a:t>
            </a:r>
          </a:p>
        </p:txBody>
      </p:sp>
      <p:sp>
        <p:nvSpPr>
          <p:cNvPr id="16" name="TextBox 15">
            <a:extLst>
              <a:ext uri="{FF2B5EF4-FFF2-40B4-BE49-F238E27FC236}">
                <a16:creationId xmlns:a16="http://schemas.microsoft.com/office/drawing/2014/main" id="{5620B4A8-46F0-4129-9785-AA13FD0F5CA7}"/>
              </a:ext>
            </a:extLst>
          </p:cNvPr>
          <p:cNvSpPr txBox="1"/>
          <p:nvPr/>
        </p:nvSpPr>
        <p:spPr>
          <a:xfrm>
            <a:off x="5626525" y="1437659"/>
            <a:ext cx="3193947" cy="446276"/>
          </a:xfrm>
          <a:prstGeom prst="rect">
            <a:avLst/>
          </a:prstGeom>
          <a:noFill/>
        </p:spPr>
        <p:txBody>
          <a:bodyPr wrap="square" rtlCol="0" anchor="ctr">
            <a:spAutoFit/>
          </a:bodyPr>
          <a:lstStyle/>
          <a:p>
            <a:r>
              <a:rPr lang="en-GB" sz="1400" dirty="0"/>
              <a:t>Sandbox App</a:t>
            </a:r>
          </a:p>
          <a:p>
            <a:r>
              <a:rPr lang="en-GB" sz="900" dirty="0"/>
              <a:t>https://CustomerName-sandbox.campusm.exlibrisgroup.com</a:t>
            </a:r>
            <a:endParaRPr lang="en-GB" sz="500" dirty="0">
              <a:solidFill>
                <a:schemeClr val="bg1">
                  <a:lumMod val="65000"/>
                </a:schemeClr>
              </a:solidFill>
            </a:endParaRPr>
          </a:p>
        </p:txBody>
      </p:sp>
      <p:sp>
        <p:nvSpPr>
          <p:cNvPr id="19" name="TextBox 18">
            <a:extLst>
              <a:ext uri="{FF2B5EF4-FFF2-40B4-BE49-F238E27FC236}">
                <a16:creationId xmlns:a16="http://schemas.microsoft.com/office/drawing/2014/main" id="{E56EB7C3-050C-4ECB-9F48-EAE69A0250F3}"/>
              </a:ext>
            </a:extLst>
          </p:cNvPr>
          <p:cNvSpPr txBox="1"/>
          <p:nvPr/>
        </p:nvSpPr>
        <p:spPr>
          <a:xfrm>
            <a:off x="5623082" y="2353350"/>
            <a:ext cx="3220848" cy="446276"/>
          </a:xfrm>
          <a:prstGeom prst="rect">
            <a:avLst/>
          </a:prstGeom>
          <a:noFill/>
        </p:spPr>
        <p:txBody>
          <a:bodyPr wrap="square" rtlCol="0" anchor="ctr">
            <a:spAutoFit/>
          </a:bodyPr>
          <a:lstStyle/>
          <a:p>
            <a:r>
              <a:rPr lang="en-GB" sz="1400" dirty="0"/>
              <a:t>Production App</a:t>
            </a:r>
          </a:p>
          <a:p>
            <a:r>
              <a:rPr lang="en-GB" sz="900" dirty="0"/>
              <a:t>https://CustomerVanityURL.com</a:t>
            </a:r>
            <a:endParaRPr lang="en-GB" sz="900" dirty="0">
              <a:solidFill>
                <a:schemeClr val="bg1">
                  <a:lumMod val="65000"/>
                </a:schemeClr>
              </a:solidFill>
            </a:endParaRPr>
          </a:p>
        </p:txBody>
      </p:sp>
      <p:sp>
        <p:nvSpPr>
          <p:cNvPr id="21" name="TextBox 20">
            <a:extLst>
              <a:ext uri="{FF2B5EF4-FFF2-40B4-BE49-F238E27FC236}">
                <a16:creationId xmlns:a16="http://schemas.microsoft.com/office/drawing/2014/main" id="{5D37394C-D0B2-4709-A21E-B9045871884F}"/>
              </a:ext>
            </a:extLst>
          </p:cNvPr>
          <p:cNvSpPr txBox="1"/>
          <p:nvPr/>
        </p:nvSpPr>
        <p:spPr>
          <a:xfrm>
            <a:off x="5646074" y="3302212"/>
            <a:ext cx="3174398" cy="446276"/>
          </a:xfrm>
          <a:prstGeom prst="rect">
            <a:avLst/>
          </a:prstGeom>
          <a:noFill/>
        </p:spPr>
        <p:txBody>
          <a:bodyPr wrap="square" rtlCol="0" anchor="ctr">
            <a:spAutoFit/>
          </a:bodyPr>
          <a:lstStyle/>
          <a:p>
            <a:r>
              <a:rPr lang="en-GB" sz="1400" dirty="0"/>
              <a:t>Preview App</a:t>
            </a:r>
          </a:p>
          <a:p>
            <a:r>
              <a:rPr lang="en-GB" sz="900" dirty="0"/>
              <a:t>https://CustomerName-preview.campusm.exlibrisgroup.com</a:t>
            </a:r>
            <a:endParaRPr lang="en-GB" sz="900" dirty="0">
              <a:solidFill>
                <a:schemeClr val="bg1">
                  <a:lumMod val="65000"/>
                </a:schemeClr>
              </a:solidFill>
            </a:endParaRPr>
          </a:p>
        </p:txBody>
      </p:sp>
      <p:pic>
        <p:nvPicPr>
          <p:cNvPr id="12" name="Picture 11">
            <a:extLst>
              <a:ext uri="{FF2B5EF4-FFF2-40B4-BE49-F238E27FC236}">
                <a16:creationId xmlns:a16="http://schemas.microsoft.com/office/drawing/2014/main" id="{EF3C04A9-30B9-4299-8295-7E61CA10172E}"/>
              </a:ext>
            </a:extLst>
          </p:cNvPr>
          <p:cNvPicPr>
            <a:picLocks noChangeAspect="1"/>
          </p:cNvPicPr>
          <p:nvPr/>
        </p:nvPicPr>
        <p:blipFill>
          <a:blip r:embed="rId5"/>
          <a:stretch>
            <a:fillRect/>
          </a:stretch>
        </p:blipFill>
        <p:spPr>
          <a:xfrm>
            <a:off x="755576" y="1378513"/>
            <a:ext cx="3280149" cy="1917185"/>
          </a:xfrm>
          <a:prstGeom prst="rect">
            <a:avLst/>
          </a:prstGeom>
        </p:spPr>
      </p:pic>
      <p:pic>
        <p:nvPicPr>
          <p:cNvPr id="11" name="Picture 10">
            <a:extLst>
              <a:ext uri="{FF2B5EF4-FFF2-40B4-BE49-F238E27FC236}">
                <a16:creationId xmlns:a16="http://schemas.microsoft.com/office/drawing/2014/main" id="{8E1CC751-CA5B-4747-87BE-D1CB85338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474" y="946423"/>
            <a:ext cx="3556764" cy="3556764"/>
          </a:xfrm>
          <a:prstGeom prst="rect">
            <a:avLst/>
          </a:prstGeom>
        </p:spPr>
      </p:pic>
      <p:pic>
        <p:nvPicPr>
          <p:cNvPr id="14" name="Graphic 13" descr="Internet">
            <a:extLst>
              <a:ext uri="{FF2B5EF4-FFF2-40B4-BE49-F238E27FC236}">
                <a16:creationId xmlns:a16="http://schemas.microsoft.com/office/drawing/2014/main" id="{27497C96-2F26-48BB-BCD8-A9459523EB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30777" y="1203598"/>
            <a:ext cx="914400" cy="914400"/>
          </a:xfrm>
          <a:prstGeom prst="rect">
            <a:avLst/>
          </a:prstGeom>
        </p:spPr>
      </p:pic>
      <p:pic>
        <p:nvPicPr>
          <p:cNvPr id="29" name="Graphic 28" descr="Internet">
            <a:extLst>
              <a:ext uri="{FF2B5EF4-FFF2-40B4-BE49-F238E27FC236}">
                <a16:creationId xmlns:a16="http://schemas.microsoft.com/office/drawing/2014/main" id="{306B6714-F255-4D59-8F2E-766FFD8049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0777" y="2135874"/>
            <a:ext cx="914400" cy="914400"/>
          </a:xfrm>
          <a:prstGeom prst="rect">
            <a:avLst/>
          </a:prstGeom>
        </p:spPr>
      </p:pic>
      <p:pic>
        <p:nvPicPr>
          <p:cNvPr id="30" name="Graphic 29" descr="Internet">
            <a:extLst>
              <a:ext uri="{FF2B5EF4-FFF2-40B4-BE49-F238E27FC236}">
                <a16:creationId xmlns:a16="http://schemas.microsoft.com/office/drawing/2014/main" id="{CA68F374-7AAB-4A00-8EA4-12CB991DEF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30777" y="3068150"/>
            <a:ext cx="914400" cy="914400"/>
          </a:xfrm>
          <a:prstGeom prst="rect">
            <a:avLst/>
          </a:prstGeom>
        </p:spPr>
      </p:pic>
      <p:pic>
        <p:nvPicPr>
          <p:cNvPr id="17" name="Audio 16">
            <a:hlinkClick r:id="" action="ppaction://media"/>
            <a:extLst>
              <a:ext uri="{FF2B5EF4-FFF2-40B4-BE49-F238E27FC236}">
                <a16:creationId xmlns:a16="http://schemas.microsoft.com/office/drawing/2014/main" id="{90ECC2B7-4E29-4051-A727-7B56C813589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07281638"/>
      </p:ext>
    </p:extLst>
  </p:cSld>
  <p:clrMapOvr>
    <a:masterClrMapping/>
  </p:clrMapOvr>
  <mc:AlternateContent xmlns:mc="http://schemas.openxmlformats.org/markup-compatibility/2006" xmlns:p14="http://schemas.microsoft.com/office/powerpoint/2010/main">
    <mc:Choice Requires="p14">
      <p:transition p14:dur="250" advTm="13314">
        <p:fade/>
      </p:transition>
    </mc:Choice>
    <mc:Fallback xmlns="">
      <p:transition advTm="133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1D7399-0ED9-4470-96EA-B5DB8E1EB14B}"/>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EC6B9AD3-577A-4C5C-9A66-B5F21A2A3BE0}"/>
              </a:ext>
            </a:extLst>
          </p:cNvPr>
          <p:cNvSpPr>
            <a:spLocks noGrp="1"/>
          </p:cNvSpPr>
          <p:nvPr>
            <p:ph type="title"/>
          </p:nvPr>
        </p:nvSpPr>
        <p:spPr/>
        <p:txBody>
          <a:bodyPr/>
          <a:lstStyle/>
          <a:p>
            <a:r>
              <a:rPr lang="en-GB" dirty="0"/>
              <a:t>Accessing App Manager</a:t>
            </a:r>
          </a:p>
        </p:txBody>
      </p:sp>
      <p:sp>
        <p:nvSpPr>
          <p:cNvPr id="15" name="Rectangle 14">
            <a:extLst>
              <a:ext uri="{FF2B5EF4-FFF2-40B4-BE49-F238E27FC236}">
                <a16:creationId xmlns:a16="http://schemas.microsoft.com/office/drawing/2014/main" id="{452C8FCD-B02E-4498-8A97-D6ADB3CEEFCB}"/>
              </a:ext>
            </a:extLst>
          </p:cNvPr>
          <p:cNvSpPr/>
          <p:nvPr/>
        </p:nvSpPr>
        <p:spPr>
          <a:xfrm>
            <a:off x="766598" y="646480"/>
            <a:ext cx="7610804" cy="1261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t"/>
          <a:lstStyle/>
          <a:p>
            <a:pPr algn="ctr" defTabSz="685800"/>
            <a:endParaRPr lang="en-US" sz="4050" b="1" cap="all" dirty="0">
              <a:solidFill>
                <a:prstClr val="white"/>
              </a:solidFill>
              <a:latin typeface="Calibri" panose="020F0502020204030204"/>
            </a:endParaRPr>
          </a:p>
        </p:txBody>
      </p:sp>
      <p:sp>
        <p:nvSpPr>
          <p:cNvPr id="16" name="Oval 15">
            <a:extLst>
              <a:ext uri="{FF2B5EF4-FFF2-40B4-BE49-F238E27FC236}">
                <a16:creationId xmlns:a16="http://schemas.microsoft.com/office/drawing/2014/main" id="{DF8B39D7-559B-4D00-9968-7D958A177E12}"/>
              </a:ext>
            </a:extLst>
          </p:cNvPr>
          <p:cNvSpPr/>
          <p:nvPr/>
        </p:nvSpPr>
        <p:spPr>
          <a:xfrm>
            <a:off x="1269852" y="1171938"/>
            <a:ext cx="1261241" cy="1261241"/>
          </a:xfrm>
          <a:prstGeom prst="ellipse">
            <a:avLst/>
          </a:prstGeom>
          <a:solidFill>
            <a:sysClr val="window" lastClr="FFFFFF"/>
          </a:solidFill>
          <a:ln w="12700" cap="flat" cmpd="sng" algn="ctr">
            <a:solidFill>
              <a:srgbClr val="4CC1EF"/>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7033A0D-4F7B-4F03-9150-CC29CB95D632}"/>
              </a:ext>
            </a:extLst>
          </p:cNvPr>
          <p:cNvSpPr/>
          <p:nvPr/>
        </p:nvSpPr>
        <p:spPr>
          <a:xfrm>
            <a:off x="3956887" y="1171938"/>
            <a:ext cx="1261241" cy="1261241"/>
          </a:xfrm>
          <a:prstGeom prst="ellipse">
            <a:avLst/>
          </a:prstGeom>
          <a:solidFill>
            <a:sysClr val="window" lastClr="FFFFFF"/>
          </a:solidFill>
          <a:ln w="12700" cap="flat" cmpd="sng" algn="ctr">
            <a:solidFill>
              <a:srgbClr val="FFCC4C"/>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0218335-2818-4E6D-8133-5FABF1F574DF}"/>
              </a:ext>
            </a:extLst>
          </p:cNvPr>
          <p:cNvSpPr/>
          <p:nvPr/>
        </p:nvSpPr>
        <p:spPr>
          <a:xfrm>
            <a:off x="6643923" y="1171938"/>
            <a:ext cx="1261241" cy="1261241"/>
          </a:xfrm>
          <a:prstGeom prst="ellipse">
            <a:avLst/>
          </a:prstGeom>
          <a:solidFill>
            <a:sysClr val="window" lastClr="FFFFFF"/>
          </a:solidFill>
          <a:ln w="12700" cap="flat" cmpd="sng" algn="ctr">
            <a:solidFill>
              <a:srgbClr val="C13018"/>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BE081BA-A338-456B-A3FB-1DBEB6EB9859}"/>
              </a:ext>
            </a:extLst>
          </p:cNvPr>
          <p:cNvSpPr/>
          <p:nvPr/>
        </p:nvSpPr>
        <p:spPr>
          <a:xfrm>
            <a:off x="839254" y="2639679"/>
            <a:ext cx="4923768" cy="541360"/>
          </a:xfrm>
          <a:prstGeom prst="rect">
            <a:avLst/>
          </a:prstGeom>
          <a:solidFill>
            <a:srgbClr val="FFCC4C">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A73AE2D-A161-4269-AD93-F5FB648957E3}"/>
              </a:ext>
            </a:extLst>
          </p:cNvPr>
          <p:cNvSpPr/>
          <p:nvPr/>
        </p:nvSpPr>
        <p:spPr>
          <a:xfrm>
            <a:off x="782105" y="2571750"/>
            <a:ext cx="4923768" cy="541360"/>
          </a:xfrm>
          <a:prstGeom prst="rect">
            <a:avLst/>
          </a:prstGeom>
          <a:solidFill>
            <a:srgbClr val="FFCC4C"/>
          </a:solidFill>
          <a:ln w="12700" cap="flat" cmpd="sng" algn="ctr">
            <a:noFill/>
            <a:prstDash val="solid"/>
            <a:miter lim="800000"/>
          </a:ln>
          <a:effectLst/>
        </p:spPr>
        <p:txBody>
          <a:bodyPr lIns="102870" rIns="102870" bIns="137160" rtlCol="0" anchor="b"/>
          <a:lstStyle/>
          <a:p>
            <a:pPr lvl="0" algn="ctr" defTabSz="685800">
              <a:defRPr/>
            </a:pPr>
            <a:r>
              <a:rPr lang="en-US" sz="1050" kern="0" noProof="1">
                <a:hlinkClick r:id="rId5"/>
              </a:rPr>
              <a:t>https://appmanager.ombiel.com/</a:t>
            </a:r>
            <a:endParaRPr kumimoji="0" lang="en-US" sz="1050" b="0" i="0" u="none" strike="noStrike" kern="0" cap="none" spc="0" normalizeH="0" baseline="0" noProof="1">
              <a:ln>
                <a:noFill/>
              </a:ln>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A9909E9-5C3F-446D-9CB2-757A1F5202B9}"/>
              </a:ext>
            </a:extLst>
          </p:cNvPr>
          <p:cNvSpPr/>
          <p:nvPr/>
        </p:nvSpPr>
        <p:spPr>
          <a:xfrm>
            <a:off x="6217869" y="2639679"/>
            <a:ext cx="2236733" cy="541360"/>
          </a:xfrm>
          <a:prstGeom prst="rect">
            <a:avLst/>
          </a:prstGeom>
          <a:solidFill>
            <a:srgbClr val="C13018">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70154E1-230C-45C1-A24C-ACEAF5F8FFBF}"/>
              </a:ext>
            </a:extLst>
          </p:cNvPr>
          <p:cNvSpPr/>
          <p:nvPr/>
        </p:nvSpPr>
        <p:spPr>
          <a:xfrm>
            <a:off x="6160720" y="2571750"/>
            <a:ext cx="2236733" cy="541360"/>
          </a:xfrm>
          <a:prstGeom prst="rect">
            <a:avLst/>
          </a:prstGeom>
          <a:solidFill>
            <a:srgbClr val="C13018"/>
          </a:solidFill>
          <a:ln w="12700" cap="flat" cmpd="sng" algn="ctr">
            <a:noFill/>
            <a:prstDash val="solid"/>
            <a:miter lim="800000"/>
          </a:ln>
          <a:effectLst/>
        </p:spPr>
        <p:txBody>
          <a:bodyPr lIns="102870" rIns="102870" bIns="137160" rtlCol="0" anchor="b"/>
          <a:lstStyle/>
          <a:p>
            <a:pPr algn="ctr" defTabSz="685800"/>
            <a:r>
              <a:rPr lang="en-US" sz="1000" kern="0" noProof="1">
                <a:solidFill>
                  <a:schemeClr val="bg1"/>
                </a:solidFill>
                <a:hlinkClick r:id="rId6">
                  <a:extLst>
                    <a:ext uri="{A12FA001-AC4F-418D-AE19-62706E023703}">
                      <ahyp:hlinkClr xmlns:ahyp="http://schemas.microsoft.com/office/drawing/2018/hyperlinkcolor" val="tx"/>
                    </a:ext>
                  </a:extLst>
                </a:hlinkClick>
              </a:rPr>
              <a:t>https://appmanager-eu01-preview.campusm.exlibrisgroup.com/</a:t>
            </a:r>
            <a:endParaRPr lang="en-US" sz="1000" kern="0" noProof="1">
              <a:solidFill>
                <a:schemeClr val="bg1"/>
              </a:solidFill>
            </a:endParaRPr>
          </a:p>
        </p:txBody>
      </p:sp>
      <p:cxnSp>
        <p:nvCxnSpPr>
          <p:cNvPr id="30" name="Straight Connector 29">
            <a:extLst>
              <a:ext uri="{FF2B5EF4-FFF2-40B4-BE49-F238E27FC236}">
                <a16:creationId xmlns:a16="http://schemas.microsoft.com/office/drawing/2014/main" id="{0797828F-2FB0-41DB-85D7-82A807CADAD7}"/>
              </a:ext>
            </a:extLst>
          </p:cNvPr>
          <p:cNvCxnSpPr>
            <a:cxnSpLocks/>
          </p:cNvCxnSpPr>
          <p:nvPr/>
        </p:nvCxnSpPr>
        <p:spPr>
          <a:xfrm>
            <a:off x="179512" y="2499742"/>
            <a:ext cx="8217941"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0AD810E-468E-4F1E-8FC2-E0B31BA070B8}"/>
              </a:ext>
            </a:extLst>
          </p:cNvPr>
          <p:cNvSpPr/>
          <p:nvPr/>
        </p:nvSpPr>
        <p:spPr>
          <a:xfrm>
            <a:off x="839254" y="3373359"/>
            <a:ext cx="4923768" cy="541360"/>
          </a:xfrm>
          <a:prstGeom prst="rect">
            <a:avLst/>
          </a:prstGeom>
          <a:solidFill>
            <a:srgbClr val="FFCC4C">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101FCAB-439B-4D2D-AE8E-D1D582D2A685}"/>
              </a:ext>
            </a:extLst>
          </p:cNvPr>
          <p:cNvSpPr/>
          <p:nvPr/>
        </p:nvSpPr>
        <p:spPr>
          <a:xfrm>
            <a:off x="782105" y="3305430"/>
            <a:ext cx="4923768" cy="541360"/>
          </a:xfrm>
          <a:prstGeom prst="rect">
            <a:avLst/>
          </a:prstGeom>
          <a:solidFill>
            <a:srgbClr val="FFCC4C"/>
          </a:solidFill>
          <a:ln w="12700" cap="flat" cmpd="sng" algn="ctr">
            <a:noFill/>
            <a:prstDash val="solid"/>
            <a:miter lim="800000"/>
          </a:ln>
          <a:effectLst/>
        </p:spPr>
        <p:txBody>
          <a:bodyPr lIns="102870" rIns="102870" bIns="137160" rtlCol="0" anchor="b"/>
          <a:lstStyle/>
          <a:p>
            <a:pPr lvl="0" algn="ctr" defTabSz="685800">
              <a:defRPr/>
            </a:pPr>
            <a:r>
              <a:rPr lang="en-US" sz="1050" kern="0" noProof="1">
                <a:hlinkClick r:id="rId7"/>
              </a:rPr>
              <a:t>https://appmanager-na.campusm.exlibrisgroup.com/</a:t>
            </a:r>
            <a:endParaRPr kumimoji="0" lang="en-US" sz="1050" b="0" i="0" u="none" strike="noStrike" kern="0" cap="none" spc="0" normalizeH="0" baseline="0" noProof="1">
              <a:ln>
                <a:noFill/>
              </a:ln>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492E401-0714-4189-8808-1FD59B6FAB95}"/>
              </a:ext>
            </a:extLst>
          </p:cNvPr>
          <p:cNvSpPr/>
          <p:nvPr/>
        </p:nvSpPr>
        <p:spPr>
          <a:xfrm>
            <a:off x="6217869" y="3373359"/>
            <a:ext cx="2236733" cy="541360"/>
          </a:xfrm>
          <a:prstGeom prst="rect">
            <a:avLst/>
          </a:prstGeom>
          <a:solidFill>
            <a:srgbClr val="C13018">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75DCEB9-2597-4EDD-9C26-530FFD36AC6D}"/>
              </a:ext>
            </a:extLst>
          </p:cNvPr>
          <p:cNvSpPr/>
          <p:nvPr/>
        </p:nvSpPr>
        <p:spPr>
          <a:xfrm>
            <a:off x="6160720" y="3305430"/>
            <a:ext cx="2236733" cy="541360"/>
          </a:xfrm>
          <a:prstGeom prst="rect">
            <a:avLst/>
          </a:prstGeom>
          <a:solidFill>
            <a:srgbClr val="C13018"/>
          </a:solidFill>
          <a:ln w="12700" cap="flat" cmpd="sng" algn="ctr">
            <a:noFill/>
            <a:prstDash val="solid"/>
            <a:miter lim="800000"/>
          </a:ln>
          <a:effectLst/>
        </p:spPr>
        <p:txBody>
          <a:bodyPr lIns="102870" rIns="102870" bIns="137160" rtlCol="0" anchor="b"/>
          <a:lstStyle/>
          <a:p>
            <a:pPr algn="ctr" defTabSz="685800"/>
            <a:r>
              <a:rPr lang="en-US" sz="1000" kern="0" noProof="1">
                <a:solidFill>
                  <a:schemeClr val="bg1"/>
                </a:solidFill>
                <a:hlinkClick r:id="rId8">
                  <a:extLst>
                    <a:ext uri="{A12FA001-AC4F-418D-AE19-62706E023703}">
                      <ahyp:hlinkClr xmlns:ahyp="http://schemas.microsoft.com/office/drawing/2018/hyperlinkcolor" val="tx"/>
                    </a:ext>
                  </a:extLst>
                </a:hlinkClick>
              </a:rPr>
              <a:t>https://appmanager-na01-preview.campusm.exlibrisgroup.com/</a:t>
            </a:r>
            <a:endParaRPr lang="en-US" sz="1000" kern="0" noProof="1">
              <a:solidFill>
                <a:schemeClr val="bg1"/>
              </a:solidFill>
            </a:endParaRPr>
          </a:p>
        </p:txBody>
      </p:sp>
      <p:sp>
        <p:nvSpPr>
          <p:cNvPr id="36" name="Rectangle 35">
            <a:extLst>
              <a:ext uri="{FF2B5EF4-FFF2-40B4-BE49-F238E27FC236}">
                <a16:creationId xmlns:a16="http://schemas.microsoft.com/office/drawing/2014/main" id="{2723A451-5323-42D2-9181-FD1386524DBF}"/>
              </a:ext>
            </a:extLst>
          </p:cNvPr>
          <p:cNvSpPr/>
          <p:nvPr/>
        </p:nvSpPr>
        <p:spPr>
          <a:xfrm>
            <a:off x="839254" y="4126663"/>
            <a:ext cx="4923768" cy="541360"/>
          </a:xfrm>
          <a:prstGeom prst="rect">
            <a:avLst/>
          </a:prstGeom>
          <a:solidFill>
            <a:srgbClr val="FFCC4C">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027FCF3-1359-4224-A6A9-F2B37BC61A0A}"/>
              </a:ext>
            </a:extLst>
          </p:cNvPr>
          <p:cNvSpPr/>
          <p:nvPr/>
        </p:nvSpPr>
        <p:spPr>
          <a:xfrm>
            <a:off x="782105" y="4058734"/>
            <a:ext cx="4923768" cy="541360"/>
          </a:xfrm>
          <a:prstGeom prst="rect">
            <a:avLst/>
          </a:prstGeom>
          <a:solidFill>
            <a:srgbClr val="FFCC4C"/>
          </a:solidFill>
          <a:ln w="12700" cap="flat" cmpd="sng" algn="ctr">
            <a:noFill/>
            <a:prstDash val="solid"/>
            <a:miter lim="800000"/>
          </a:ln>
          <a:effectLst/>
        </p:spPr>
        <p:txBody>
          <a:bodyPr lIns="102870" rIns="102870" bIns="137160" rtlCol="0" anchor="b"/>
          <a:lstStyle/>
          <a:p>
            <a:pPr lvl="0" algn="ctr" defTabSz="685800">
              <a:defRPr/>
            </a:pPr>
            <a:r>
              <a:rPr lang="en-US" sz="1050" kern="0" noProof="1">
                <a:hlinkClick r:id="rId9"/>
              </a:rPr>
              <a:t>https://appmanager-ap.campusm.exlibrisgroup.com/</a:t>
            </a:r>
            <a:endParaRPr kumimoji="0" lang="en-US" sz="1050" b="0" i="0" u="none" strike="noStrike" kern="0" cap="none" spc="0" normalizeH="0" baseline="0" noProof="1">
              <a:ln>
                <a:noFill/>
              </a:ln>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5F35408-C867-4807-8663-BE7D153276A1}"/>
              </a:ext>
            </a:extLst>
          </p:cNvPr>
          <p:cNvSpPr/>
          <p:nvPr/>
        </p:nvSpPr>
        <p:spPr>
          <a:xfrm>
            <a:off x="6217869" y="4126663"/>
            <a:ext cx="2236733" cy="541360"/>
          </a:xfrm>
          <a:prstGeom prst="rect">
            <a:avLst/>
          </a:prstGeom>
          <a:solidFill>
            <a:srgbClr val="C13018">
              <a:lumMod val="50000"/>
            </a:srgbClr>
          </a:solidFill>
          <a:ln w="12700" cap="flat" cmpd="sng" algn="ctr">
            <a:noFill/>
            <a:prstDash val="solid"/>
            <a:miter lim="800000"/>
          </a:ln>
          <a:effectLst/>
        </p:spPr>
        <p:txBody>
          <a:bodyPr lIns="102870" rIns="102870" bIns="137160" rtlCol="0" anchor="b"/>
          <a:lstStyle/>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1">
              <a:ln>
                <a:noFill/>
              </a:ln>
              <a:solidFill>
                <a:prstClr val="black">
                  <a:lumMod val="75000"/>
                  <a:lumOff val="25000"/>
                </a:prstClr>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6ABC2D3-A04E-48C9-97CA-DCAD8C38CFC2}"/>
              </a:ext>
            </a:extLst>
          </p:cNvPr>
          <p:cNvSpPr/>
          <p:nvPr/>
        </p:nvSpPr>
        <p:spPr>
          <a:xfrm>
            <a:off x="6160720" y="4058734"/>
            <a:ext cx="2236733" cy="541360"/>
          </a:xfrm>
          <a:prstGeom prst="rect">
            <a:avLst/>
          </a:prstGeom>
          <a:solidFill>
            <a:srgbClr val="C13018"/>
          </a:solidFill>
          <a:ln w="12700" cap="flat" cmpd="sng" algn="ctr">
            <a:noFill/>
            <a:prstDash val="solid"/>
            <a:miter lim="800000"/>
          </a:ln>
          <a:effectLst/>
        </p:spPr>
        <p:txBody>
          <a:bodyPr lIns="102870" rIns="102870" bIns="137160" rtlCol="0" anchor="b"/>
          <a:lstStyle/>
          <a:p>
            <a:pPr algn="ctr" defTabSz="685800"/>
            <a:r>
              <a:rPr lang="en-US" sz="1000" kern="0" noProof="1">
                <a:solidFill>
                  <a:schemeClr val="bg1"/>
                </a:solidFill>
                <a:hlinkClick r:id="rId10">
                  <a:extLst>
                    <a:ext uri="{A12FA001-AC4F-418D-AE19-62706E023703}">
                      <ahyp:hlinkClr xmlns:ahyp="http://schemas.microsoft.com/office/drawing/2018/hyperlinkcolor" val="tx"/>
                    </a:ext>
                  </a:extLst>
                </a:hlinkClick>
              </a:rPr>
              <a:t>https://appmanager-ap01-preview.campusm.exlibrisgroup.com/</a:t>
            </a:r>
            <a:endParaRPr lang="en-US" sz="1000" kern="0" noProof="1">
              <a:solidFill>
                <a:schemeClr val="bg1"/>
              </a:solidFill>
            </a:endParaRPr>
          </a:p>
        </p:txBody>
      </p:sp>
      <p:cxnSp>
        <p:nvCxnSpPr>
          <p:cNvPr id="40" name="Straight Connector 39">
            <a:extLst>
              <a:ext uri="{FF2B5EF4-FFF2-40B4-BE49-F238E27FC236}">
                <a16:creationId xmlns:a16="http://schemas.microsoft.com/office/drawing/2014/main" id="{422EA510-2F76-4C9A-B05D-96A24C70B877}"/>
              </a:ext>
            </a:extLst>
          </p:cNvPr>
          <p:cNvCxnSpPr>
            <a:cxnSpLocks/>
          </p:cNvCxnSpPr>
          <p:nvPr/>
        </p:nvCxnSpPr>
        <p:spPr>
          <a:xfrm>
            <a:off x="179512" y="3245222"/>
            <a:ext cx="8217941"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AF2F09F-5152-472C-8C92-552CE0EFA71F}"/>
              </a:ext>
            </a:extLst>
          </p:cNvPr>
          <p:cNvCxnSpPr>
            <a:cxnSpLocks/>
          </p:cNvCxnSpPr>
          <p:nvPr/>
        </p:nvCxnSpPr>
        <p:spPr>
          <a:xfrm>
            <a:off x="179512" y="3975462"/>
            <a:ext cx="8217941"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FA0A6E8-FBEA-411A-A907-4FF594BE2C17}"/>
              </a:ext>
            </a:extLst>
          </p:cNvPr>
          <p:cNvCxnSpPr>
            <a:cxnSpLocks/>
          </p:cNvCxnSpPr>
          <p:nvPr/>
        </p:nvCxnSpPr>
        <p:spPr>
          <a:xfrm>
            <a:off x="179512" y="4731990"/>
            <a:ext cx="8217941"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17522B4-D605-476B-BBF9-6F0461CD02BD}"/>
              </a:ext>
            </a:extLst>
          </p:cNvPr>
          <p:cNvSpPr txBox="1"/>
          <p:nvPr/>
        </p:nvSpPr>
        <p:spPr>
          <a:xfrm>
            <a:off x="116427" y="2703930"/>
            <a:ext cx="561116" cy="276999"/>
          </a:xfrm>
          <a:prstGeom prst="rect">
            <a:avLst/>
          </a:prstGeom>
          <a:noFill/>
        </p:spPr>
        <p:txBody>
          <a:bodyPr wrap="none" rtlCol="0">
            <a:spAutoFit/>
          </a:bodyPr>
          <a:lstStyle/>
          <a:p>
            <a:r>
              <a:rPr lang="en-GB" sz="1200" b="1" dirty="0">
                <a:solidFill>
                  <a:srgbClr val="FF0000"/>
                </a:solidFill>
              </a:rPr>
              <a:t>EMEA</a:t>
            </a:r>
          </a:p>
        </p:txBody>
      </p:sp>
      <p:sp>
        <p:nvSpPr>
          <p:cNvPr id="44" name="TextBox 43">
            <a:extLst>
              <a:ext uri="{FF2B5EF4-FFF2-40B4-BE49-F238E27FC236}">
                <a16:creationId xmlns:a16="http://schemas.microsoft.com/office/drawing/2014/main" id="{BFE6DA65-2FDA-4BFC-A2D6-F3D4858F1D9E}"/>
              </a:ext>
            </a:extLst>
          </p:cNvPr>
          <p:cNvSpPr txBox="1"/>
          <p:nvPr/>
        </p:nvSpPr>
        <p:spPr>
          <a:xfrm>
            <a:off x="116427" y="3338176"/>
            <a:ext cx="711157" cy="461665"/>
          </a:xfrm>
          <a:prstGeom prst="rect">
            <a:avLst/>
          </a:prstGeom>
          <a:noFill/>
        </p:spPr>
        <p:txBody>
          <a:bodyPr wrap="none" rtlCol="0">
            <a:spAutoFit/>
          </a:bodyPr>
          <a:lstStyle/>
          <a:p>
            <a:r>
              <a:rPr lang="en-GB" sz="1200" b="1" dirty="0">
                <a:solidFill>
                  <a:srgbClr val="FF0000"/>
                </a:solidFill>
              </a:rPr>
              <a:t>North</a:t>
            </a:r>
            <a:br>
              <a:rPr lang="en-GB" sz="1200" b="1" dirty="0">
                <a:solidFill>
                  <a:srgbClr val="FF0000"/>
                </a:solidFill>
              </a:rPr>
            </a:br>
            <a:r>
              <a:rPr lang="en-GB" sz="1200" b="1" dirty="0">
                <a:solidFill>
                  <a:srgbClr val="FF0000"/>
                </a:solidFill>
              </a:rPr>
              <a:t>America</a:t>
            </a:r>
          </a:p>
        </p:txBody>
      </p:sp>
      <p:sp>
        <p:nvSpPr>
          <p:cNvPr id="45" name="TextBox 44">
            <a:extLst>
              <a:ext uri="{FF2B5EF4-FFF2-40B4-BE49-F238E27FC236}">
                <a16:creationId xmlns:a16="http://schemas.microsoft.com/office/drawing/2014/main" id="{95F4A955-1127-411B-A447-D8A7FAA627B9}"/>
              </a:ext>
            </a:extLst>
          </p:cNvPr>
          <p:cNvSpPr txBox="1"/>
          <p:nvPr/>
        </p:nvSpPr>
        <p:spPr>
          <a:xfrm>
            <a:off x="116427" y="4173203"/>
            <a:ext cx="521874" cy="276999"/>
          </a:xfrm>
          <a:prstGeom prst="rect">
            <a:avLst/>
          </a:prstGeom>
          <a:noFill/>
        </p:spPr>
        <p:txBody>
          <a:bodyPr wrap="none" rtlCol="0">
            <a:spAutoFit/>
          </a:bodyPr>
          <a:lstStyle/>
          <a:p>
            <a:r>
              <a:rPr lang="en-GB" sz="1200" b="1" dirty="0">
                <a:solidFill>
                  <a:srgbClr val="FF0000"/>
                </a:solidFill>
              </a:rPr>
              <a:t>APAC</a:t>
            </a:r>
          </a:p>
        </p:txBody>
      </p:sp>
      <p:sp>
        <p:nvSpPr>
          <p:cNvPr id="46" name="Oval 45">
            <a:extLst>
              <a:ext uri="{FF2B5EF4-FFF2-40B4-BE49-F238E27FC236}">
                <a16:creationId xmlns:a16="http://schemas.microsoft.com/office/drawing/2014/main" id="{1694F1E2-06B8-4039-9918-832BAD400962}"/>
              </a:ext>
            </a:extLst>
          </p:cNvPr>
          <p:cNvSpPr/>
          <p:nvPr/>
        </p:nvSpPr>
        <p:spPr>
          <a:xfrm>
            <a:off x="3956887" y="1171938"/>
            <a:ext cx="1261241" cy="1261241"/>
          </a:xfrm>
          <a:prstGeom prst="ellipse">
            <a:avLst/>
          </a:prstGeom>
          <a:solidFill>
            <a:sysClr val="window" lastClr="FFFFFF"/>
          </a:solidFill>
          <a:ln w="12700" cap="flat" cmpd="sng" algn="ctr">
            <a:solidFill>
              <a:srgbClr val="FFCC4C"/>
            </a:solidFill>
            <a:prstDash val="solid"/>
            <a:miter lim="800000"/>
          </a:ln>
          <a:effectLst>
            <a:outerShdw blurRad="101600" dist="63500" dir="2700000" algn="tl" rotWithShape="0">
              <a:prstClr val="black">
                <a:alpha val="5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DC7ACC4E-B75A-4CF2-A528-09E3A7C73856}"/>
              </a:ext>
            </a:extLst>
          </p:cNvPr>
          <p:cNvSpPr/>
          <p:nvPr/>
        </p:nvSpPr>
        <p:spPr>
          <a:xfrm>
            <a:off x="1465098" y="771126"/>
            <a:ext cx="870752" cy="323165"/>
          </a:xfrm>
          <a:prstGeom prst="rect">
            <a:avLst/>
          </a:prstGeom>
        </p:spPr>
        <p:txBody>
          <a:bodyPr wrap="none"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1">
                <a:ln>
                  <a:noFill/>
                </a:ln>
                <a:solidFill>
                  <a:schemeClr val="bg1"/>
                </a:solidFill>
                <a:effectLst/>
                <a:uLnTx/>
                <a:uFillTx/>
              </a:rPr>
              <a:t>Sandbox</a:t>
            </a:r>
          </a:p>
        </p:txBody>
      </p:sp>
      <p:sp>
        <p:nvSpPr>
          <p:cNvPr id="61" name="Rectangle 60">
            <a:extLst>
              <a:ext uri="{FF2B5EF4-FFF2-40B4-BE49-F238E27FC236}">
                <a16:creationId xmlns:a16="http://schemas.microsoft.com/office/drawing/2014/main" id="{D5979B1D-3134-4D57-84E4-22E2F0502441}"/>
              </a:ext>
            </a:extLst>
          </p:cNvPr>
          <p:cNvSpPr/>
          <p:nvPr/>
        </p:nvSpPr>
        <p:spPr>
          <a:xfrm>
            <a:off x="4054350" y="771126"/>
            <a:ext cx="1066319" cy="323165"/>
          </a:xfrm>
          <a:prstGeom prst="rect">
            <a:avLst/>
          </a:prstGeom>
        </p:spPr>
        <p:txBody>
          <a:bodyPr wrap="none"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1">
                <a:ln>
                  <a:noFill/>
                </a:ln>
                <a:solidFill>
                  <a:schemeClr val="bg1"/>
                </a:solidFill>
                <a:effectLst/>
                <a:uLnTx/>
                <a:uFillTx/>
              </a:rPr>
              <a:t>Production</a:t>
            </a:r>
          </a:p>
        </p:txBody>
      </p:sp>
      <p:sp>
        <p:nvSpPr>
          <p:cNvPr id="62" name="Rectangle 61">
            <a:extLst>
              <a:ext uri="{FF2B5EF4-FFF2-40B4-BE49-F238E27FC236}">
                <a16:creationId xmlns:a16="http://schemas.microsoft.com/office/drawing/2014/main" id="{6122C677-9AB8-4E02-92DC-D0CAA1A805EC}"/>
              </a:ext>
            </a:extLst>
          </p:cNvPr>
          <p:cNvSpPr/>
          <p:nvPr/>
        </p:nvSpPr>
        <p:spPr>
          <a:xfrm>
            <a:off x="6860008" y="771126"/>
            <a:ext cx="829073" cy="323165"/>
          </a:xfrm>
          <a:prstGeom prst="rect">
            <a:avLst/>
          </a:prstGeom>
        </p:spPr>
        <p:txBody>
          <a:bodyPr wrap="none"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1">
                <a:ln>
                  <a:noFill/>
                </a:ln>
                <a:solidFill>
                  <a:schemeClr val="bg1"/>
                </a:solidFill>
                <a:effectLst/>
                <a:uLnTx/>
                <a:uFillTx/>
              </a:rPr>
              <a:t>Preview</a:t>
            </a:r>
          </a:p>
        </p:txBody>
      </p:sp>
      <p:pic>
        <p:nvPicPr>
          <p:cNvPr id="63" name="Picture 62" descr="A picture containing shape&#10;&#10;Description automatically generated">
            <a:extLst>
              <a:ext uri="{FF2B5EF4-FFF2-40B4-BE49-F238E27FC236}">
                <a16:creationId xmlns:a16="http://schemas.microsoft.com/office/drawing/2014/main" id="{47C8077E-1F90-446A-B66A-D6AE36A526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3857" y="1466119"/>
            <a:ext cx="648000" cy="648000"/>
          </a:xfrm>
          <a:prstGeom prst="rect">
            <a:avLst/>
          </a:prstGeom>
        </p:spPr>
      </p:pic>
      <p:pic>
        <p:nvPicPr>
          <p:cNvPr id="64" name="Picture 63" descr="A picture containing shape&#10;&#10;Description automatically generated">
            <a:extLst>
              <a:ext uri="{FF2B5EF4-FFF2-40B4-BE49-F238E27FC236}">
                <a16:creationId xmlns:a16="http://schemas.microsoft.com/office/drawing/2014/main" id="{DDC690F6-D551-4776-A3AE-322AE9066F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0542" y="1466119"/>
            <a:ext cx="648000" cy="648000"/>
          </a:xfrm>
          <a:prstGeom prst="rect">
            <a:avLst/>
          </a:prstGeom>
        </p:spPr>
      </p:pic>
      <p:pic>
        <p:nvPicPr>
          <p:cNvPr id="65" name="Picture 64" descr="A picture containing shape&#10;&#10;Description automatically generated">
            <a:extLst>
              <a:ext uri="{FF2B5EF4-FFF2-40B4-BE49-F238E27FC236}">
                <a16:creationId xmlns:a16="http://schemas.microsoft.com/office/drawing/2014/main" id="{0CED321E-8DB8-4D59-AE79-2BC1EF4085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6385" y="1466119"/>
            <a:ext cx="648000" cy="648000"/>
          </a:xfrm>
          <a:prstGeom prst="rect">
            <a:avLst/>
          </a:prstGeom>
        </p:spPr>
      </p:pic>
      <p:pic>
        <p:nvPicPr>
          <p:cNvPr id="4" name="Audio 3">
            <a:hlinkClick r:id="" action="ppaction://media"/>
            <a:extLst>
              <a:ext uri="{FF2B5EF4-FFF2-40B4-BE49-F238E27FC236}">
                <a16:creationId xmlns:a16="http://schemas.microsoft.com/office/drawing/2014/main" id="{9FB8B4E5-1687-4DC7-894A-7B975F03C6B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34423864"/>
      </p:ext>
    </p:extLst>
  </p:cSld>
  <p:clrMapOvr>
    <a:masterClrMapping/>
  </p:clrMapOvr>
  <mc:AlternateContent xmlns:mc="http://schemas.openxmlformats.org/markup-compatibility/2006" xmlns:p14="http://schemas.microsoft.com/office/powerpoint/2010/main">
    <mc:Choice Requires="p14">
      <p:transition p14:dur="250" advTm="26932">
        <p:fade/>
      </p:transition>
    </mc:Choice>
    <mc:Fallback xmlns="">
      <p:transition advTm="26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95C6870-A115-48CB-9345-2A37A8422E80}"/>
              </a:ext>
            </a:extLst>
          </p:cNvPr>
          <p:cNvSpPr/>
          <p:nvPr/>
        </p:nvSpPr>
        <p:spPr>
          <a:xfrm>
            <a:off x="5364088" y="771550"/>
            <a:ext cx="45719" cy="39468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613227D4-2655-4C6B-B694-A0E8608753BF}"/>
              </a:ext>
            </a:extLst>
          </p:cNvPr>
          <p:cNvGrpSpPr/>
          <p:nvPr/>
        </p:nvGrpSpPr>
        <p:grpSpPr>
          <a:xfrm>
            <a:off x="323528" y="771548"/>
            <a:ext cx="8563292" cy="3979387"/>
            <a:chOff x="323528" y="771548"/>
            <a:chExt cx="8563292" cy="3979387"/>
          </a:xfrm>
        </p:grpSpPr>
        <p:sp>
          <p:nvSpPr>
            <p:cNvPr id="17" name="Shape 1816">
              <a:extLst>
                <a:ext uri="{FF2B5EF4-FFF2-40B4-BE49-F238E27FC236}">
                  <a16:creationId xmlns:a16="http://schemas.microsoft.com/office/drawing/2014/main" id="{283EBC55-EAF3-4B4A-9EB2-E3E15EBC27C2}"/>
                </a:ext>
              </a:extLst>
            </p:cNvPr>
            <p:cNvSpPr/>
            <p:nvPr/>
          </p:nvSpPr>
          <p:spPr>
            <a:xfrm>
              <a:off x="323528" y="771550"/>
              <a:ext cx="8496944" cy="3979385"/>
            </a:xfrm>
            <a:prstGeom prst="rect">
              <a:avLst/>
            </a:prstGeom>
            <a:solidFill>
              <a:schemeClr val="bg1">
                <a:lumMod val="95000"/>
              </a:schemeClr>
            </a:solidFill>
            <a:ln w="12700" cap="flat">
              <a:noFill/>
              <a:miter lim="400000"/>
            </a:ln>
            <a:effectLst/>
          </p:spPr>
          <p:txBody>
            <a:bodyPr wrap="square" lIns="274320" tIns="274320" rIns="274320" bIns="274320" numCol="1" anchor="ctr">
              <a:noAutofit/>
            </a:bodyPr>
            <a:lstStyle/>
            <a:p>
              <a:pPr marL="171450" indent="-171450">
                <a:lnSpc>
                  <a:spcPct val="150000"/>
                </a:lnSpc>
                <a:buFont typeface="Wingdings" panose="05000000000000000000" pitchFamily="2" charset="2"/>
                <a:buChar char="ü"/>
              </a:pPr>
              <a:r>
                <a:rPr lang="en-AU" sz="1600" dirty="0"/>
                <a:t>Each campusM Environment is composed of</a:t>
              </a:r>
            </a:p>
            <a:p>
              <a:pPr marL="628650" lvl="1" indent="-171450">
                <a:lnSpc>
                  <a:spcPct val="150000"/>
                </a:lnSpc>
                <a:buFont typeface="Wingdings" panose="05000000000000000000" pitchFamily="2" charset="2"/>
                <a:buChar char="ü"/>
              </a:pPr>
              <a:r>
                <a:rPr lang="en-AU" sz="1600" dirty="0"/>
                <a:t>campusM App Client for Web, iOS and Android</a:t>
              </a:r>
            </a:p>
            <a:p>
              <a:pPr marL="628650" lvl="1" indent="-171450">
                <a:lnSpc>
                  <a:spcPct val="150000"/>
                </a:lnSpc>
                <a:buFont typeface="Wingdings" panose="05000000000000000000" pitchFamily="2" charset="2"/>
                <a:buChar char="ü"/>
              </a:pPr>
              <a:r>
                <a:rPr lang="en-AU" sz="1600" dirty="0"/>
                <a:t>ExLibris Cloud platform and App Manager </a:t>
              </a:r>
            </a:p>
            <a:p>
              <a:pPr marL="628650" lvl="1" indent="-171450">
                <a:lnSpc>
                  <a:spcPct val="150000"/>
                </a:lnSpc>
                <a:buFont typeface="Wingdings" panose="05000000000000000000" pitchFamily="2" charset="2"/>
                <a:buChar char="ü"/>
              </a:pPr>
              <a:r>
                <a:rPr lang="en-AU" sz="1600" dirty="0"/>
                <a:t>Optional Connect Layer</a:t>
              </a:r>
            </a:p>
            <a:p>
              <a:pPr marL="171450" indent="-171450">
                <a:lnSpc>
                  <a:spcPct val="150000"/>
                </a:lnSpc>
                <a:buFont typeface="Wingdings" panose="05000000000000000000" pitchFamily="2" charset="2"/>
                <a:buChar char="ü"/>
              </a:pPr>
              <a:r>
                <a:rPr lang="en-AU" sz="1600" dirty="0"/>
                <a:t>Typically customers have 3 environments:</a:t>
              </a:r>
            </a:p>
            <a:p>
              <a:pPr marL="628650" lvl="1" indent="-171450">
                <a:lnSpc>
                  <a:spcPct val="150000"/>
                </a:lnSpc>
                <a:buFont typeface="Wingdings" panose="05000000000000000000" pitchFamily="2" charset="2"/>
                <a:buChar char="ü"/>
              </a:pPr>
              <a:r>
                <a:rPr lang="en-AU" sz="1600" dirty="0"/>
                <a:t>Sandbox – For testing and development</a:t>
              </a:r>
            </a:p>
            <a:p>
              <a:pPr marL="628650" lvl="1" indent="-171450">
                <a:lnSpc>
                  <a:spcPct val="150000"/>
                </a:lnSpc>
                <a:buFont typeface="Wingdings" panose="05000000000000000000" pitchFamily="2" charset="2"/>
                <a:buChar char="ü"/>
              </a:pPr>
              <a:r>
                <a:rPr lang="en-AU" sz="1600" dirty="0"/>
                <a:t>Production – For live apps</a:t>
              </a:r>
            </a:p>
            <a:p>
              <a:pPr marL="628650" lvl="1" indent="-171450">
                <a:lnSpc>
                  <a:spcPct val="150000"/>
                </a:lnSpc>
                <a:buFont typeface="Wingdings" panose="05000000000000000000" pitchFamily="2" charset="2"/>
                <a:buChar char="ü"/>
              </a:pPr>
              <a:r>
                <a:rPr lang="en-AU" sz="1600" dirty="0"/>
                <a:t>Preview – to preview the coming release</a:t>
              </a:r>
            </a:p>
            <a:p>
              <a:pPr marL="171450" indent="-171450">
                <a:lnSpc>
                  <a:spcPct val="150000"/>
                </a:lnSpc>
                <a:buFont typeface="Wingdings" panose="05000000000000000000" pitchFamily="2" charset="2"/>
                <a:buChar char="ü"/>
              </a:pPr>
              <a:r>
                <a:rPr lang="en-AU" sz="1600" dirty="0"/>
                <a:t>A snapshot of production is taken monthly and copied to Preview to aid testing</a:t>
              </a:r>
            </a:p>
            <a:p>
              <a:pPr marL="171450" indent="-171450">
                <a:lnSpc>
                  <a:spcPct val="150000"/>
                </a:lnSpc>
                <a:buFont typeface="Wingdings" panose="05000000000000000000" pitchFamily="2" charset="2"/>
                <a:buChar char="ü"/>
              </a:pPr>
              <a:r>
                <a:rPr lang="en-AU" sz="1600" dirty="0"/>
                <a:t>Sandbox, Preview and Release Candidate native apps can be accessed through App </a:t>
              </a:r>
              <a:r>
                <a:rPr lang="en-AU" sz="1600" dirty="0" err="1"/>
                <a:t>Center</a:t>
              </a:r>
              <a:endParaRPr lang="en-AU" sz="1600" dirty="0"/>
            </a:p>
            <a:p>
              <a:pPr marL="171450" indent="-171450">
                <a:lnSpc>
                  <a:spcPct val="150000"/>
                </a:lnSpc>
                <a:buFont typeface="Wingdings" panose="05000000000000000000" pitchFamily="2" charset="2"/>
                <a:buChar char="ü"/>
              </a:pPr>
              <a:endParaRPr lang="en-AU" sz="1400" dirty="0"/>
            </a:p>
          </p:txBody>
        </p:sp>
        <p:grpSp>
          <p:nvGrpSpPr>
            <p:cNvPr id="21" name="Group 20">
              <a:extLst>
                <a:ext uri="{FF2B5EF4-FFF2-40B4-BE49-F238E27FC236}">
                  <a16:creationId xmlns:a16="http://schemas.microsoft.com/office/drawing/2014/main" id="{518BC95E-0DD6-4A88-A0B9-E5D6908C7BCC}"/>
                </a:ext>
              </a:extLst>
            </p:cNvPr>
            <p:cNvGrpSpPr/>
            <p:nvPr/>
          </p:nvGrpSpPr>
          <p:grpSpPr>
            <a:xfrm>
              <a:off x="6300193" y="771548"/>
              <a:ext cx="2586627" cy="3528393"/>
              <a:chOff x="6868737" y="1220624"/>
              <a:chExt cx="2359810" cy="3528393"/>
            </a:xfrm>
          </p:grpSpPr>
          <p:sp>
            <p:nvSpPr>
              <p:cNvPr id="23" name="Oval 2">
                <a:extLst>
                  <a:ext uri="{FF2B5EF4-FFF2-40B4-BE49-F238E27FC236}">
                    <a16:creationId xmlns:a16="http://schemas.microsoft.com/office/drawing/2014/main" id="{1C874A50-042D-4817-AD9E-BADEE2CBDA89}"/>
                  </a:ext>
                </a:extLst>
              </p:cNvPr>
              <p:cNvSpPr/>
              <p:nvPr/>
            </p:nvSpPr>
            <p:spPr>
              <a:xfrm rot="16200000">
                <a:off x="6614797" y="2195795"/>
                <a:ext cx="3528393" cy="1578052"/>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B3E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
                <a:extLst>
                  <a:ext uri="{FF2B5EF4-FFF2-40B4-BE49-F238E27FC236}">
                    <a16:creationId xmlns:a16="http://schemas.microsoft.com/office/drawing/2014/main" id="{B23DC8EC-1F41-43F2-BB44-473FDD6FF1F0}"/>
                  </a:ext>
                </a:extLst>
              </p:cNvPr>
              <p:cNvSpPr/>
              <p:nvPr/>
            </p:nvSpPr>
            <p:spPr>
              <a:xfrm rot="10800000">
                <a:off x="6868737" y="1220626"/>
                <a:ext cx="2359810" cy="1420725"/>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Slide Number Placeholder 2"/>
          <p:cNvSpPr>
            <a:spLocks noGrp="1"/>
          </p:cNvSpPr>
          <p:nvPr>
            <p:ph type="sldNum" sz="quarter" idx="10"/>
          </p:nvPr>
        </p:nvSpPr>
        <p:spPr/>
        <p:txBody>
          <a:bodyPr/>
          <a:lstStyle/>
          <a:p>
            <a:fld id="{1C146586-7EC2-481D-848F-8CE41EB2DE6C}" type="slidenum">
              <a:rPr lang="en-US" smtClean="0"/>
              <a:pPr/>
              <a:t>9</a:t>
            </a:fld>
            <a:endParaRPr lang="en-US" dirty="0"/>
          </a:p>
        </p:txBody>
      </p:sp>
      <p:sp>
        <p:nvSpPr>
          <p:cNvPr id="2" name="Title 1"/>
          <p:cNvSpPr>
            <a:spLocks noGrp="1"/>
          </p:cNvSpPr>
          <p:nvPr>
            <p:ph type="title"/>
          </p:nvPr>
        </p:nvSpPr>
        <p:spPr>
          <a:xfrm>
            <a:off x="395536" y="70415"/>
            <a:ext cx="8424936" cy="576064"/>
          </a:xfrm>
        </p:spPr>
        <p:txBody>
          <a:bodyPr>
            <a:normAutofit/>
          </a:bodyPr>
          <a:lstStyle/>
          <a:p>
            <a:pPr lvl="0"/>
            <a:r>
              <a:rPr lang="en-GB" dirty="0"/>
              <a:t>Summary</a:t>
            </a:r>
          </a:p>
        </p:txBody>
      </p:sp>
      <p:pic>
        <p:nvPicPr>
          <p:cNvPr id="4" name="Audio 3">
            <a:hlinkClick r:id="" action="ppaction://media"/>
            <a:extLst>
              <a:ext uri="{FF2B5EF4-FFF2-40B4-BE49-F238E27FC236}">
                <a16:creationId xmlns:a16="http://schemas.microsoft.com/office/drawing/2014/main" id="{E8C7923C-561D-4D75-B184-6501F9685B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17402574"/>
      </p:ext>
    </p:extLst>
  </p:cSld>
  <p:clrMapOvr>
    <a:masterClrMapping/>
  </p:clrMapOvr>
  <mc:AlternateContent xmlns:mc="http://schemas.openxmlformats.org/markup-compatibility/2006" xmlns:p14="http://schemas.microsoft.com/office/powerpoint/2010/main">
    <mc:Choice Requires="p14">
      <p:transition p14:dur="250" advTm="52407">
        <p:fade/>
      </p:transition>
    </mc:Choice>
    <mc:Fallback xmlns="">
      <p:transition advTm="524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Ex_Libris_2020">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C166700EAA19438F4F8232B42BE5BD" ma:contentTypeVersion="13" ma:contentTypeDescription="Create a new document." ma:contentTypeScope="" ma:versionID="26daf1831044a50c1bdd3af0da8916c3">
  <xsd:schema xmlns:xsd="http://www.w3.org/2001/XMLSchema" xmlns:xs="http://www.w3.org/2001/XMLSchema" xmlns:p="http://schemas.microsoft.com/office/2006/metadata/properties" xmlns:ns3="ca890ac0-05c3-404d-bdc6-32e25bff8c4a" xmlns:ns4="38e1cc99-e203-4365-a43e-4b8c5fbfadac" targetNamespace="http://schemas.microsoft.com/office/2006/metadata/properties" ma:root="true" ma:fieldsID="9d6769c6e633fc43d3ab7c8d6b2750cc" ns3:_="" ns4:_="">
    <xsd:import namespace="ca890ac0-05c3-404d-bdc6-32e25bff8c4a"/>
    <xsd:import namespace="38e1cc99-e203-4365-a43e-4b8c5fbfada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90ac0-05c3-404d-bdc6-32e25bff8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e1cc99-e203-4365-a43e-4b8c5fbfada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C67CEF-FB52-4883-985A-28B94DA3B9B1}">
  <ds:schemaRefs>
    <ds:schemaRef ds:uri="http://schemas.microsoft.com/sharepoint/v3/contenttype/forms"/>
  </ds:schemaRefs>
</ds:datastoreItem>
</file>

<file path=customXml/itemProps2.xml><?xml version="1.0" encoding="utf-8"?>
<ds:datastoreItem xmlns:ds="http://schemas.openxmlformats.org/officeDocument/2006/customXml" ds:itemID="{59CAAE37-E9C4-43B1-8C2A-9768A7F5D4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90ac0-05c3-404d-bdc6-32e25bff8c4a"/>
    <ds:schemaRef ds:uri="38e1cc99-e203-4365-a43e-4b8c5fbfa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15D8E7-8D50-4313-992A-E58EDF35C2A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Facet</Template>
  <TotalTime>45931</TotalTime>
  <Words>1697</Words>
  <Application>Microsoft Office PowerPoint</Application>
  <PresentationFormat>On-screen Show (16:9)</PresentationFormat>
  <Paragraphs>183</Paragraphs>
  <Slides>11</Slides>
  <Notes>11</Notes>
  <HiddenSlides>0</HiddenSlides>
  <MMClips>11</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Ex_Libris_2020</vt:lpstr>
      <vt:lpstr>Template PresentationGo</vt:lpstr>
      <vt:lpstr>campusM Environments</vt:lpstr>
      <vt:lpstr>PowerPoint Presentation</vt:lpstr>
      <vt:lpstr>campusM Environment Components</vt:lpstr>
      <vt:lpstr>campusM Environments</vt:lpstr>
      <vt:lpstr>campusM Environments – Monthly Releases</vt:lpstr>
      <vt:lpstr>Accessing the Native Apps though App Center</vt:lpstr>
      <vt:lpstr>Accessing the Web Apps though a Bowser</vt:lpstr>
      <vt:lpstr>Accessing App Manager</vt:lpstr>
      <vt:lpstr>Summary</vt:lpstr>
      <vt:lpstr>Further Information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Matthew Sherlock</cp:lastModifiedBy>
  <cp:revision>676</cp:revision>
  <dcterms:created xsi:type="dcterms:W3CDTF">2017-01-02T15:10:30Z</dcterms:created>
  <dcterms:modified xsi:type="dcterms:W3CDTF">2021-10-04T08:46:33Z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y fmtid="{D5CDD505-2E9C-101B-9397-08002B2CF9AE}" pid="5" name="ContentTypeId">
    <vt:lpwstr>0x01010037C166700EAA19438F4F8232B42BE5BD</vt:lpwstr>
  </property>
</Properties>
</file>