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39" r:id="rId1"/>
  </p:sldMasterIdLst>
  <p:notesMasterIdLst>
    <p:notesMasterId r:id="rId48"/>
  </p:notesMasterIdLst>
  <p:handoutMasterIdLst>
    <p:handoutMasterId r:id="rId49"/>
  </p:handoutMasterIdLst>
  <p:sldIdLst>
    <p:sldId id="2074" r:id="rId2"/>
    <p:sldId id="1812" r:id="rId3"/>
    <p:sldId id="1814" r:id="rId4"/>
    <p:sldId id="1949" r:id="rId5"/>
    <p:sldId id="2058" r:id="rId6"/>
    <p:sldId id="2078" r:id="rId7"/>
    <p:sldId id="2051" r:id="rId8"/>
    <p:sldId id="2022" r:id="rId9"/>
    <p:sldId id="2063" r:id="rId10"/>
    <p:sldId id="2076" r:id="rId11"/>
    <p:sldId id="2049" r:id="rId12"/>
    <p:sldId id="2073" r:id="rId13"/>
    <p:sldId id="2070" r:id="rId14"/>
    <p:sldId id="2034" r:id="rId15"/>
    <p:sldId id="2035" r:id="rId16"/>
    <p:sldId id="2060" r:id="rId17"/>
    <p:sldId id="2033" r:id="rId18"/>
    <p:sldId id="2052" r:id="rId19"/>
    <p:sldId id="2025" r:id="rId20"/>
    <p:sldId id="2026" r:id="rId21"/>
    <p:sldId id="2031" r:id="rId22"/>
    <p:sldId id="2028" r:id="rId23"/>
    <p:sldId id="2030" r:id="rId24"/>
    <p:sldId id="2027" r:id="rId25"/>
    <p:sldId id="2032" r:id="rId26"/>
    <p:sldId id="2059" r:id="rId27"/>
    <p:sldId id="2065" r:id="rId28"/>
    <p:sldId id="2064" r:id="rId29"/>
    <p:sldId id="2066" r:id="rId30"/>
    <p:sldId id="2046" r:id="rId31"/>
    <p:sldId id="2072" r:id="rId32"/>
    <p:sldId id="2053" r:id="rId33"/>
    <p:sldId id="2042" r:id="rId34"/>
    <p:sldId id="2043" r:id="rId35"/>
    <p:sldId id="2068" r:id="rId36"/>
    <p:sldId id="2077" r:id="rId37"/>
    <p:sldId id="2055" r:id="rId38"/>
    <p:sldId id="2044" r:id="rId39"/>
    <p:sldId id="2045" r:id="rId40"/>
    <p:sldId id="2061" r:id="rId41"/>
    <p:sldId id="2075" r:id="rId42"/>
    <p:sldId id="2079" r:id="rId43"/>
    <p:sldId id="2056" r:id="rId44"/>
    <p:sldId id="2050" r:id="rId45"/>
    <p:sldId id="1976" r:id="rId46"/>
    <p:sldId id="1974" r:id="rId47"/>
  </p:sldIdLst>
  <p:sldSz cx="9144000" cy="6858000" type="screen4x3"/>
  <p:notesSz cx="7053263" cy="9309100"/>
  <p:custDataLst>
    <p:tags r:id="rId50"/>
  </p:custDataLst>
  <p:defaultTextStyle>
    <a:defPPr>
      <a:defRPr lang="en-US"/>
    </a:defPPr>
    <a:lvl1pPr algn="l" rtl="0" fontAlgn="base">
      <a:spcBef>
        <a:spcPct val="0"/>
      </a:spcBef>
      <a:spcAft>
        <a:spcPct val="0"/>
      </a:spcAft>
      <a:defRPr b="1" kern="1200">
        <a:solidFill>
          <a:srgbClr val="000000"/>
        </a:solidFill>
        <a:latin typeface="Verdana" pitchFamily="34" charset="0"/>
        <a:ea typeface="ヒラギノ角ゴ ProN W3"/>
        <a:cs typeface="ヒラギノ角ゴ ProN W3"/>
        <a:sym typeface="Arial" pitchFamily="34" charset="0"/>
      </a:defRPr>
    </a:lvl1pPr>
    <a:lvl2pPr marL="457200" algn="l" rtl="0" fontAlgn="base">
      <a:spcBef>
        <a:spcPct val="0"/>
      </a:spcBef>
      <a:spcAft>
        <a:spcPct val="0"/>
      </a:spcAft>
      <a:defRPr b="1" kern="1200">
        <a:solidFill>
          <a:srgbClr val="000000"/>
        </a:solidFill>
        <a:latin typeface="Verdana" pitchFamily="34" charset="0"/>
        <a:ea typeface="ヒラギノ角ゴ ProN W3"/>
        <a:cs typeface="ヒラギノ角ゴ ProN W3"/>
        <a:sym typeface="Arial" pitchFamily="34" charset="0"/>
      </a:defRPr>
    </a:lvl2pPr>
    <a:lvl3pPr marL="914400" algn="l" rtl="0" fontAlgn="base">
      <a:spcBef>
        <a:spcPct val="0"/>
      </a:spcBef>
      <a:spcAft>
        <a:spcPct val="0"/>
      </a:spcAft>
      <a:defRPr b="1" kern="1200">
        <a:solidFill>
          <a:srgbClr val="000000"/>
        </a:solidFill>
        <a:latin typeface="Verdana" pitchFamily="34" charset="0"/>
        <a:ea typeface="ヒラギノ角ゴ ProN W3"/>
        <a:cs typeface="ヒラギノ角ゴ ProN W3"/>
        <a:sym typeface="Arial" pitchFamily="34" charset="0"/>
      </a:defRPr>
    </a:lvl3pPr>
    <a:lvl4pPr marL="1371600" algn="l" rtl="0" fontAlgn="base">
      <a:spcBef>
        <a:spcPct val="0"/>
      </a:spcBef>
      <a:spcAft>
        <a:spcPct val="0"/>
      </a:spcAft>
      <a:defRPr b="1" kern="1200">
        <a:solidFill>
          <a:srgbClr val="000000"/>
        </a:solidFill>
        <a:latin typeface="Verdana" pitchFamily="34" charset="0"/>
        <a:ea typeface="ヒラギノ角ゴ ProN W3"/>
        <a:cs typeface="ヒラギノ角ゴ ProN W3"/>
        <a:sym typeface="Arial" pitchFamily="34" charset="0"/>
      </a:defRPr>
    </a:lvl4pPr>
    <a:lvl5pPr marL="1828800" algn="l" rtl="0" fontAlgn="base">
      <a:spcBef>
        <a:spcPct val="0"/>
      </a:spcBef>
      <a:spcAft>
        <a:spcPct val="0"/>
      </a:spcAft>
      <a:defRPr b="1" kern="1200">
        <a:solidFill>
          <a:srgbClr val="000000"/>
        </a:solidFill>
        <a:latin typeface="Verdana" pitchFamily="34" charset="0"/>
        <a:ea typeface="ヒラギノ角ゴ ProN W3"/>
        <a:cs typeface="ヒラギノ角ゴ ProN W3"/>
        <a:sym typeface="Arial" pitchFamily="34" charset="0"/>
      </a:defRPr>
    </a:lvl5pPr>
    <a:lvl6pPr marL="2286000" algn="l" defTabSz="914400" rtl="0" eaLnBrk="1" latinLnBrk="0" hangingPunct="1">
      <a:defRPr b="1" kern="1200">
        <a:solidFill>
          <a:srgbClr val="000000"/>
        </a:solidFill>
        <a:latin typeface="Verdana" pitchFamily="34" charset="0"/>
        <a:ea typeface="ヒラギノ角ゴ ProN W3"/>
        <a:cs typeface="ヒラギノ角ゴ ProN W3"/>
        <a:sym typeface="Arial" pitchFamily="34" charset="0"/>
      </a:defRPr>
    </a:lvl6pPr>
    <a:lvl7pPr marL="2743200" algn="l" defTabSz="914400" rtl="0" eaLnBrk="1" latinLnBrk="0" hangingPunct="1">
      <a:defRPr b="1" kern="1200">
        <a:solidFill>
          <a:srgbClr val="000000"/>
        </a:solidFill>
        <a:latin typeface="Verdana" pitchFamily="34" charset="0"/>
        <a:ea typeface="ヒラギノ角ゴ ProN W3"/>
        <a:cs typeface="ヒラギノ角ゴ ProN W3"/>
        <a:sym typeface="Arial" pitchFamily="34" charset="0"/>
      </a:defRPr>
    </a:lvl7pPr>
    <a:lvl8pPr marL="3200400" algn="l" defTabSz="914400" rtl="0" eaLnBrk="1" latinLnBrk="0" hangingPunct="1">
      <a:defRPr b="1" kern="1200">
        <a:solidFill>
          <a:srgbClr val="000000"/>
        </a:solidFill>
        <a:latin typeface="Verdana" pitchFamily="34" charset="0"/>
        <a:ea typeface="ヒラギノ角ゴ ProN W3"/>
        <a:cs typeface="ヒラギノ角ゴ ProN W3"/>
        <a:sym typeface="Arial" pitchFamily="34" charset="0"/>
      </a:defRPr>
    </a:lvl8pPr>
    <a:lvl9pPr marL="3657600" algn="l" defTabSz="914400" rtl="0" eaLnBrk="1" latinLnBrk="0" hangingPunct="1">
      <a:defRPr b="1" kern="1200">
        <a:solidFill>
          <a:srgbClr val="000000"/>
        </a:solidFill>
        <a:latin typeface="Verdana" pitchFamily="34" charset="0"/>
        <a:ea typeface="ヒラギノ角ゴ ProN W3"/>
        <a:cs typeface="ヒラギノ角ゴ ProN W3"/>
        <a:sym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E4C56"/>
    <a:srgbClr val="860000"/>
    <a:srgbClr val="663300"/>
    <a:srgbClr val="6666CC"/>
    <a:srgbClr val="29C7FF"/>
    <a:srgbClr val="53D2FF"/>
    <a:srgbClr val="006056"/>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0016" autoAdjust="0"/>
    <p:restoredTop sz="96639" autoAdjust="0"/>
  </p:normalViewPr>
  <p:slideViewPr>
    <p:cSldViewPr>
      <p:cViewPr varScale="1">
        <p:scale>
          <a:sx n="55" d="100"/>
          <a:sy n="55" d="100"/>
        </p:scale>
        <p:origin x="828" y="44"/>
      </p:cViewPr>
      <p:guideLst>
        <p:guide orient="horz" pos="2160"/>
        <p:guide pos="2880"/>
      </p:guideLst>
    </p:cSldViewPr>
  </p:slideViewPr>
  <p:notesTextViewPr>
    <p:cViewPr>
      <p:scale>
        <a:sx n="100" d="100"/>
        <a:sy n="100" d="100"/>
      </p:scale>
      <p:origin x="0" y="0"/>
    </p:cViewPr>
  </p:notesTextViewPr>
  <p:notesViewPr>
    <p:cSldViewPr>
      <p:cViewPr varScale="1">
        <p:scale>
          <a:sx n="79" d="100"/>
          <a:sy n="79" d="100"/>
        </p:scale>
        <p:origin x="-1950" y="-84"/>
      </p:cViewPr>
      <p:guideLst>
        <p:guide orient="horz" pos="2932"/>
        <p:guide pos="2221"/>
      </p:guideLst>
    </p:cSldViewPr>
  </p:notes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3997325" y="0"/>
            <a:ext cx="3055938" cy="465138"/>
          </a:xfrm>
          <a:prstGeom prst="rect">
            <a:avLst/>
          </a:prstGeom>
          <a:noFill/>
          <a:ln>
            <a:noFill/>
          </a:ln>
        </p:spPr>
        <p:txBody>
          <a:bodyPr vert="horz" wrap="square" lIns="93491" tIns="46746" rIns="93491" bIns="46746" numCol="1" anchor="t" anchorCtr="0" compatLnSpc="1">
            <a:prstTxWarp prst="textNoShape">
              <a:avLst/>
            </a:prstTxWarp>
          </a:bodyPr>
          <a:lstStyle>
            <a:lvl1pPr algn="r" defTabSz="935038">
              <a:spcBef>
                <a:spcPct val="0"/>
              </a:spcBef>
              <a:defRPr sz="1300" b="0">
                <a:solidFill>
                  <a:schemeClr val="tx1"/>
                </a:solidFill>
                <a:latin typeface="Arial" pitchFamily="34" charset="0"/>
                <a:ea typeface="MS PGothic" pitchFamily="34" charset="-128"/>
                <a:cs typeface="+mn-cs"/>
              </a:defRPr>
            </a:lvl1pPr>
          </a:lstStyle>
          <a:p>
            <a:pPr>
              <a:defRPr/>
            </a:pPr>
            <a:endParaRPr lang="en-US"/>
          </a:p>
        </p:txBody>
      </p:sp>
      <p:sp>
        <p:nvSpPr>
          <p:cNvPr id="12291" name="Rectangle 3"/>
          <p:cNvSpPr>
            <a:spLocks noGrp="1" noChangeArrowheads="1"/>
          </p:cNvSpPr>
          <p:nvPr>
            <p:ph type="dt" sz="quarter" idx="1"/>
          </p:nvPr>
        </p:nvSpPr>
        <p:spPr bwMode="auto">
          <a:xfrm>
            <a:off x="1588" y="0"/>
            <a:ext cx="3055937" cy="465138"/>
          </a:xfrm>
          <a:prstGeom prst="rect">
            <a:avLst/>
          </a:prstGeom>
          <a:noFill/>
          <a:ln>
            <a:noFill/>
          </a:ln>
        </p:spPr>
        <p:txBody>
          <a:bodyPr vert="horz" wrap="square" lIns="93491" tIns="46746" rIns="93491" bIns="46746" numCol="1" anchor="t" anchorCtr="0" compatLnSpc="1">
            <a:prstTxWarp prst="textNoShape">
              <a:avLst/>
            </a:prstTxWarp>
          </a:bodyPr>
          <a:lstStyle>
            <a:lvl1pPr algn="l" defTabSz="935038">
              <a:spcBef>
                <a:spcPct val="0"/>
              </a:spcBef>
              <a:defRPr sz="1300" b="0">
                <a:solidFill>
                  <a:schemeClr val="tx1"/>
                </a:solidFill>
                <a:latin typeface="Arial" pitchFamily="34" charset="0"/>
                <a:ea typeface="MS PGothic" pitchFamily="34" charset="-128"/>
                <a:cs typeface="+mn-cs"/>
              </a:defRPr>
            </a:lvl1pPr>
          </a:lstStyle>
          <a:p>
            <a:pPr>
              <a:defRPr/>
            </a:pPr>
            <a:endParaRPr lang="en-US"/>
          </a:p>
        </p:txBody>
      </p:sp>
      <p:sp>
        <p:nvSpPr>
          <p:cNvPr id="12292" name="Rectangle 4"/>
          <p:cNvSpPr>
            <a:spLocks noGrp="1" noChangeArrowheads="1"/>
          </p:cNvSpPr>
          <p:nvPr>
            <p:ph type="ftr" sz="quarter" idx="2"/>
          </p:nvPr>
        </p:nvSpPr>
        <p:spPr bwMode="auto">
          <a:xfrm>
            <a:off x="0" y="8842375"/>
            <a:ext cx="3055938" cy="465138"/>
          </a:xfrm>
          <a:prstGeom prst="rect">
            <a:avLst/>
          </a:prstGeom>
          <a:noFill/>
          <a:ln>
            <a:noFill/>
          </a:ln>
        </p:spPr>
        <p:txBody>
          <a:bodyPr vert="horz" wrap="square" lIns="93491" tIns="46746" rIns="93491" bIns="46746" numCol="1" anchor="b" anchorCtr="0" compatLnSpc="1">
            <a:prstTxWarp prst="textNoShape">
              <a:avLst/>
            </a:prstTxWarp>
          </a:bodyPr>
          <a:lstStyle>
            <a:lvl1pPr algn="l" defTabSz="935038">
              <a:spcBef>
                <a:spcPct val="0"/>
              </a:spcBef>
              <a:defRPr sz="1300" b="0">
                <a:solidFill>
                  <a:schemeClr val="tx1"/>
                </a:solidFill>
                <a:latin typeface="Arial" pitchFamily="34" charset="0"/>
                <a:ea typeface="MS PGothic" pitchFamily="34" charset="-128"/>
                <a:cs typeface="+mn-cs"/>
              </a:defRPr>
            </a:lvl1pPr>
          </a:lstStyle>
          <a:p>
            <a:pPr>
              <a:defRPr/>
            </a:pPr>
            <a:endParaRPr lang="en-US"/>
          </a:p>
        </p:txBody>
      </p:sp>
      <p:sp>
        <p:nvSpPr>
          <p:cNvPr id="12293" name="Rectangle 5"/>
          <p:cNvSpPr>
            <a:spLocks noGrp="1" noChangeArrowheads="1"/>
          </p:cNvSpPr>
          <p:nvPr>
            <p:ph type="sldNum" sz="quarter" idx="3"/>
          </p:nvPr>
        </p:nvSpPr>
        <p:spPr bwMode="auto">
          <a:xfrm>
            <a:off x="3997325" y="8842375"/>
            <a:ext cx="3055938" cy="465138"/>
          </a:xfrm>
          <a:prstGeom prst="rect">
            <a:avLst/>
          </a:prstGeom>
          <a:noFill/>
          <a:ln>
            <a:noFill/>
          </a:ln>
        </p:spPr>
        <p:txBody>
          <a:bodyPr vert="horz" wrap="square" lIns="93491" tIns="46746" rIns="93491" bIns="46746" numCol="1" anchor="b" anchorCtr="0" compatLnSpc="1">
            <a:prstTxWarp prst="textNoShape">
              <a:avLst/>
            </a:prstTxWarp>
          </a:bodyPr>
          <a:lstStyle>
            <a:lvl1pPr algn="r" defTabSz="935038">
              <a:spcBef>
                <a:spcPct val="0"/>
              </a:spcBef>
              <a:defRPr sz="1300" b="0">
                <a:solidFill>
                  <a:schemeClr val="tx1"/>
                </a:solidFill>
                <a:latin typeface="Arial" pitchFamily="34" charset="0"/>
                <a:ea typeface="ヒラギノ角ゴ ProN W3" charset="-128"/>
                <a:cs typeface="+mn-cs"/>
              </a:defRPr>
            </a:lvl1pPr>
          </a:lstStyle>
          <a:p>
            <a:pPr>
              <a:defRPr/>
            </a:pPr>
            <a:fld id="{A05D03A2-8338-4DC2-9B4D-D6DBB72CAB3F}" type="slidenum">
              <a:rPr lang="x-none"/>
              <a:pPr>
                <a:defRPr/>
              </a:pPr>
              <a:t>‹#›</a:t>
            </a:fld>
            <a:endParaRPr lang="en-US">
              <a:cs typeface="Arial" pitchFamily="34" charset="0"/>
            </a:endParaRPr>
          </a:p>
        </p:txBody>
      </p:sp>
      <p:pic>
        <p:nvPicPr>
          <p:cNvPr id="101382" name="Picture 6" descr="top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303213"/>
            <a:ext cx="7051675" cy="1073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68668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55938" cy="465138"/>
          </a:xfrm>
          <a:prstGeom prst="rect">
            <a:avLst/>
          </a:prstGeom>
          <a:noFill/>
          <a:ln>
            <a:noFill/>
          </a:ln>
        </p:spPr>
        <p:txBody>
          <a:bodyPr vert="horz" wrap="square" lIns="93491" tIns="46746" rIns="93491" bIns="46746" numCol="1" anchor="t" anchorCtr="0" compatLnSpc="1">
            <a:prstTxWarp prst="textNoShape">
              <a:avLst/>
            </a:prstTxWarp>
          </a:bodyPr>
          <a:lstStyle>
            <a:lvl1pPr algn="l" defTabSz="935038">
              <a:spcBef>
                <a:spcPct val="0"/>
              </a:spcBef>
              <a:defRPr sz="1300" b="0">
                <a:solidFill>
                  <a:schemeClr val="tx1"/>
                </a:solidFill>
                <a:latin typeface="Arial" pitchFamily="34" charset="0"/>
                <a:ea typeface="MS PGothic" pitchFamily="34" charset="-128"/>
                <a:cs typeface="+mn-cs"/>
              </a:defRPr>
            </a:lvl1pPr>
          </a:lstStyle>
          <a:p>
            <a:pPr>
              <a:defRPr/>
            </a:pPr>
            <a:endParaRPr lang="en-US"/>
          </a:p>
        </p:txBody>
      </p:sp>
      <p:sp>
        <p:nvSpPr>
          <p:cNvPr id="14339" name="Rectangle 3"/>
          <p:cNvSpPr>
            <a:spLocks noGrp="1" noChangeArrowheads="1"/>
          </p:cNvSpPr>
          <p:nvPr>
            <p:ph type="dt" idx="1"/>
          </p:nvPr>
        </p:nvSpPr>
        <p:spPr bwMode="auto">
          <a:xfrm>
            <a:off x="3997325" y="1588"/>
            <a:ext cx="3055938" cy="465137"/>
          </a:xfrm>
          <a:prstGeom prst="rect">
            <a:avLst/>
          </a:prstGeom>
          <a:noFill/>
          <a:ln>
            <a:noFill/>
          </a:ln>
        </p:spPr>
        <p:txBody>
          <a:bodyPr vert="horz" wrap="square" lIns="93491" tIns="46746" rIns="93491" bIns="46746" numCol="1" anchor="t" anchorCtr="0" compatLnSpc="1">
            <a:prstTxWarp prst="textNoShape">
              <a:avLst/>
            </a:prstTxWarp>
          </a:bodyPr>
          <a:lstStyle>
            <a:lvl1pPr algn="r" defTabSz="935038">
              <a:spcBef>
                <a:spcPct val="0"/>
              </a:spcBef>
              <a:defRPr sz="1300" b="0">
                <a:solidFill>
                  <a:schemeClr val="tx1"/>
                </a:solidFill>
                <a:latin typeface="Arial" pitchFamily="34" charset="0"/>
                <a:ea typeface="MS PGothic" pitchFamily="34" charset="-128"/>
                <a:cs typeface="+mn-cs"/>
              </a:defRPr>
            </a:lvl1pPr>
          </a:lstStyle>
          <a:p>
            <a:pPr>
              <a:defRPr/>
            </a:pPr>
            <a:endParaRPr lang="en-US"/>
          </a:p>
        </p:txBody>
      </p:sp>
      <p:sp>
        <p:nvSpPr>
          <p:cNvPr id="55300" name="Rectangle 4"/>
          <p:cNvSpPr>
            <a:spLocks noGrp="1" noRot="1" noChangeAspect="1" noChangeArrowheads="1" noTextEdit="1"/>
          </p:cNvSpPr>
          <p:nvPr>
            <p:ph type="sldImg" idx="2"/>
          </p:nvPr>
        </p:nvSpPr>
        <p:spPr bwMode="auto">
          <a:xfrm>
            <a:off x="1200150" y="698500"/>
            <a:ext cx="4654550"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p:cNvSpPr>
            <a:spLocks noGrp="1" noChangeArrowheads="1"/>
          </p:cNvSpPr>
          <p:nvPr>
            <p:ph type="body" sz="quarter" idx="3"/>
          </p:nvPr>
        </p:nvSpPr>
        <p:spPr bwMode="auto">
          <a:xfrm>
            <a:off x="704850" y="4422775"/>
            <a:ext cx="5643563" cy="4187825"/>
          </a:xfrm>
          <a:prstGeom prst="rect">
            <a:avLst/>
          </a:prstGeom>
          <a:noFill/>
          <a:ln>
            <a:noFill/>
          </a:ln>
        </p:spPr>
        <p:txBody>
          <a:bodyPr vert="horz" wrap="square" lIns="93491" tIns="46746" rIns="93491" bIns="4674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42" name="Rectangle 6"/>
          <p:cNvSpPr>
            <a:spLocks noGrp="1" noChangeArrowheads="1"/>
          </p:cNvSpPr>
          <p:nvPr>
            <p:ph type="ftr" sz="quarter" idx="4"/>
          </p:nvPr>
        </p:nvSpPr>
        <p:spPr bwMode="auto">
          <a:xfrm>
            <a:off x="0" y="8842375"/>
            <a:ext cx="3055938" cy="465138"/>
          </a:xfrm>
          <a:prstGeom prst="rect">
            <a:avLst/>
          </a:prstGeom>
          <a:noFill/>
          <a:ln>
            <a:noFill/>
          </a:ln>
        </p:spPr>
        <p:txBody>
          <a:bodyPr vert="horz" wrap="square" lIns="93491" tIns="46746" rIns="93491" bIns="46746" numCol="1" anchor="b" anchorCtr="0" compatLnSpc="1">
            <a:prstTxWarp prst="textNoShape">
              <a:avLst/>
            </a:prstTxWarp>
          </a:bodyPr>
          <a:lstStyle>
            <a:lvl1pPr algn="l" defTabSz="935038">
              <a:spcBef>
                <a:spcPct val="0"/>
              </a:spcBef>
              <a:defRPr sz="1300" b="0">
                <a:solidFill>
                  <a:schemeClr val="tx1"/>
                </a:solidFill>
                <a:latin typeface="Arial" pitchFamily="34" charset="0"/>
                <a:ea typeface="MS PGothic" pitchFamily="34" charset="-128"/>
                <a:cs typeface="+mn-cs"/>
              </a:defRPr>
            </a:lvl1pPr>
          </a:lstStyle>
          <a:p>
            <a:pPr>
              <a:defRPr/>
            </a:pPr>
            <a:endParaRPr lang="en-US"/>
          </a:p>
        </p:txBody>
      </p:sp>
      <p:sp>
        <p:nvSpPr>
          <p:cNvPr id="14343" name="Rectangle 7"/>
          <p:cNvSpPr>
            <a:spLocks noGrp="1" noChangeArrowheads="1"/>
          </p:cNvSpPr>
          <p:nvPr>
            <p:ph type="sldNum" sz="quarter" idx="5"/>
          </p:nvPr>
        </p:nvSpPr>
        <p:spPr bwMode="auto">
          <a:xfrm>
            <a:off x="3997325" y="8843963"/>
            <a:ext cx="3055938" cy="465137"/>
          </a:xfrm>
          <a:prstGeom prst="rect">
            <a:avLst/>
          </a:prstGeom>
          <a:noFill/>
          <a:ln>
            <a:noFill/>
          </a:ln>
        </p:spPr>
        <p:txBody>
          <a:bodyPr vert="horz" wrap="square" lIns="93491" tIns="46746" rIns="93491" bIns="46746" numCol="1" anchor="b" anchorCtr="0" compatLnSpc="1">
            <a:prstTxWarp prst="textNoShape">
              <a:avLst/>
            </a:prstTxWarp>
          </a:bodyPr>
          <a:lstStyle>
            <a:lvl1pPr algn="r" defTabSz="935038">
              <a:spcBef>
                <a:spcPct val="0"/>
              </a:spcBef>
              <a:defRPr sz="1300" b="0">
                <a:solidFill>
                  <a:schemeClr val="tx1"/>
                </a:solidFill>
                <a:latin typeface="Arial" pitchFamily="34" charset="0"/>
                <a:ea typeface="ヒラギノ角ゴ ProN W3" charset="-128"/>
                <a:cs typeface="+mn-cs"/>
              </a:defRPr>
            </a:lvl1pPr>
          </a:lstStyle>
          <a:p>
            <a:pPr>
              <a:defRPr/>
            </a:pPr>
            <a:fld id="{C629732D-FAF9-4FF1-8DA4-0254FC8A718D}" type="slidenum">
              <a:rPr lang="x-none"/>
              <a:pPr>
                <a:defRPr/>
              </a:pPr>
              <a:t>‹#›</a:t>
            </a:fld>
            <a:endParaRPr lang="en-US">
              <a:cs typeface="Arial" pitchFamily="34" charset="0"/>
            </a:endParaRPr>
          </a:p>
        </p:txBody>
      </p:sp>
    </p:spTree>
    <p:extLst>
      <p:ext uri="{BB962C8B-B14F-4D97-AF65-F5344CB8AC3E}">
        <p14:creationId xmlns:p14="http://schemas.microsoft.com/office/powerpoint/2010/main" val="37569735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S PGothic" pitchFamily="34" charset="-128"/>
        <a:cs typeface="Arial" pitchFamily="34" charset="0"/>
      </a:defRPr>
    </a:lvl1pPr>
    <a:lvl2pPr marL="457200" algn="l" rtl="0" eaLnBrk="0" fontAlgn="base" hangingPunct="0">
      <a:spcBef>
        <a:spcPct val="30000"/>
      </a:spcBef>
      <a:spcAft>
        <a:spcPct val="0"/>
      </a:spcAft>
      <a:defRPr sz="1200" kern="1200">
        <a:solidFill>
          <a:schemeClr val="tx1"/>
        </a:solidFill>
        <a:latin typeface="Verdana" pitchFamily="34" charset="0"/>
        <a:ea typeface="MS PGothic" pitchFamily="34" charset="-128"/>
        <a:cs typeface="Arial" pitchFamily="34" charset="0"/>
      </a:defRPr>
    </a:lvl2pPr>
    <a:lvl3pPr marL="914400" algn="l" rtl="0" eaLnBrk="0" fontAlgn="base" hangingPunct="0">
      <a:spcBef>
        <a:spcPct val="30000"/>
      </a:spcBef>
      <a:spcAft>
        <a:spcPct val="0"/>
      </a:spcAft>
      <a:defRPr sz="1200" kern="1200">
        <a:solidFill>
          <a:schemeClr val="tx1"/>
        </a:solidFill>
        <a:latin typeface="Verdana" pitchFamily="34" charset="0"/>
        <a:ea typeface="MS PGothic" pitchFamily="34" charset="-128"/>
        <a:cs typeface="Arial" pitchFamily="34" charset="0"/>
      </a:defRPr>
    </a:lvl3pPr>
    <a:lvl4pPr marL="1371600" algn="l" rtl="0" eaLnBrk="0" fontAlgn="base" hangingPunct="0">
      <a:spcBef>
        <a:spcPct val="30000"/>
      </a:spcBef>
      <a:spcAft>
        <a:spcPct val="0"/>
      </a:spcAft>
      <a:defRPr sz="1200" kern="1200">
        <a:solidFill>
          <a:schemeClr val="tx1"/>
        </a:solidFill>
        <a:latin typeface="Verdana" pitchFamily="34" charset="0"/>
        <a:ea typeface="MS PGothic" pitchFamily="34" charset="-128"/>
        <a:cs typeface="Arial" pitchFamily="34" charset="0"/>
      </a:defRPr>
    </a:lvl4pPr>
    <a:lvl5pPr marL="1828800" algn="l" rtl="0" eaLnBrk="0" fontAlgn="base" hangingPunct="0">
      <a:spcBef>
        <a:spcPct val="30000"/>
      </a:spcBef>
      <a:spcAft>
        <a:spcPct val="0"/>
      </a:spcAft>
      <a:defRPr sz="1200" kern="1200">
        <a:solidFill>
          <a:schemeClr val="tx1"/>
        </a:solidFill>
        <a:latin typeface="Verdana" pitchFamily="34" charset="0"/>
        <a:ea typeface="MS PGothic" pitchFamily="34" charset="-128"/>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Hello and welcome to this session on SFX and Primo Interoperability.</a:t>
            </a:r>
          </a:p>
          <a:p>
            <a:endParaRPr lang="en-US"/>
          </a:p>
          <a:p>
            <a:r>
              <a:rPr lang="en-US"/>
              <a:t>This presentation is copyrighted and is the confidential property of Ex Libris Ltd. Information included in this presentation is periodically reviewed and updated. You may shared these training materials within your institution but not beyond.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Let’s look behind the scenes</a:t>
            </a:r>
            <a:r>
              <a:rPr lang="en-US" baseline="0" dirty="0"/>
              <a:t> in Primo Back Office.</a:t>
            </a:r>
          </a:p>
          <a:p>
            <a:endParaRPr lang="en-US" dirty="0"/>
          </a:p>
          <a:p>
            <a:r>
              <a:rPr lang="en-US" dirty="0"/>
              <a:t>For the initial integration setup, Primo needs to know your SFX Base URL</a:t>
            </a:r>
            <a:r>
              <a:rPr lang="en-US" baseline="0" dirty="0"/>
              <a:t> (</a:t>
            </a:r>
            <a:r>
              <a:rPr lang="en-US" baseline="0" dirty="0" err="1"/>
              <a:t>hostname:port</a:t>
            </a:r>
            <a:r>
              <a:rPr lang="en-US" baseline="0" dirty="0"/>
              <a:t>/instance name) - so Primo knows where SFX is located so it can reach out to it.</a:t>
            </a:r>
            <a:r>
              <a:rPr lang="en-US" dirty="0"/>
              <a:t> This is defined in the Institution Wizard in the Primo </a:t>
            </a:r>
            <a:r>
              <a:rPr lang="en-US" dirty="0" err="1"/>
              <a:t>Backoffice</a:t>
            </a:r>
            <a:r>
              <a:rPr lang="en-US" dirty="0"/>
              <a:t>.</a:t>
            </a:r>
          </a:p>
          <a:p>
            <a:endParaRPr lang="en-US" dirty="0"/>
          </a:p>
          <a:p>
            <a:r>
              <a:rPr lang="en-US" dirty="0"/>
              <a:t>Also in the Primo Back Office, you can determine what happens when you click on a title link in the Primo results list. </a:t>
            </a:r>
            <a:r>
              <a:rPr lang="en-US" baseline="0" dirty="0"/>
              <a:t> When users click on the hyperlinked title in Primo, do you want them to:</a:t>
            </a:r>
            <a:endParaRPr lang="en-US" dirty="0"/>
          </a:p>
          <a:p>
            <a:r>
              <a:rPr lang="en-US" dirty="0"/>
              <a:t>-Go</a:t>
            </a:r>
            <a:r>
              <a:rPr lang="en-US" baseline="0" dirty="0"/>
              <a:t> to the list of full-text targets (which is basically the View Online tab/GetIt1?)</a:t>
            </a:r>
          </a:p>
          <a:p>
            <a:r>
              <a:rPr lang="en-US" baseline="0" dirty="0"/>
              <a:t>-Go to the list of all target services that are available for the citation (which is basically the More tab/GetIt2?)</a:t>
            </a:r>
          </a:p>
          <a:p>
            <a:r>
              <a:rPr lang="en-US" baseline="0" dirty="0"/>
              <a:t>-Go to the Details tab, which contains bibliographic information about the article/</a:t>
            </a:r>
            <a:r>
              <a:rPr lang="en-US" baseline="0" dirty="0" err="1"/>
              <a:t>ebook</a:t>
            </a:r>
            <a:r>
              <a:rPr lang="en-US" baseline="0" dirty="0"/>
              <a:t>?</a:t>
            </a:r>
            <a:endParaRPr lang="en-US" dirty="0"/>
          </a:p>
          <a:p>
            <a:r>
              <a:rPr lang="en-US" dirty="0"/>
              <a:t>Common choices are GetIt1 (View online) or Details when you click on a</a:t>
            </a:r>
            <a:r>
              <a:rPr lang="en-US" baseline="0" dirty="0"/>
              <a:t> hyperlinked t</a:t>
            </a:r>
            <a:r>
              <a:rPr lang="en-US" dirty="0"/>
              <a:t>itle</a:t>
            </a:r>
            <a:r>
              <a:rPr lang="en-US" baseline="0" dirty="0"/>
              <a:t> in Primo</a:t>
            </a:r>
            <a:r>
              <a:rPr lang="en-US" dirty="0"/>
              <a:t>,</a:t>
            </a:r>
            <a:r>
              <a:rPr lang="en-US" baseline="0" dirty="0"/>
              <a:t> but you have the choice here.</a:t>
            </a:r>
            <a:endParaRPr lang="en-US" dirty="0"/>
          </a:p>
        </p:txBody>
      </p:sp>
      <p:sp>
        <p:nvSpPr>
          <p:cNvPr id="645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defRPr b="1">
                <a:solidFill>
                  <a:srgbClr val="000000"/>
                </a:solidFill>
                <a:latin typeface="Verdana" pitchFamily="34" charset="0"/>
                <a:ea typeface="ヒラギノ角ゴ ProN W3"/>
                <a:cs typeface="ヒラギノ角ゴ ProN W3"/>
                <a:sym typeface="Arial" pitchFamily="34" charset="0"/>
              </a:defRPr>
            </a:lvl1pPr>
            <a:lvl2pPr marL="742950" indent="-285750" defTabSz="935038" eaLnBrk="0" hangingPunct="0">
              <a:defRPr b="1">
                <a:solidFill>
                  <a:srgbClr val="000000"/>
                </a:solidFill>
                <a:latin typeface="Verdana" pitchFamily="34" charset="0"/>
                <a:ea typeface="ヒラギノ角ゴ ProN W3"/>
                <a:cs typeface="ヒラギノ角ゴ ProN W3"/>
                <a:sym typeface="Arial" pitchFamily="34" charset="0"/>
              </a:defRPr>
            </a:lvl2pPr>
            <a:lvl3pPr marL="11430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3pPr>
            <a:lvl4pPr marL="16002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4pPr>
            <a:lvl5pPr marL="20574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5pPr>
            <a:lvl6pPr marL="25146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6pPr>
            <a:lvl7pPr marL="29718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7pPr>
            <a:lvl8pPr marL="34290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8pPr>
            <a:lvl9pPr marL="38862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9pPr>
          </a:lstStyle>
          <a:p>
            <a:pPr eaLnBrk="1" hangingPunct="1"/>
            <a:fld id="{D9E3299F-8F8A-48FB-B85E-1B26FD7FDB62}" type="slidenum">
              <a:rPr lang="en-US" b="0" smtClean="0">
                <a:solidFill>
                  <a:schemeClr val="tx1"/>
                </a:solidFill>
                <a:latin typeface="Arial" pitchFamily="34" charset="0"/>
              </a:rPr>
              <a:pPr eaLnBrk="1" hangingPunct="1"/>
              <a:t>10</a:t>
            </a:fld>
            <a:endParaRPr lang="en-US" b="0">
              <a:solidFill>
                <a:schemeClr val="tx1"/>
              </a:solidFill>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We had talked in previous sessions that </a:t>
            </a:r>
            <a:r>
              <a:rPr lang="en-US" dirty="0" err="1"/>
              <a:t>OpenURLs</a:t>
            </a:r>
            <a:r>
              <a:rPr lang="en-US" dirty="0"/>
              <a:t> are sent to &amp; from SFX.  In Primo, it’s the same situation.</a:t>
            </a:r>
            <a:r>
              <a:rPr lang="en-US" baseline="0" dirty="0"/>
              <a:t> Each time the user clicks on the View Online tab or the More tab, Primo sends SFX an </a:t>
            </a:r>
            <a:r>
              <a:rPr lang="en-US" baseline="0" dirty="0" err="1"/>
              <a:t>OpenURL</a:t>
            </a:r>
            <a:r>
              <a:rPr lang="en-US" baseline="0" dirty="0"/>
              <a:t> containing metadata for what article or </a:t>
            </a:r>
            <a:r>
              <a:rPr lang="en-US" baseline="0" dirty="0" err="1"/>
              <a:t>ebook</a:t>
            </a:r>
            <a:r>
              <a:rPr lang="en-US" baseline="0" dirty="0"/>
              <a:t> the user is looking for. </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In Primo Back</a:t>
            </a:r>
            <a:r>
              <a:rPr lang="en-US" baseline="0" dirty="0"/>
              <a:t> Office, there are </a:t>
            </a:r>
            <a:r>
              <a:rPr lang="en-US" baseline="0" dirty="0" err="1"/>
              <a:t>OpenURL</a:t>
            </a:r>
            <a:r>
              <a:rPr lang="en-US" baseline="0" dirty="0"/>
              <a:t> templates that are used to provide data to SFX – basically telling SFX to what do, and in particular whether to provide full-text or not. Primo uses these </a:t>
            </a:r>
            <a:r>
              <a:rPr lang="en-US" baseline="0" dirty="0" err="1"/>
              <a:t>OpenURL</a:t>
            </a:r>
            <a:r>
              <a:rPr lang="en-US" baseline="0" dirty="0"/>
              <a:t> templates and plugs in the metadata for the citation into the template and then sends it to SFX.</a:t>
            </a:r>
            <a:endParaRPr lang="en-US" dirty="0"/>
          </a:p>
          <a:p>
            <a:endParaRPr lang="en-US" baseline="0" dirty="0"/>
          </a:p>
          <a:p>
            <a:r>
              <a:rPr lang="en-US" baseline="0" dirty="0"/>
              <a:t>There can be different delivery scenarios – and in some cases, Primo will be able to tell whether the article or </a:t>
            </a:r>
            <a:r>
              <a:rPr lang="en-US" baseline="0" dirty="0" err="1"/>
              <a:t>ebook</a:t>
            </a:r>
            <a:r>
              <a:rPr lang="en-US" baseline="0" dirty="0"/>
              <a:t> will be restricted to the user, or not restricted to the user (as in the case of a free resource), but in other cases, Primo may not be sure. </a:t>
            </a:r>
          </a:p>
          <a:p>
            <a:r>
              <a:rPr lang="en-US" baseline="0" dirty="0"/>
              <a:t>If it knows the resource is restricted, it sends an </a:t>
            </a:r>
            <a:r>
              <a:rPr lang="en-US" baseline="0" dirty="0" err="1"/>
              <a:t>OpenURL</a:t>
            </a:r>
            <a:r>
              <a:rPr lang="en-US" baseline="0" dirty="0"/>
              <a:t> template called </a:t>
            </a:r>
            <a:r>
              <a:rPr lang="en-US" i="1" baseline="0" dirty="0" err="1"/>
              <a:t>openurl</a:t>
            </a:r>
            <a:r>
              <a:rPr lang="en-US" baseline="0" dirty="0"/>
              <a:t> to SFX.</a:t>
            </a:r>
          </a:p>
          <a:p>
            <a:r>
              <a:rPr lang="en-US" baseline="0" dirty="0"/>
              <a:t>If it knows that the resource is not restricted, it sends an </a:t>
            </a:r>
            <a:r>
              <a:rPr lang="en-US" baseline="0" dirty="0" err="1"/>
              <a:t>OpenURL</a:t>
            </a:r>
            <a:r>
              <a:rPr lang="en-US" baseline="0" dirty="0"/>
              <a:t> template called </a:t>
            </a:r>
            <a:r>
              <a:rPr lang="en-US" i="1" baseline="0" dirty="0" err="1"/>
              <a:t>OpenURLFullText</a:t>
            </a:r>
            <a:r>
              <a:rPr lang="en-US" baseline="0" dirty="0"/>
              <a:t>.</a:t>
            </a:r>
          </a:p>
          <a:p>
            <a:endParaRPr lang="en-US" dirty="0"/>
          </a:p>
        </p:txBody>
      </p:sp>
      <p:sp>
        <p:nvSpPr>
          <p:cNvPr id="655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defRPr b="1">
                <a:solidFill>
                  <a:srgbClr val="000000"/>
                </a:solidFill>
                <a:latin typeface="Verdana" pitchFamily="34" charset="0"/>
                <a:ea typeface="ヒラギノ角ゴ ProN W3"/>
                <a:cs typeface="ヒラギノ角ゴ ProN W3"/>
                <a:sym typeface="Arial" pitchFamily="34" charset="0"/>
              </a:defRPr>
            </a:lvl1pPr>
            <a:lvl2pPr marL="742950" indent="-285750" defTabSz="935038" eaLnBrk="0" hangingPunct="0">
              <a:defRPr b="1">
                <a:solidFill>
                  <a:srgbClr val="000000"/>
                </a:solidFill>
                <a:latin typeface="Verdana" pitchFamily="34" charset="0"/>
                <a:ea typeface="ヒラギノ角ゴ ProN W3"/>
                <a:cs typeface="ヒラギノ角ゴ ProN W3"/>
                <a:sym typeface="Arial" pitchFamily="34" charset="0"/>
              </a:defRPr>
            </a:lvl2pPr>
            <a:lvl3pPr marL="11430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3pPr>
            <a:lvl4pPr marL="16002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4pPr>
            <a:lvl5pPr marL="20574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5pPr>
            <a:lvl6pPr marL="25146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6pPr>
            <a:lvl7pPr marL="29718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7pPr>
            <a:lvl8pPr marL="34290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8pPr>
            <a:lvl9pPr marL="38862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9pPr>
          </a:lstStyle>
          <a:p>
            <a:pPr eaLnBrk="1" hangingPunct="1"/>
            <a:fld id="{55498417-1432-4134-BD81-9B29AC226C17}" type="slidenum">
              <a:rPr lang="en-US" b="0" smtClean="0">
                <a:solidFill>
                  <a:schemeClr val="tx1"/>
                </a:solidFill>
                <a:latin typeface="Arial" pitchFamily="34" charset="0"/>
              </a:rPr>
              <a:pPr eaLnBrk="1" hangingPunct="1"/>
              <a:t>11</a:t>
            </a:fld>
            <a:endParaRPr lang="en-US" b="0">
              <a:solidFill>
                <a:schemeClr val="tx1"/>
              </a:solidFill>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Now let’s look inside the </a:t>
            </a:r>
            <a:r>
              <a:rPr lang="en-US" dirty="0" err="1"/>
              <a:t>OpenURL</a:t>
            </a:r>
            <a:r>
              <a:rPr lang="en-US" dirty="0"/>
              <a:t> templates</a:t>
            </a:r>
            <a:r>
              <a:rPr lang="en-US" baseline="0" dirty="0"/>
              <a:t> – which are in the Primo Back Office templates table.</a:t>
            </a:r>
            <a:endParaRPr lang="en-US" dirty="0"/>
          </a:p>
          <a:p>
            <a:endParaRPr lang="en-US" dirty="0"/>
          </a:p>
          <a:p>
            <a:r>
              <a:rPr lang="en-US" dirty="0"/>
              <a:t>If the resource is not restricted, and we want the full-text to be sent, that </a:t>
            </a:r>
            <a:r>
              <a:rPr lang="en-US" dirty="0" err="1"/>
              <a:t>OpenURL</a:t>
            </a:r>
            <a:r>
              <a:rPr lang="en-US" dirty="0"/>
              <a:t> is listed here &amp; you can see that parameters would be plugged into the </a:t>
            </a:r>
            <a:r>
              <a:rPr lang="en-US" dirty="0" err="1"/>
              <a:t>OpenURL</a:t>
            </a:r>
            <a:r>
              <a:rPr lang="en-US" baseline="0" dirty="0"/>
              <a:t> before it’s sent to SFX.</a:t>
            </a:r>
            <a:r>
              <a:rPr lang="en-US" dirty="0"/>
              <a:t> If we could see the entire</a:t>
            </a:r>
            <a:r>
              <a:rPr lang="en-US" baseline="0" dirty="0"/>
              <a:t> </a:t>
            </a:r>
            <a:r>
              <a:rPr lang="en-US" dirty="0" err="1"/>
              <a:t>OpenURL</a:t>
            </a:r>
            <a:r>
              <a:rPr lang="en-US" dirty="0"/>
              <a:t> template</a:t>
            </a:r>
            <a:r>
              <a:rPr lang="en-US" baseline="0" dirty="0"/>
              <a:t> here, we would see that there would be a parameter called full-text and there would be a “Yes” plugged in to indicate to SFX to yes, send the full-text.</a:t>
            </a:r>
            <a:endParaRPr lang="en-US" dirty="0"/>
          </a:p>
          <a:p>
            <a:endParaRPr lang="en-US" dirty="0"/>
          </a:p>
          <a:p>
            <a:r>
              <a:rPr lang="en-US" dirty="0"/>
              <a:t>If the resource is restricted, that </a:t>
            </a:r>
            <a:r>
              <a:rPr lang="en-US" dirty="0" err="1"/>
              <a:t>OpenURL</a:t>
            </a:r>
            <a:r>
              <a:rPr lang="en-US" dirty="0"/>
              <a:t> template is listed here also &amp; you can see the parameters that would be plugged into the </a:t>
            </a:r>
            <a:r>
              <a:rPr lang="en-US" dirty="0" err="1"/>
              <a:t>OpenURL</a:t>
            </a:r>
            <a:r>
              <a:rPr lang="en-US" dirty="0"/>
              <a:t>. </a:t>
            </a:r>
          </a:p>
        </p:txBody>
      </p:sp>
      <p:sp>
        <p:nvSpPr>
          <p:cNvPr id="4" name="Slide Number Placeholder 3"/>
          <p:cNvSpPr>
            <a:spLocks noGrp="1"/>
          </p:cNvSpPr>
          <p:nvPr>
            <p:ph type="sldNum" sz="quarter" idx="5"/>
          </p:nvPr>
        </p:nvSpPr>
        <p:spPr/>
        <p:txBody>
          <a:bodyPr/>
          <a:lstStyle/>
          <a:p>
            <a:pPr>
              <a:defRPr/>
            </a:pPr>
            <a:fld id="{295DAF9E-4BB9-4BC7-AA84-DC68A11219B6}" type="slidenum">
              <a:rPr lang="x-none" smtClean="0"/>
              <a:pPr>
                <a:defRPr/>
              </a:pPr>
              <a:t>12</a:t>
            </a:fld>
            <a:endParaRPr lang="en-US">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Here’s a</a:t>
            </a:r>
            <a:r>
              <a:rPr lang="en-US" baseline="0" dirty="0"/>
              <a:t> full</a:t>
            </a:r>
            <a:r>
              <a:rPr lang="en-US" dirty="0"/>
              <a:t> example of an </a:t>
            </a:r>
            <a:r>
              <a:rPr lang="en-US" dirty="0" err="1"/>
              <a:t>OpenURL</a:t>
            </a:r>
            <a:r>
              <a:rPr lang="en-US" dirty="0"/>
              <a:t> that</a:t>
            </a:r>
            <a:r>
              <a:rPr lang="en-US" baseline="0" dirty="0"/>
              <a:t> Primo </a:t>
            </a:r>
            <a:r>
              <a:rPr lang="en-US" dirty="0"/>
              <a:t>sends</a:t>
            </a:r>
            <a:r>
              <a:rPr lang="en-US" baseline="0" dirty="0"/>
              <a:t> to SFX.</a:t>
            </a:r>
            <a:r>
              <a:rPr lang="en-US" dirty="0"/>
              <a:t>  This is an example using</a:t>
            </a:r>
            <a:r>
              <a:rPr lang="en-US" baseline="0" dirty="0"/>
              <a:t> </a:t>
            </a:r>
            <a:r>
              <a:rPr lang="en-US" dirty="0"/>
              <a:t>the </a:t>
            </a:r>
            <a:r>
              <a:rPr lang="en-US" dirty="0" err="1"/>
              <a:t>openurl</a:t>
            </a:r>
            <a:r>
              <a:rPr lang="en-US" dirty="0"/>
              <a:t> template for</a:t>
            </a:r>
            <a:r>
              <a:rPr lang="en-US" baseline="0" dirty="0"/>
              <a:t> a </a:t>
            </a:r>
            <a:r>
              <a:rPr lang="en-US" dirty="0"/>
              <a:t>restricted resource;</a:t>
            </a:r>
            <a:r>
              <a:rPr lang="en-US" baseline="0" dirty="0"/>
              <a:t> we know this because we don’t see a </a:t>
            </a:r>
            <a:r>
              <a:rPr lang="en-US" baseline="0" dirty="0" err="1"/>
              <a:t>fulltext</a:t>
            </a:r>
            <a:r>
              <a:rPr lang="en-US" baseline="0" dirty="0"/>
              <a:t> = yes parameter in the </a:t>
            </a:r>
            <a:r>
              <a:rPr lang="en-US" baseline="0" dirty="0" err="1"/>
              <a:t>openURL</a:t>
            </a:r>
            <a:r>
              <a:rPr lang="en-US" baseline="0" dirty="0"/>
              <a:t>. If there was a parameter for </a:t>
            </a:r>
            <a:r>
              <a:rPr lang="en-US" baseline="0" dirty="0" err="1"/>
              <a:t>fulltext</a:t>
            </a:r>
            <a:r>
              <a:rPr lang="en-US" baseline="0" dirty="0"/>
              <a:t>=yes in the </a:t>
            </a:r>
            <a:r>
              <a:rPr lang="en-US" baseline="0" dirty="0" err="1"/>
              <a:t>OpenURL</a:t>
            </a:r>
            <a:r>
              <a:rPr lang="en-US" baseline="0" dirty="0"/>
              <a:t>, it would be an example using the </a:t>
            </a:r>
            <a:r>
              <a:rPr lang="en-US" baseline="0" dirty="0" err="1"/>
              <a:t>openurlfulltext</a:t>
            </a:r>
            <a:r>
              <a:rPr lang="en-US" baseline="0" dirty="0"/>
              <a:t> template which is for a </a:t>
            </a:r>
            <a:r>
              <a:rPr lang="en-US" i="1" baseline="0" dirty="0"/>
              <a:t>non</a:t>
            </a:r>
            <a:r>
              <a:rPr lang="en-US" baseline="0" dirty="0"/>
              <a:t>-restricted resource.</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We see a PNX (Primo Normalized XML) record below for the citation the user is interested in. The </a:t>
            </a:r>
            <a:r>
              <a:rPr lang="en-US" baseline="0" dirty="0" err="1"/>
              <a:t>AddData</a:t>
            </a:r>
            <a:r>
              <a:rPr lang="en-US" baseline="0" dirty="0"/>
              <a:t> sections are specially formatted for link resolvers.</a:t>
            </a:r>
            <a:r>
              <a:rPr lang="en-US" dirty="0"/>
              <a:t> The information from the PNX record will be plugged into the </a:t>
            </a:r>
            <a:r>
              <a:rPr lang="en-US" dirty="0" err="1"/>
              <a:t>OpenURL</a:t>
            </a:r>
            <a:r>
              <a:rPr lang="en-US" dirty="0"/>
              <a:t> when</a:t>
            </a:r>
            <a:r>
              <a:rPr lang="en-US" baseline="0" dirty="0"/>
              <a:t> Primo sends it to SFX.  </a:t>
            </a:r>
          </a:p>
          <a:p>
            <a:r>
              <a:rPr lang="en-US" baseline="0" dirty="0"/>
              <a:t>So for example, we see the parts that are highlighted in green and red in the PNX record correspond to the </a:t>
            </a:r>
            <a:r>
              <a:rPr lang="en-US" baseline="0" dirty="0" err="1"/>
              <a:t>OpenURL</a:t>
            </a:r>
            <a:r>
              <a:rPr lang="en-US" baseline="0" dirty="0"/>
              <a:t> above.</a:t>
            </a:r>
          </a:p>
          <a:p>
            <a:endParaRPr lang="en-US" baseline="0" dirty="0"/>
          </a:p>
          <a:p>
            <a:r>
              <a:rPr lang="en-US" baseline="0" dirty="0"/>
              <a:t>For troubleshooting purposes, if SFX is not able to find any results to display in Primo, it’s possible that perhaps the metadata in the Primo PNX record may be incorrect – so it may be worth looking at the PNX record to make sure the metadata is correct. If it’s not correct, log a support case.</a:t>
            </a:r>
            <a:endParaRPr lang="en-US" dirty="0"/>
          </a:p>
          <a:p>
            <a:endParaRPr lang="en-US" dirty="0"/>
          </a:p>
          <a:p>
            <a:r>
              <a:rPr lang="en-US" dirty="0"/>
              <a:t>So this is how the metadata for the </a:t>
            </a:r>
            <a:r>
              <a:rPr lang="en-US" dirty="0" err="1"/>
              <a:t>OpenURL</a:t>
            </a:r>
            <a:r>
              <a:rPr lang="en-US" dirty="0"/>
              <a:t> is</a:t>
            </a:r>
            <a:r>
              <a:rPr lang="en-US" baseline="0" dirty="0"/>
              <a:t> generated </a:t>
            </a:r>
            <a:r>
              <a:rPr lang="en-US" dirty="0"/>
              <a:t>from Primo</a:t>
            </a:r>
            <a:r>
              <a:rPr lang="en-US" baseline="0" dirty="0"/>
              <a:t> and sent to SFX</a:t>
            </a:r>
            <a:r>
              <a:rPr lang="en-US" dirty="0"/>
              <a:t>.</a:t>
            </a:r>
          </a:p>
        </p:txBody>
      </p:sp>
      <p:sp>
        <p:nvSpPr>
          <p:cNvPr id="4" name="Slide Number Placeholder 3"/>
          <p:cNvSpPr>
            <a:spLocks noGrp="1"/>
          </p:cNvSpPr>
          <p:nvPr>
            <p:ph type="sldNum" sz="quarter" idx="5"/>
          </p:nvPr>
        </p:nvSpPr>
        <p:spPr/>
        <p:txBody>
          <a:bodyPr/>
          <a:lstStyle/>
          <a:p>
            <a:pPr>
              <a:defRPr/>
            </a:pPr>
            <a:fld id="{ADEA8150-E9CC-482F-B1A4-7AEE9609F4E4}" type="slidenum">
              <a:rPr lang="x-none" smtClean="0"/>
              <a:pPr>
                <a:defRPr/>
              </a:pPr>
              <a:t>13</a:t>
            </a:fld>
            <a:endParaRPr lang="en-US">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Now we’ll take a look at the SFX side of things.</a:t>
            </a:r>
            <a:r>
              <a:rPr lang="en-US" baseline="0" dirty="0"/>
              <a:t> </a:t>
            </a:r>
            <a:r>
              <a:rPr lang="en-US" dirty="0"/>
              <a:t>There are several SFX menu configurations</a:t>
            </a:r>
            <a:r>
              <a:rPr lang="en-US" baseline="0" dirty="0"/>
              <a:t> </a:t>
            </a:r>
            <a:r>
              <a:rPr lang="en-US" dirty="0"/>
              <a:t>that can impact how</a:t>
            </a:r>
            <a:r>
              <a:rPr lang="en-US" baseline="0" dirty="0"/>
              <a:t> </a:t>
            </a:r>
            <a:r>
              <a:rPr lang="en-US" dirty="0"/>
              <a:t>linking works in Primo.</a:t>
            </a:r>
          </a:p>
          <a:p>
            <a:endParaRPr lang="en-US" dirty="0"/>
          </a:p>
          <a:p>
            <a:r>
              <a:rPr lang="en-US" dirty="0"/>
              <a:t>The first is Direct Link. If Direct Link is not turned on in SFX, it will not be turned on in Primo. Then you’ll need to determine what types of</a:t>
            </a:r>
            <a:r>
              <a:rPr lang="en-US" baseline="0" dirty="0"/>
              <a:t> services you would want to use with direct linking.  Typically you will just select </a:t>
            </a:r>
            <a:r>
              <a:rPr lang="en-US" baseline="0" dirty="0" err="1"/>
              <a:t>getFullText</a:t>
            </a:r>
            <a:r>
              <a:rPr lang="en-US" baseline="0" dirty="0"/>
              <a:t> because it may not make sense to have the other available services use direct linking.</a:t>
            </a:r>
            <a:endParaRPr lang="en-US" dirty="0"/>
          </a:p>
          <a:p>
            <a:endParaRPr lang="en-US" dirty="0"/>
          </a:p>
          <a:p>
            <a:r>
              <a:rPr lang="en-US" dirty="0"/>
              <a:t>We covered the</a:t>
            </a:r>
            <a:r>
              <a:rPr lang="en-US" baseline="0" dirty="0"/>
              <a:t> direct linking configuration in the SFX menu user interface configuration session, so I won’t go over all of the options here. That said – just to put out a couple of options, you can determine if you want direct linking enabled if there are multiple targets that have the full-text. </a:t>
            </a:r>
            <a:r>
              <a:rPr lang="en-US" dirty="0"/>
              <a:t>If the 1</a:t>
            </a:r>
            <a:r>
              <a:rPr lang="en-US" baseline="30000" dirty="0"/>
              <a:t>st</a:t>
            </a:r>
            <a:r>
              <a:rPr lang="en-US" dirty="0"/>
              <a:t> target in the list is (for example) a newspaper database, it may not provide an article-linking level. You</a:t>
            </a:r>
            <a:r>
              <a:rPr lang="en-US" baseline="0" dirty="0"/>
              <a:t> m</a:t>
            </a:r>
            <a:r>
              <a:rPr lang="en-US" dirty="0"/>
              <a:t>ay want the full-text to come</a:t>
            </a:r>
            <a:r>
              <a:rPr lang="en-US" baseline="0" dirty="0"/>
              <a:t> from </a:t>
            </a:r>
            <a:r>
              <a:rPr lang="en-US" dirty="0"/>
              <a:t>the next target in list which would have </a:t>
            </a:r>
            <a:r>
              <a:rPr lang="en-US" i="1" dirty="0"/>
              <a:t>article</a:t>
            </a:r>
            <a:r>
              <a:rPr lang="en-US" dirty="0"/>
              <a:t>-level linking. So it may make sense to choose “Choose according to target linking level.”</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You can decide if you want your</a:t>
            </a:r>
            <a:r>
              <a:rPr lang="en-US" baseline="0" dirty="0"/>
              <a:t> SFX </a:t>
            </a:r>
            <a:r>
              <a:rPr lang="en-US" dirty="0"/>
              <a:t>banner image</a:t>
            </a:r>
            <a:r>
              <a:rPr lang="en-US" baseline="0" dirty="0"/>
              <a:t> </a:t>
            </a:r>
            <a:r>
              <a:rPr lang="en-US" dirty="0"/>
              <a:t>to display if direct linking is turned on. </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Also, you can use source filtering to restrict direct linking only to Primo.</a:t>
            </a:r>
          </a:p>
        </p:txBody>
      </p:sp>
      <p:sp>
        <p:nvSpPr>
          <p:cNvPr id="686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defRPr b="1">
                <a:solidFill>
                  <a:srgbClr val="000000"/>
                </a:solidFill>
                <a:latin typeface="Verdana" pitchFamily="34" charset="0"/>
                <a:ea typeface="ヒラギノ角ゴ ProN W3"/>
                <a:cs typeface="ヒラギノ角ゴ ProN W3"/>
                <a:sym typeface="Arial" pitchFamily="34" charset="0"/>
              </a:defRPr>
            </a:lvl1pPr>
            <a:lvl2pPr marL="742950" indent="-285750" defTabSz="935038" eaLnBrk="0" hangingPunct="0">
              <a:defRPr b="1">
                <a:solidFill>
                  <a:srgbClr val="000000"/>
                </a:solidFill>
                <a:latin typeface="Verdana" pitchFamily="34" charset="0"/>
                <a:ea typeface="ヒラギノ角ゴ ProN W3"/>
                <a:cs typeface="ヒラギノ角ゴ ProN W3"/>
                <a:sym typeface="Arial" pitchFamily="34" charset="0"/>
              </a:defRPr>
            </a:lvl2pPr>
            <a:lvl3pPr marL="11430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3pPr>
            <a:lvl4pPr marL="16002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4pPr>
            <a:lvl5pPr marL="20574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5pPr>
            <a:lvl6pPr marL="25146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6pPr>
            <a:lvl7pPr marL="29718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7pPr>
            <a:lvl8pPr marL="34290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8pPr>
            <a:lvl9pPr marL="38862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9pPr>
          </a:lstStyle>
          <a:p>
            <a:pPr eaLnBrk="1" hangingPunct="1"/>
            <a:fld id="{C06C823E-533C-403A-ACBD-186F7F5F5025}" type="slidenum">
              <a:rPr lang="en-US" b="0" smtClean="0">
                <a:solidFill>
                  <a:schemeClr val="tx1"/>
                </a:solidFill>
                <a:latin typeface="Arial" pitchFamily="34" charset="0"/>
              </a:rPr>
              <a:pPr eaLnBrk="1" hangingPunct="1"/>
              <a:t>14</a:t>
            </a:fld>
            <a:endParaRPr lang="en-US" b="0">
              <a:solidFill>
                <a:schemeClr val="tx1"/>
              </a:solidFill>
              <a:latin typeface="Arial"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a:t>Within in</a:t>
            </a:r>
            <a:r>
              <a:rPr lang="en-US" baseline="0" dirty="0"/>
              <a:t> the </a:t>
            </a:r>
            <a:r>
              <a:rPr lang="en-US" dirty="0"/>
              <a:t>SFX General</a:t>
            </a:r>
            <a:r>
              <a:rPr lang="en-US" baseline="0" dirty="0"/>
              <a:t> area </a:t>
            </a:r>
            <a:r>
              <a:rPr lang="en-US" dirty="0"/>
              <a:t>within the Menu Design section,</a:t>
            </a:r>
            <a:r>
              <a:rPr lang="en-US" baseline="0" dirty="0"/>
              <a:t> there are </a:t>
            </a:r>
            <a:r>
              <a:rPr lang="en-US" dirty="0"/>
              <a:t>some linking preferences. One of those preferences is the Source-to-Target preference – and it’s checked by default. </a:t>
            </a:r>
          </a:p>
          <a:p>
            <a:pPr>
              <a:defRPr/>
            </a:pPr>
            <a:endParaRPr lang="en-US" dirty="0"/>
          </a:p>
          <a:p>
            <a:pPr>
              <a:defRPr/>
            </a:pPr>
            <a:r>
              <a:rPr lang="en-US" dirty="0"/>
              <a:t>This essentially gives preference to the original source – and will display that as the first target in the SFX menu since we assume that would be the best record. </a:t>
            </a:r>
          </a:p>
          <a:p>
            <a:pPr>
              <a:defRPr/>
            </a:pPr>
            <a:endParaRPr lang="en-US" dirty="0"/>
          </a:p>
          <a:p>
            <a:pPr>
              <a:defRPr/>
            </a:pPr>
            <a:r>
              <a:rPr lang="en-US" dirty="0"/>
              <a:t>Putting it into Primo Central terms: when linking from Primo Central (so Primo Central sends the </a:t>
            </a:r>
            <a:r>
              <a:rPr lang="en-US" dirty="0" err="1"/>
              <a:t>OpenURL</a:t>
            </a:r>
            <a:r>
              <a:rPr lang="en-US" dirty="0"/>
              <a:t> to SFX), it takes the source of the record into account &amp; would display that as the first target in the list.</a:t>
            </a:r>
          </a:p>
          <a:p>
            <a:pPr>
              <a:defRPr/>
            </a:pPr>
            <a:endParaRPr lang="en-US" dirty="0"/>
          </a:p>
          <a:p>
            <a:pPr>
              <a:defRPr/>
            </a:pPr>
            <a:r>
              <a:rPr lang="en-US" dirty="0"/>
              <a:t>For example, when an </a:t>
            </a:r>
            <a:r>
              <a:rPr lang="en-US" dirty="0" err="1"/>
              <a:t>OpenURL</a:t>
            </a:r>
            <a:r>
              <a:rPr lang="en-US" dirty="0"/>
              <a:t> is sent to SFX by Primo Central for a record that originated from Nature (click), then</a:t>
            </a:r>
            <a:r>
              <a:rPr lang="en-US" baseline="0" dirty="0"/>
              <a:t> Nature </a:t>
            </a:r>
            <a:r>
              <a:rPr lang="en-US" dirty="0"/>
              <a:t>targets (if you’ve</a:t>
            </a:r>
            <a:r>
              <a:rPr lang="en-US" baseline="0" dirty="0"/>
              <a:t> </a:t>
            </a:r>
            <a:r>
              <a:rPr lang="en-US" dirty="0"/>
              <a:t>activated them in SFX) are presented at the top of the SFX menu list of targets</a:t>
            </a:r>
            <a:r>
              <a:rPr lang="en-US" baseline="0" dirty="0"/>
              <a:t> (click).</a:t>
            </a:r>
            <a:endParaRPr lang="en-US" dirty="0"/>
          </a:p>
          <a:p>
            <a:pPr>
              <a:defRPr/>
            </a:pPr>
            <a:endParaRPr lang="en-US" dirty="0"/>
          </a:p>
          <a:p>
            <a:pPr>
              <a:defRPr/>
            </a:pPr>
            <a:r>
              <a:rPr lang="en-US" dirty="0"/>
              <a:t>Note that this functionality does override any SFX target precedence</a:t>
            </a:r>
            <a:r>
              <a:rPr lang="en-US" baseline="0" dirty="0"/>
              <a:t> options you may have configured </a:t>
            </a:r>
            <a:r>
              <a:rPr lang="en-US" dirty="0"/>
              <a:t>– but does not interfere with display logic rules.</a:t>
            </a:r>
          </a:p>
          <a:p>
            <a:pPr>
              <a:defRPr/>
            </a:pPr>
            <a:endParaRPr lang="en-US" dirty="0"/>
          </a:p>
          <a:p>
            <a:pPr>
              <a:defRPr/>
            </a:pPr>
            <a:r>
              <a:rPr lang="en-US" dirty="0"/>
              <a:t>Also while on this screen, note that there is an option to remove the SFX banner image whenever the user is viewing the SFX menu in Primo</a:t>
            </a:r>
            <a:r>
              <a:rPr lang="en-US" baseline="0" dirty="0"/>
              <a:t> – so only a list of targets would display; no banner image.</a:t>
            </a:r>
            <a:endParaRPr lang="en-US" dirty="0"/>
          </a:p>
        </p:txBody>
      </p:sp>
      <p:sp>
        <p:nvSpPr>
          <p:cNvPr id="696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defRPr b="1">
                <a:solidFill>
                  <a:srgbClr val="000000"/>
                </a:solidFill>
                <a:latin typeface="Verdana" pitchFamily="34" charset="0"/>
                <a:ea typeface="ヒラギノ角ゴ ProN W3"/>
                <a:cs typeface="ヒラギノ角ゴ ProN W3"/>
                <a:sym typeface="Arial" pitchFamily="34" charset="0"/>
              </a:defRPr>
            </a:lvl1pPr>
            <a:lvl2pPr marL="742950" indent="-285750" defTabSz="935038" eaLnBrk="0" hangingPunct="0">
              <a:defRPr b="1">
                <a:solidFill>
                  <a:srgbClr val="000000"/>
                </a:solidFill>
                <a:latin typeface="Verdana" pitchFamily="34" charset="0"/>
                <a:ea typeface="ヒラギノ角ゴ ProN W3"/>
                <a:cs typeface="ヒラギノ角ゴ ProN W3"/>
                <a:sym typeface="Arial" pitchFamily="34" charset="0"/>
              </a:defRPr>
            </a:lvl2pPr>
            <a:lvl3pPr marL="11430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3pPr>
            <a:lvl4pPr marL="16002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4pPr>
            <a:lvl5pPr marL="20574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5pPr>
            <a:lvl6pPr marL="25146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6pPr>
            <a:lvl7pPr marL="29718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7pPr>
            <a:lvl8pPr marL="34290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8pPr>
            <a:lvl9pPr marL="38862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9pPr>
          </a:lstStyle>
          <a:p>
            <a:pPr eaLnBrk="1" hangingPunct="1"/>
            <a:fld id="{55545F19-5494-4A17-8C22-5C6FEB31BFF4}" type="slidenum">
              <a:rPr lang="en-US" b="0" smtClean="0">
                <a:solidFill>
                  <a:schemeClr val="tx1"/>
                </a:solidFill>
                <a:latin typeface="Arial" pitchFamily="34" charset="0"/>
              </a:rPr>
              <a:pPr eaLnBrk="1" hangingPunct="1"/>
              <a:t>15</a:t>
            </a:fld>
            <a:endParaRPr lang="en-US" b="0">
              <a:solidFill>
                <a:schemeClr val="tx1"/>
              </a:solidFill>
              <a:latin typeface="Arial" pitchFamily="34"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Lastly - optionally, you can activate the Primo target in SFX so Primo would appear in the SFX menu if you were searching within a different source and wanted to link out to see holdings in Primo. The only target service available for the Primo target is ‘</a:t>
            </a:r>
            <a:r>
              <a:rPr lang="en-US" dirty="0" err="1"/>
              <a:t>getHolding</a:t>
            </a:r>
            <a:r>
              <a:rPr lang="en-US" dirty="0"/>
              <a:t>’ – and it would perform a Primo search of either the Title (journal or book title), or ISSN and ISBN.</a:t>
            </a:r>
          </a:p>
          <a:p>
            <a:endParaRPr lang="en-US" dirty="0"/>
          </a:p>
        </p:txBody>
      </p:sp>
      <p:sp>
        <p:nvSpPr>
          <p:cNvPr id="4" name="Slide Number Placeholder 3"/>
          <p:cNvSpPr>
            <a:spLocks noGrp="1"/>
          </p:cNvSpPr>
          <p:nvPr>
            <p:ph type="sldNum" sz="quarter" idx="5"/>
          </p:nvPr>
        </p:nvSpPr>
        <p:spPr/>
        <p:txBody>
          <a:bodyPr/>
          <a:lstStyle/>
          <a:p>
            <a:pPr>
              <a:defRPr/>
            </a:pPr>
            <a:fld id="{82B0F38B-643E-4ABD-BB4B-5B040B9F1372}" type="slidenum">
              <a:rPr lang="x-none" smtClean="0"/>
              <a:pPr>
                <a:defRPr/>
              </a:pPr>
              <a:t>16</a:t>
            </a:fld>
            <a:endParaRPr lang="en-US">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Within SFX, there’s also an RSI indexing job that runs from the server.</a:t>
            </a:r>
            <a:r>
              <a:rPr lang="en-US" baseline="0" dirty="0"/>
              <a:t> I</a:t>
            </a:r>
            <a:r>
              <a:rPr lang="en-US" dirty="0"/>
              <a:t>t’s a scheduled process</a:t>
            </a:r>
            <a:r>
              <a:rPr lang="en-US" baseline="0" dirty="0"/>
              <a:t> and we talked about it during the Systems Administration session. </a:t>
            </a:r>
          </a:p>
          <a:p>
            <a:endParaRPr lang="en-US" dirty="0"/>
          </a:p>
          <a:p>
            <a:r>
              <a:rPr lang="en-US" dirty="0"/>
              <a:t>That RSI job is needed for the “full-text available” message that displays in Primo.</a:t>
            </a:r>
            <a:r>
              <a:rPr lang="en-US" baseline="0" dirty="0"/>
              <a:t> In the case of no full text, a message </a:t>
            </a:r>
            <a:r>
              <a:rPr lang="en-US" dirty="0"/>
              <a:t>“No Full Text” will display. </a:t>
            </a:r>
            <a:r>
              <a:rPr lang="en-US" baseline="0" dirty="0"/>
              <a:t> </a:t>
            </a:r>
            <a:r>
              <a:rPr lang="en-US" dirty="0"/>
              <a:t>The</a:t>
            </a:r>
            <a:r>
              <a:rPr lang="en-US" baseline="0" dirty="0"/>
              <a:t> RSI job is also </a:t>
            </a:r>
            <a:r>
              <a:rPr lang="en-US" dirty="0"/>
              <a:t>used for e-journals &amp; </a:t>
            </a:r>
            <a:r>
              <a:rPr lang="en-US" dirty="0" err="1"/>
              <a:t>ebook</a:t>
            </a:r>
            <a:r>
              <a:rPr lang="en-US" dirty="0"/>
              <a:t> ILS records that are normalized in Primo as Electronic Resources.</a:t>
            </a:r>
          </a:p>
          <a:p>
            <a:endParaRPr lang="en-US" dirty="0"/>
          </a:p>
          <a:p>
            <a:r>
              <a:rPr lang="en-US" dirty="0"/>
              <a:t>This process is scheduled using</a:t>
            </a:r>
            <a:r>
              <a:rPr lang="en-US" baseline="0" dirty="0"/>
              <a:t> the </a:t>
            </a:r>
            <a:r>
              <a:rPr lang="en-US" dirty="0"/>
              <a:t>SFX </a:t>
            </a:r>
            <a:r>
              <a:rPr lang="en-US" dirty="0" err="1"/>
              <a:t>server_admin_utility</a:t>
            </a:r>
            <a:r>
              <a:rPr lang="en-US" dirty="0"/>
              <a:t> during your implementation – so there’s no extra Primo configuration required for this.</a:t>
            </a:r>
          </a:p>
        </p:txBody>
      </p:sp>
      <p:sp>
        <p:nvSpPr>
          <p:cNvPr id="716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defRPr b="1">
                <a:solidFill>
                  <a:srgbClr val="000000"/>
                </a:solidFill>
                <a:latin typeface="Verdana" pitchFamily="34" charset="0"/>
                <a:ea typeface="ヒラギノ角ゴ ProN W3"/>
                <a:cs typeface="ヒラギノ角ゴ ProN W3"/>
                <a:sym typeface="Arial" pitchFamily="34" charset="0"/>
              </a:defRPr>
            </a:lvl1pPr>
            <a:lvl2pPr marL="742950" indent="-285750" defTabSz="935038" eaLnBrk="0" hangingPunct="0">
              <a:defRPr b="1">
                <a:solidFill>
                  <a:srgbClr val="000000"/>
                </a:solidFill>
                <a:latin typeface="Verdana" pitchFamily="34" charset="0"/>
                <a:ea typeface="ヒラギノ角ゴ ProN W3"/>
                <a:cs typeface="ヒラギノ角ゴ ProN W3"/>
                <a:sym typeface="Arial" pitchFamily="34" charset="0"/>
              </a:defRPr>
            </a:lvl2pPr>
            <a:lvl3pPr marL="11430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3pPr>
            <a:lvl4pPr marL="16002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4pPr>
            <a:lvl5pPr marL="20574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5pPr>
            <a:lvl6pPr marL="25146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6pPr>
            <a:lvl7pPr marL="29718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7pPr>
            <a:lvl8pPr marL="34290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8pPr>
            <a:lvl9pPr marL="38862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9pPr>
          </a:lstStyle>
          <a:p>
            <a:pPr eaLnBrk="1" hangingPunct="1"/>
            <a:fld id="{3E633DA6-BA64-4AB2-B822-592A8B2A9CAE}" type="slidenum">
              <a:rPr lang="en-US" b="0" smtClean="0">
                <a:solidFill>
                  <a:schemeClr val="tx1"/>
                </a:solidFill>
                <a:latin typeface="Arial" pitchFamily="34" charset="0"/>
              </a:rPr>
              <a:pPr eaLnBrk="1" hangingPunct="1"/>
              <a:t>17</a:t>
            </a:fld>
            <a:endParaRPr lang="en-US" b="0">
              <a:solidFill>
                <a:schemeClr val="tx1"/>
              </a:solidFill>
              <a:latin typeface="Arial" pitchFamily="34" charset="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We</a:t>
            </a:r>
            <a:r>
              <a:rPr lang="en-US" baseline="0" dirty="0"/>
              <a:t> have just covered </a:t>
            </a:r>
            <a:r>
              <a:rPr lang="en-US" dirty="0"/>
              <a:t>linking configurations – so let’s now talk about the processes and</a:t>
            </a:r>
            <a:r>
              <a:rPr lang="en-US" baseline="0" dirty="0"/>
              <a:t> configurations </a:t>
            </a:r>
            <a:r>
              <a:rPr lang="en-US" dirty="0"/>
              <a:t>needed to get data exported from SFX to Primo. </a:t>
            </a:r>
            <a:r>
              <a:rPr lang="en-US" baseline="0" dirty="0"/>
              <a:t> There are 2 export processes we’ll talk through – the first of which is for Primo itself.</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SFX2Primo Export process harvests your active </a:t>
            </a:r>
            <a:r>
              <a:rPr lang="en-US" dirty="0" err="1"/>
              <a:t>KnowledgeBase</a:t>
            </a:r>
            <a:r>
              <a:rPr lang="en-US" dirty="0"/>
              <a:t> object records &amp; sends that information to Primo.</a:t>
            </a:r>
          </a:p>
          <a:p>
            <a:endParaRPr lang="en-US" dirty="0"/>
          </a:p>
          <a:p>
            <a:r>
              <a:rPr lang="en-US" dirty="0"/>
              <a:t>The export harvests active object (i.e., titles) records that are in your SFX KB. Keep in mind that this</a:t>
            </a:r>
            <a:r>
              <a:rPr lang="en-US" baseline="0" dirty="0"/>
              <a:t> process </a:t>
            </a:r>
            <a:r>
              <a:rPr lang="en-US" dirty="0"/>
              <a:t>harvests brief MARC records</a:t>
            </a:r>
            <a:r>
              <a:rPr lang="en-US" baseline="0" dirty="0"/>
              <a:t> </a:t>
            </a:r>
            <a:r>
              <a:rPr lang="en-US" dirty="0"/>
              <a:t>– which will contain titles, ISSN/ISBNs, and subject (or category). The objects are then searchable by title in Primo.</a:t>
            </a:r>
          </a:p>
          <a:p>
            <a:endParaRPr lang="en-US" dirty="0"/>
          </a:p>
          <a:p>
            <a:r>
              <a:rPr lang="en-US" dirty="0"/>
              <a:t>The export isn’t used to display full-text, but it’s a pointer towards full-text availability. We’ll talk about full-text availability a little later on.</a:t>
            </a:r>
          </a:p>
        </p:txBody>
      </p:sp>
      <p:sp>
        <p:nvSpPr>
          <p:cNvPr id="737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defRPr b="1">
                <a:solidFill>
                  <a:srgbClr val="000000"/>
                </a:solidFill>
                <a:latin typeface="Verdana" pitchFamily="34" charset="0"/>
                <a:ea typeface="ヒラギノ角ゴ ProN W3"/>
                <a:cs typeface="ヒラギノ角ゴ ProN W3"/>
                <a:sym typeface="Arial" pitchFamily="34" charset="0"/>
              </a:defRPr>
            </a:lvl1pPr>
            <a:lvl2pPr marL="742950" indent="-285750" defTabSz="935038" eaLnBrk="0" hangingPunct="0">
              <a:defRPr b="1">
                <a:solidFill>
                  <a:srgbClr val="000000"/>
                </a:solidFill>
                <a:latin typeface="Verdana" pitchFamily="34" charset="0"/>
                <a:ea typeface="ヒラギノ角ゴ ProN W3"/>
                <a:cs typeface="ヒラギノ角ゴ ProN W3"/>
                <a:sym typeface="Arial" pitchFamily="34" charset="0"/>
              </a:defRPr>
            </a:lvl2pPr>
            <a:lvl3pPr marL="11430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3pPr>
            <a:lvl4pPr marL="16002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4pPr>
            <a:lvl5pPr marL="20574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5pPr>
            <a:lvl6pPr marL="25146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6pPr>
            <a:lvl7pPr marL="29718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7pPr>
            <a:lvl8pPr marL="34290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8pPr>
            <a:lvl9pPr marL="38862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9pPr>
          </a:lstStyle>
          <a:p>
            <a:pPr eaLnBrk="1" hangingPunct="1"/>
            <a:fld id="{B28FFCB5-74BD-435A-BA9D-E2610D095FEF}" type="slidenum">
              <a:rPr lang="en-US" b="0" smtClean="0">
                <a:solidFill>
                  <a:schemeClr val="tx1"/>
                </a:solidFill>
                <a:latin typeface="Arial" pitchFamily="34" charset="0"/>
              </a:rPr>
              <a:pPr eaLnBrk="1" hangingPunct="1"/>
              <a:t>19</a:t>
            </a:fld>
            <a:endParaRPr lang="en-US" b="0">
              <a:solidFill>
                <a:schemeClr val="tx1"/>
              </a:solidFill>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80" tIns="46739" rIns="93480" bIns="46739"/>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very first time you run the SFX export to Primo, it’s set up to do complete harvesting – so </a:t>
            </a:r>
            <a:r>
              <a:rPr lang="en-US" i="1" dirty="0"/>
              <a:t>all</a:t>
            </a:r>
            <a:r>
              <a:rPr lang="en-US" dirty="0"/>
              <a:t> of your SFX active objects exported to Primo. Going forward, you’ll do incremental harvesting to get just the updates exported to Primo. Note</a:t>
            </a:r>
            <a:r>
              <a:rPr lang="en-US" baseline="0" dirty="0"/>
              <a:t> </a:t>
            </a:r>
            <a:r>
              <a:rPr lang="en-US" dirty="0"/>
              <a:t>that your SFX implementation team will have most likely set this</a:t>
            </a:r>
            <a:r>
              <a:rPr lang="en-US" baseline="0" dirty="0"/>
              <a:t> up </a:t>
            </a:r>
            <a:r>
              <a:rPr lang="en-US" dirty="0"/>
              <a:t>for you, so this is probably just going to be background</a:t>
            </a:r>
            <a:r>
              <a:rPr lang="en-US" baseline="0" dirty="0"/>
              <a:t> information.</a:t>
            </a:r>
            <a:endParaRPr lang="en-US" dirty="0"/>
          </a:p>
          <a:p>
            <a:endParaRPr lang="en-US" dirty="0"/>
          </a:p>
          <a:p>
            <a:r>
              <a:rPr lang="en-US" dirty="0"/>
              <a:t>The parameters for a full export are listed here. The export file format must</a:t>
            </a:r>
            <a:r>
              <a:rPr lang="en-US" baseline="0" dirty="0"/>
              <a:t> be an XML for Primo. You can choose to include s</a:t>
            </a:r>
            <a:r>
              <a:rPr lang="en-US" dirty="0"/>
              <a:t>erials and/or monographs.  Note that you can do one </a:t>
            </a:r>
            <a:r>
              <a:rPr lang="en-US" i="1" u="sng" dirty="0"/>
              <a:t>or</a:t>
            </a:r>
            <a:r>
              <a:rPr lang="en-US" dirty="0"/>
              <a:t> the other</a:t>
            </a:r>
            <a:r>
              <a:rPr lang="en-US" baseline="0" dirty="0"/>
              <a:t> or both - </a:t>
            </a:r>
            <a:r>
              <a:rPr lang="en-US" dirty="0"/>
              <a:t>but the</a:t>
            </a:r>
            <a:r>
              <a:rPr lang="en-US" baseline="0" dirty="0"/>
              <a:t> </a:t>
            </a:r>
            <a:r>
              <a:rPr lang="en-US" dirty="0"/>
              <a:t>export shouldn’t be run separately for each</a:t>
            </a:r>
            <a:r>
              <a:rPr lang="en-US" baseline="0" dirty="0"/>
              <a:t> </a:t>
            </a:r>
            <a:r>
              <a:rPr lang="en-US" dirty="0"/>
              <a:t>of them</a:t>
            </a:r>
            <a:r>
              <a:rPr lang="en-US" baseline="0" dirty="0"/>
              <a:t> because </a:t>
            </a:r>
            <a:r>
              <a:rPr lang="en-US" dirty="0"/>
              <a:t>Primo can’t distinguish between 2 SFX loads. Keep in mind that if you</a:t>
            </a:r>
            <a:r>
              <a:rPr lang="en-US" baseline="0" dirty="0"/>
              <a:t> are activating </a:t>
            </a:r>
            <a:r>
              <a:rPr lang="en-US" baseline="0" dirty="0" err="1"/>
              <a:t>ebook</a:t>
            </a:r>
            <a:r>
              <a:rPr lang="en-US" baseline="0" dirty="0"/>
              <a:t> packages in Primo Central, you may not want to include your </a:t>
            </a:r>
            <a:r>
              <a:rPr lang="en-US" baseline="0" dirty="0" err="1"/>
              <a:t>ebooks</a:t>
            </a:r>
            <a:r>
              <a:rPr lang="en-US" baseline="0" dirty="0"/>
              <a:t> in this export because there can be duplicate records then.</a:t>
            </a:r>
            <a:endParaRPr lang="en-US" dirty="0"/>
          </a:p>
          <a:p>
            <a:endParaRPr lang="en-US" dirty="0"/>
          </a:p>
          <a:p>
            <a:r>
              <a:rPr lang="en-US" dirty="0"/>
              <a:t>We’ll look at the full (complete) export process first, and then the incremental process.</a:t>
            </a:r>
          </a:p>
        </p:txBody>
      </p:sp>
      <p:sp>
        <p:nvSpPr>
          <p:cNvPr id="4" name="Slide Number Placeholder 3"/>
          <p:cNvSpPr>
            <a:spLocks noGrp="1"/>
          </p:cNvSpPr>
          <p:nvPr>
            <p:ph type="sldNum" sz="quarter" idx="5"/>
          </p:nvPr>
        </p:nvSpPr>
        <p:spPr/>
        <p:txBody>
          <a:bodyPr/>
          <a:lstStyle/>
          <a:p>
            <a:pPr>
              <a:defRPr/>
            </a:pPr>
            <a:fld id="{387D1FBA-0EEB-4E65-A881-4BC9356143B5}" type="slidenum">
              <a:rPr lang="x-none" smtClean="0"/>
              <a:pPr>
                <a:defRPr/>
              </a:pPr>
              <a:t>20</a:t>
            </a:fld>
            <a:endParaRPr lang="en-US">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1200150" y="696913"/>
            <a:ext cx="4656138" cy="3490912"/>
          </a:xfrm>
          <a:ln/>
        </p:spPr>
      </p:sp>
      <p:sp>
        <p:nvSpPr>
          <p:cNvPr id="75779" name="Rectangle 3"/>
          <p:cNvSpPr>
            <a:spLocks noGrp="1" noChangeArrowheads="1"/>
          </p:cNvSpPr>
          <p:nvPr>
            <p:ph type="body" idx="1"/>
          </p:nvPr>
        </p:nvSpPr>
        <p:spPr>
          <a:xfrm>
            <a:off x="942975" y="4421188"/>
            <a:ext cx="5167313"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This is the SFX Advanced Export Profile – this is how it would look for a Complete harvesting for ALL SFX records to Primo.</a:t>
            </a:r>
          </a:p>
          <a:p>
            <a:pPr eaLnBrk="1" hangingPunct="1"/>
            <a:endParaRPr lang="en-US" dirty="0"/>
          </a:p>
          <a:p>
            <a:pPr marL="171450" indent="-171450" eaLnBrk="1" hangingPunct="1">
              <a:buFont typeface="Arial" pitchFamily="34" charset="0"/>
              <a:buChar char="•"/>
            </a:pPr>
            <a:r>
              <a:rPr lang="en-US" dirty="0"/>
              <a:t>Output format needs to be XML for Primo</a:t>
            </a:r>
            <a:r>
              <a:rPr lang="en-US" baseline="0" dirty="0"/>
              <a:t> exports.</a:t>
            </a:r>
            <a:endParaRPr lang="en-US" dirty="0"/>
          </a:p>
          <a:p>
            <a:pPr marL="171450" indent="-171450" eaLnBrk="1" hangingPunct="1">
              <a:buFont typeface="Arial" pitchFamily="34" charset="0"/>
              <a:buChar char="•"/>
            </a:pPr>
            <a:r>
              <a:rPr lang="en-US" dirty="0"/>
              <a:t>Export object types: This is where you indicate</a:t>
            </a:r>
            <a:r>
              <a:rPr lang="en-US" baseline="0" dirty="0"/>
              <a:t> if you want to include s</a:t>
            </a:r>
            <a:r>
              <a:rPr lang="en-US" dirty="0"/>
              <a:t>erials, monographs, or both. </a:t>
            </a:r>
          </a:p>
          <a:p>
            <a:pPr marL="171450" indent="-171450" eaLnBrk="1" hangingPunct="1">
              <a:buFont typeface="Arial" pitchFamily="34" charset="0"/>
              <a:buChar char="•"/>
            </a:pPr>
            <a:r>
              <a:rPr lang="en-US" dirty="0"/>
              <a:t>Select from which services you would want object portfolios</a:t>
            </a:r>
            <a:r>
              <a:rPr lang="en-US" baseline="0" dirty="0"/>
              <a:t> </a:t>
            </a:r>
            <a:r>
              <a:rPr lang="en-US" dirty="0"/>
              <a:t>to be included in the export</a:t>
            </a:r>
            <a:r>
              <a:rPr lang="en-US" baseline="0" dirty="0"/>
              <a:t> file.</a:t>
            </a:r>
            <a:endParaRPr lang="en-US" dirty="0"/>
          </a:p>
          <a:p>
            <a:pPr marL="171450" indent="-171450" eaLnBrk="1" hangingPunct="1">
              <a:buFont typeface="Arial" pitchFamily="34" charset="0"/>
              <a:buChar char="•"/>
            </a:pPr>
            <a:r>
              <a:rPr lang="en-US" dirty="0"/>
              <a:t>Export from field: You could</a:t>
            </a:r>
            <a:r>
              <a:rPr lang="en-US" baseline="0" dirty="0"/>
              <a:t> select to export information from all of your active targets, or perhaps exclude your free targets.</a:t>
            </a:r>
            <a:endParaRPr lang="en-US" dirty="0"/>
          </a:p>
          <a:p>
            <a:pPr marL="171450" indent="-171450" eaLnBrk="1" hangingPunct="1">
              <a:buFont typeface="Arial" pitchFamily="34" charset="0"/>
              <a:buChar char="•"/>
            </a:pPr>
            <a:r>
              <a:rPr lang="en-US" dirty="0"/>
              <a:t>If Chinese titles are in the file, you could</a:t>
            </a:r>
            <a:r>
              <a:rPr lang="en-US" baseline="0" dirty="0"/>
              <a:t> </a:t>
            </a:r>
            <a:r>
              <a:rPr lang="en-US" dirty="0"/>
              <a:t>include that information.</a:t>
            </a:r>
          </a:p>
          <a:p>
            <a:pPr marL="171450" indent="-171450" eaLnBrk="1" hangingPunct="1">
              <a:buFont typeface="Arial" pitchFamily="34" charset="0"/>
              <a:buChar char="•"/>
            </a:pPr>
            <a:r>
              <a:rPr lang="en-US" dirty="0"/>
              <a:t>Select ‘Fresh export’ to</a:t>
            </a:r>
            <a:r>
              <a:rPr lang="en-US" baseline="0" dirty="0"/>
              <a:t> do a </a:t>
            </a:r>
            <a:r>
              <a:rPr lang="en-US" dirty="0"/>
              <a:t>complete harvesting.</a:t>
            </a:r>
          </a:p>
          <a:p>
            <a:pPr marL="171450" indent="-171450" eaLnBrk="1" hangingPunct="1">
              <a:buFont typeface="Arial" pitchFamily="34" charset="0"/>
              <a:buChar char="•"/>
            </a:pPr>
            <a:r>
              <a:rPr lang="en-US" dirty="0"/>
              <a:t>‘Compare with previous export file’ is</a:t>
            </a:r>
            <a:r>
              <a:rPr lang="en-US" baseline="0" dirty="0"/>
              <a:t> </a:t>
            </a:r>
            <a:r>
              <a:rPr lang="en-US" dirty="0"/>
              <a:t>used for an Incremental export that we’ll talk about next -</a:t>
            </a:r>
            <a:r>
              <a:rPr lang="en-US" baseline="0" dirty="0"/>
              <a:t> and</a:t>
            </a:r>
            <a:r>
              <a:rPr lang="en-US" dirty="0"/>
              <a:t> would typically exclude objects that were not changed</a:t>
            </a:r>
          </a:p>
          <a:p>
            <a:pPr eaLnBrk="1" hangingPunct="1"/>
            <a:r>
              <a:rPr lang="en-US" dirty="0"/>
              <a:t>You also have some other options</a:t>
            </a:r>
            <a:r>
              <a:rPr lang="en-US" baseline="0" dirty="0"/>
              <a:t> that you could include for each of the object records in the export file…</a:t>
            </a:r>
            <a:endParaRPr lang="en-US" dirty="0"/>
          </a:p>
          <a:p>
            <a:pPr eaLnBrk="1" hangingPunct="1"/>
            <a:r>
              <a:rPr lang="en-US" dirty="0"/>
              <a:t>Prefix: You can add a prefix to the export</a:t>
            </a:r>
            <a:r>
              <a:rPr lang="en-US" baseline="0" dirty="0"/>
              <a:t> file if that’s easier to find the file on the server later on.</a:t>
            </a:r>
            <a:endParaRPr lang="en-US" dirty="0"/>
          </a:p>
          <a:p>
            <a:pPr eaLnBrk="1" hangingPunct="1"/>
            <a:r>
              <a:rPr lang="en-US" dirty="0"/>
              <a:t>Base link: Include a 256 link to your proxy to add to the target URL</a:t>
            </a:r>
          </a:p>
          <a:p>
            <a:pPr eaLnBrk="1" hangingPunct="1"/>
            <a:r>
              <a:rPr lang="en-US" dirty="0"/>
              <a:t>Title 245 $h: [Electronic resource]</a:t>
            </a:r>
          </a:p>
          <a:p>
            <a:pPr eaLnBrk="1" hangingPunct="1"/>
            <a:r>
              <a:rPr lang="en-US" dirty="0"/>
              <a:t>Add categories to 860 field.</a:t>
            </a:r>
          </a:p>
          <a:p>
            <a:pPr eaLnBrk="1" hangingPunct="1"/>
            <a:r>
              <a:rPr lang="en-US" dirty="0"/>
              <a:t>Add local attributes 901 $1</a:t>
            </a:r>
          </a:p>
          <a:p>
            <a:pPr eaLnBrk="1" hangingPunct="1"/>
            <a:r>
              <a:rPr lang="en-US" dirty="0"/>
              <a:t>Include Author info – may be important to include if you’re including eBooks.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So as we just saw, the</a:t>
            </a:r>
            <a:r>
              <a:rPr lang="en-US" baseline="0" dirty="0"/>
              <a:t> advanced export profile that’s going to be used for the complete export is created in the Export Tool in </a:t>
            </a:r>
            <a:r>
              <a:rPr lang="en-US" dirty="0"/>
              <a:t>SFX Admin Center.</a:t>
            </a:r>
          </a:p>
          <a:p>
            <a:r>
              <a:rPr lang="en-US" dirty="0"/>
              <a:t>Then on the SFX server, the </a:t>
            </a:r>
            <a:r>
              <a:rPr lang="en-US" dirty="0" err="1"/>
              <a:t>server_admin_utility</a:t>
            </a:r>
            <a:r>
              <a:rPr lang="en-US" dirty="0"/>
              <a:t> is used to run the export job</a:t>
            </a:r>
            <a:r>
              <a:rPr lang="en-US" baseline="0" dirty="0"/>
              <a:t> and create the export file using option #10 from the server admin utility menu, and entering the name of the export profile that you want to use.</a:t>
            </a:r>
          </a:p>
          <a:p>
            <a:r>
              <a:rPr lang="en-US" dirty="0"/>
              <a:t>The</a:t>
            </a:r>
            <a:r>
              <a:rPr lang="en-US" baseline="0" dirty="0"/>
              <a:t> export process creates the file, tars/archives it and places it on the SFX server. If you have access to the SFX server, the path to the file is listed here.</a:t>
            </a:r>
          </a:p>
          <a:p>
            <a:r>
              <a:rPr lang="en-US" baseline="0" dirty="0"/>
              <a:t>At that point, Primo can pick up the file from the SFX server and import it into Primo. Primo uses a data import process called a Primo pipe to pick up the file from SFX. It brings the data into Primo with transformation – so normalization rules are part of the pipe. </a:t>
            </a:r>
            <a:endParaRPr lang="en-US" dirty="0"/>
          </a:p>
          <a:p>
            <a:r>
              <a:rPr lang="en-US" dirty="0"/>
              <a:t>There’s more explanation of Primo pipes in Primo training.</a:t>
            </a:r>
          </a:p>
          <a:p>
            <a:endParaRPr lang="en-US" dirty="0">
              <a:solidFill>
                <a:srgbClr val="3E4C56"/>
              </a:solidFill>
            </a:endParaRPr>
          </a:p>
          <a:p>
            <a:r>
              <a:rPr lang="en-US" baseline="0" dirty="0"/>
              <a:t>Speaking in general terms, the maximum file size should be no more than 314 MB to not impact performance while loading to Primo – this is the raw file size; not zipped. If you suspect the file size will be larger, contact Support for details on how to split the file. </a:t>
            </a:r>
          </a:p>
          <a:p>
            <a:endParaRPr lang="en-US" baseline="0" dirty="0"/>
          </a:p>
          <a:p>
            <a:r>
              <a:rPr lang="en-US" baseline="0" dirty="0"/>
              <a:t>Again, typically all of this will already be taken care of for you during your implementation.</a:t>
            </a:r>
          </a:p>
        </p:txBody>
      </p:sp>
      <p:sp>
        <p:nvSpPr>
          <p:cNvPr id="768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defRPr b="1">
                <a:solidFill>
                  <a:srgbClr val="000000"/>
                </a:solidFill>
                <a:latin typeface="Verdana" pitchFamily="34" charset="0"/>
                <a:ea typeface="ヒラギノ角ゴ ProN W3"/>
                <a:cs typeface="ヒラギノ角ゴ ProN W3"/>
                <a:sym typeface="Arial" pitchFamily="34" charset="0"/>
              </a:defRPr>
            </a:lvl1pPr>
            <a:lvl2pPr marL="742950" indent="-285750" defTabSz="935038" eaLnBrk="0" hangingPunct="0">
              <a:defRPr b="1">
                <a:solidFill>
                  <a:srgbClr val="000000"/>
                </a:solidFill>
                <a:latin typeface="Verdana" pitchFamily="34" charset="0"/>
                <a:ea typeface="ヒラギノ角ゴ ProN W3"/>
                <a:cs typeface="ヒラギノ角ゴ ProN W3"/>
                <a:sym typeface="Arial" pitchFamily="34" charset="0"/>
              </a:defRPr>
            </a:lvl2pPr>
            <a:lvl3pPr marL="11430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3pPr>
            <a:lvl4pPr marL="16002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4pPr>
            <a:lvl5pPr marL="20574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5pPr>
            <a:lvl6pPr marL="25146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6pPr>
            <a:lvl7pPr marL="29718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7pPr>
            <a:lvl8pPr marL="34290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8pPr>
            <a:lvl9pPr marL="38862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9pPr>
          </a:lstStyle>
          <a:p>
            <a:pPr eaLnBrk="1" hangingPunct="1"/>
            <a:fld id="{456CC981-577C-4AAC-9EC6-27839125B677}" type="slidenum">
              <a:rPr lang="en-US" b="0" smtClean="0">
                <a:solidFill>
                  <a:schemeClr val="tx1"/>
                </a:solidFill>
                <a:latin typeface="Arial" pitchFamily="34" charset="0"/>
              </a:rPr>
              <a:pPr eaLnBrk="1" hangingPunct="1"/>
              <a:t>22</a:t>
            </a:fld>
            <a:endParaRPr lang="en-US" b="0">
              <a:solidFill>
                <a:schemeClr val="tx1"/>
              </a:solidFill>
              <a:latin typeface="Arial" pitchFamily="34" charset="0"/>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After the fresh (or complete) export is run, then we set up the SFX profile for an incremental job &amp; we</a:t>
            </a:r>
            <a:r>
              <a:rPr lang="en-US" baseline="0" dirty="0"/>
              <a:t> schedule the </a:t>
            </a:r>
            <a:r>
              <a:rPr lang="en-US" dirty="0"/>
              <a:t>incremental job to run on a regular basis. Using</a:t>
            </a:r>
            <a:r>
              <a:rPr lang="en-US" baseline="0" dirty="0"/>
              <a:t> this incremental process, it will have the parameters as we had in the complete export, but this time the export file going forward will only contain </a:t>
            </a:r>
            <a:r>
              <a:rPr lang="en-US" dirty="0"/>
              <a:t>any changes</a:t>
            </a:r>
            <a:r>
              <a:rPr lang="en-US" baseline="0" dirty="0"/>
              <a:t> since the last export – e.g., any new object portfolios that you have activated or object portfolios that you may have inactivated since the last export.</a:t>
            </a:r>
            <a:endParaRPr lang="en-US" dirty="0"/>
          </a:p>
          <a:p>
            <a:endParaRPr lang="en-US" dirty="0"/>
          </a:p>
          <a:p>
            <a:r>
              <a:rPr lang="en-US" dirty="0"/>
              <a:t>It will automatically compare against the most recent export</a:t>
            </a:r>
            <a:r>
              <a:rPr lang="en-US" baseline="0" dirty="0"/>
              <a:t> </a:t>
            </a:r>
            <a:r>
              <a:rPr lang="en-US" dirty="0"/>
              <a:t>file.</a:t>
            </a:r>
            <a:r>
              <a:rPr lang="en-US" baseline="0" dirty="0"/>
              <a:t> If you have decided to add a prefix to the export file through the export profile, it</a:t>
            </a:r>
            <a:r>
              <a:rPr lang="en-US" dirty="0"/>
              <a:t> will</a:t>
            </a:r>
            <a:r>
              <a:rPr lang="en-US" baseline="0" dirty="0"/>
              <a:t> </a:t>
            </a:r>
            <a:r>
              <a:rPr lang="en-US" dirty="0"/>
              <a:t>not take the prefix into consideration</a:t>
            </a:r>
            <a:r>
              <a:rPr lang="en-US" baseline="0" dirty="0"/>
              <a:t> when it does the comparison. For those who have access to the SFX server, the directory where the most recent file will be is listed here.</a:t>
            </a:r>
            <a:endParaRPr lang="en-US" dirty="0"/>
          </a:p>
          <a:p>
            <a:endParaRPr lang="en-US" dirty="0"/>
          </a:p>
          <a:p>
            <a:r>
              <a:rPr lang="en-US" dirty="0"/>
              <a:t>For those who are using </a:t>
            </a:r>
            <a:r>
              <a:rPr lang="en-US" dirty="0" err="1"/>
              <a:t>MARCit</a:t>
            </a:r>
            <a:r>
              <a:rPr lang="en-US" dirty="0"/>
              <a:t>, it will not compare against </a:t>
            </a:r>
            <a:r>
              <a:rPr lang="en-US" dirty="0" err="1"/>
              <a:t>MARCit</a:t>
            </a:r>
            <a:r>
              <a:rPr lang="en-US" dirty="0"/>
              <a:t> exports, so these two processes can run without interference. </a:t>
            </a:r>
          </a:p>
        </p:txBody>
      </p:sp>
      <p:sp>
        <p:nvSpPr>
          <p:cNvPr id="778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defRPr b="1">
                <a:solidFill>
                  <a:srgbClr val="000000"/>
                </a:solidFill>
                <a:latin typeface="Verdana" pitchFamily="34" charset="0"/>
                <a:ea typeface="ヒラギノ角ゴ ProN W3"/>
                <a:cs typeface="ヒラギノ角ゴ ProN W3"/>
                <a:sym typeface="Arial" pitchFamily="34" charset="0"/>
              </a:defRPr>
            </a:lvl1pPr>
            <a:lvl2pPr marL="742950" indent="-285750" defTabSz="935038" eaLnBrk="0" hangingPunct="0">
              <a:defRPr b="1">
                <a:solidFill>
                  <a:srgbClr val="000000"/>
                </a:solidFill>
                <a:latin typeface="Verdana" pitchFamily="34" charset="0"/>
                <a:ea typeface="ヒラギノ角ゴ ProN W3"/>
                <a:cs typeface="ヒラギノ角ゴ ProN W3"/>
                <a:sym typeface="Arial" pitchFamily="34" charset="0"/>
              </a:defRPr>
            </a:lvl2pPr>
            <a:lvl3pPr marL="11430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3pPr>
            <a:lvl4pPr marL="16002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4pPr>
            <a:lvl5pPr marL="20574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5pPr>
            <a:lvl6pPr marL="25146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6pPr>
            <a:lvl7pPr marL="29718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7pPr>
            <a:lvl8pPr marL="34290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8pPr>
            <a:lvl9pPr marL="38862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9pPr>
          </a:lstStyle>
          <a:p>
            <a:pPr eaLnBrk="1" hangingPunct="1"/>
            <a:fld id="{173361B9-9A94-4D62-8863-9AB57B41BEB1}" type="slidenum">
              <a:rPr lang="en-US" b="0" smtClean="0">
                <a:solidFill>
                  <a:schemeClr val="tx1"/>
                </a:solidFill>
                <a:latin typeface="Arial" pitchFamily="34" charset="0"/>
              </a:rPr>
              <a:pPr eaLnBrk="1" hangingPunct="1"/>
              <a:t>23</a:t>
            </a:fld>
            <a:endParaRPr lang="en-US" b="0">
              <a:solidFill>
                <a:schemeClr val="tx1"/>
              </a:solidFill>
              <a:latin typeface="Arial" pitchFamily="34" charset="0"/>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1200150" y="696913"/>
            <a:ext cx="4656138" cy="3490912"/>
          </a:xfrm>
          <a:ln/>
        </p:spPr>
      </p:sp>
      <p:sp>
        <p:nvSpPr>
          <p:cNvPr id="78851" name="Rectangle 3"/>
          <p:cNvSpPr>
            <a:spLocks noGrp="1" noChangeArrowheads="1"/>
          </p:cNvSpPr>
          <p:nvPr>
            <p:ph type="body" idx="1"/>
          </p:nvPr>
        </p:nvSpPr>
        <p:spPr>
          <a:xfrm>
            <a:off x="942975" y="4421188"/>
            <a:ext cx="5167313"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Basically an identical advanced export profile is created, but this time for an Incremental export, rather than a fresh</a:t>
            </a:r>
            <a:r>
              <a:rPr lang="en-US" baseline="0" dirty="0"/>
              <a:t> (</a:t>
            </a:r>
            <a:r>
              <a:rPr lang="en-US" dirty="0"/>
              <a:t>complete) export. </a:t>
            </a:r>
          </a:p>
          <a:p>
            <a:pPr eaLnBrk="1" hangingPunct="1"/>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A</a:t>
            </a:r>
            <a:r>
              <a:rPr lang="en-US" baseline="0" dirty="0"/>
              <a:t> different profile name is used with the same parameters we selected for the Fresh/Complete export. But </a:t>
            </a:r>
            <a:r>
              <a:rPr lang="en-US" dirty="0"/>
              <a:t>instead of a fresh export, we select</a:t>
            </a:r>
            <a:r>
              <a:rPr lang="en-US" baseline="0" dirty="0"/>
              <a:t> </a:t>
            </a:r>
            <a:r>
              <a:rPr lang="en-US" dirty="0"/>
              <a:t>‘Compare with previous export file’, and check the box for exclude objects that were not changed.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Again, what this will do is export</a:t>
            </a:r>
            <a:r>
              <a:rPr lang="en-US" baseline="0" dirty="0"/>
              <a:t> any new objects that you may have activated since the last export, or remove any objects you have deactivated since the last export. A</a:t>
            </a:r>
            <a:r>
              <a:rPr lang="en-US" dirty="0"/>
              <a:t>nything that has not</a:t>
            </a:r>
            <a:r>
              <a:rPr lang="en-US" baseline="0" dirty="0"/>
              <a:t> </a:t>
            </a:r>
            <a:r>
              <a:rPr lang="en-US" dirty="0"/>
              <a:t>changed</a:t>
            </a:r>
            <a:r>
              <a:rPr lang="en-US" baseline="0" dirty="0"/>
              <a:t> since the last export will be excluded from the export file.</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Once the Incremental export profile has been created in SFX, then</a:t>
            </a:r>
            <a:r>
              <a:rPr lang="en-US" baseline="0" dirty="0"/>
              <a:t> </a:t>
            </a:r>
            <a:r>
              <a:rPr lang="en-US" dirty="0"/>
              <a:t>the incremental job is scheduled to run typically on a weekly basis.</a:t>
            </a:r>
          </a:p>
          <a:p>
            <a:endParaRPr lang="en-US" dirty="0"/>
          </a:p>
          <a:p>
            <a:r>
              <a:rPr lang="en-US" dirty="0"/>
              <a:t>The export file is created, tarred/archived, and placed on the SFX server</a:t>
            </a:r>
            <a:r>
              <a:rPr lang="en-US" baseline="0" dirty="0"/>
              <a:t> so it’s ready for pickup by Primo. For those who have access to the SFX server, the path to the export file is listed here.</a:t>
            </a:r>
            <a:endParaRPr lang="en-US" dirty="0"/>
          </a:p>
          <a:p>
            <a:endParaRPr lang="en-US" dirty="0"/>
          </a:p>
          <a:p>
            <a:r>
              <a:rPr lang="en-US" dirty="0"/>
              <a:t>Primo then picks up the file for import into Primo. A</a:t>
            </a:r>
            <a:r>
              <a:rPr lang="en-US" baseline="0" dirty="0"/>
              <a:t> </a:t>
            </a:r>
            <a:r>
              <a:rPr lang="en-US" dirty="0"/>
              <a:t>2</a:t>
            </a:r>
            <a:r>
              <a:rPr lang="en-US" baseline="30000" dirty="0"/>
              <a:t>nd</a:t>
            </a:r>
            <a:r>
              <a:rPr lang="en-US" baseline="0" dirty="0"/>
              <a:t> </a:t>
            </a:r>
            <a:r>
              <a:rPr lang="en-US" dirty="0"/>
              <a:t>Primo pipe (data import process) </a:t>
            </a:r>
            <a:r>
              <a:rPr lang="en-US" baseline="0" dirty="0"/>
              <a:t>is set up to specifically for the ongoing harvesting of SFX incremental records.</a:t>
            </a:r>
          </a:p>
          <a:p>
            <a:endParaRPr lang="en-US" dirty="0"/>
          </a:p>
          <a:p>
            <a:r>
              <a:rPr lang="en-US" dirty="0"/>
              <a:t>We’ll look at the Primo pipe configuration next…</a:t>
            </a:r>
          </a:p>
          <a:p>
            <a:endParaRPr lang="en-US" dirty="0"/>
          </a:p>
        </p:txBody>
      </p:sp>
      <p:sp>
        <p:nvSpPr>
          <p:cNvPr id="798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defRPr b="1">
                <a:solidFill>
                  <a:srgbClr val="000000"/>
                </a:solidFill>
                <a:latin typeface="Verdana" pitchFamily="34" charset="0"/>
                <a:ea typeface="ヒラギノ角ゴ ProN W3"/>
                <a:cs typeface="ヒラギノ角ゴ ProN W3"/>
                <a:sym typeface="Arial" pitchFamily="34" charset="0"/>
              </a:defRPr>
            </a:lvl1pPr>
            <a:lvl2pPr marL="742950" indent="-285750" defTabSz="935038" eaLnBrk="0" hangingPunct="0">
              <a:defRPr b="1">
                <a:solidFill>
                  <a:srgbClr val="000000"/>
                </a:solidFill>
                <a:latin typeface="Verdana" pitchFamily="34" charset="0"/>
                <a:ea typeface="ヒラギノ角ゴ ProN W3"/>
                <a:cs typeface="ヒラギノ角ゴ ProN W3"/>
                <a:sym typeface="Arial" pitchFamily="34" charset="0"/>
              </a:defRPr>
            </a:lvl2pPr>
            <a:lvl3pPr marL="11430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3pPr>
            <a:lvl4pPr marL="16002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4pPr>
            <a:lvl5pPr marL="20574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5pPr>
            <a:lvl6pPr marL="25146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6pPr>
            <a:lvl7pPr marL="29718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7pPr>
            <a:lvl8pPr marL="34290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8pPr>
            <a:lvl9pPr marL="38862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9pPr>
          </a:lstStyle>
          <a:p>
            <a:pPr eaLnBrk="1" hangingPunct="1"/>
            <a:fld id="{5F67ED01-D5CC-4240-96E2-525CA0C86263}" type="slidenum">
              <a:rPr lang="en-US" b="0" smtClean="0">
                <a:solidFill>
                  <a:schemeClr val="tx1"/>
                </a:solidFill>
                <a:latin typeface="Arial" pitchFamily="34" charset="0"/>
              </a:rPr>
              <a:pPr eaLnBrk="1" hangingPunct="1"/>
              <a:t>25</a:t>
            </a:fld>
            <a:endParaRPr lang="en-US" b="0">
              <a:solidFill>
                <a:schemeClr val="tx1"/>
              </a:solidFill>
              <a:latin typeface="Arial" pitchFamily="34" charset="0"/>
              <a:cs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We’re back in the Primo Back Office area</a:t>
            </a:r>
            <a:r>
              <a:rPr lang="en-US" baseline="0" dirty="0"/>
              <a:t> – and t</a:t>
            </a:r>
            <a:r>
              <a:rPr lang="en-US" dirty="0"/>
              <a:t>his is the default setup for the Primo pipe. </a:t>
            </a:r>
            <a:r>
              <a:rPr lang="en-US" baseline="0" dirty="0"/>
              <a:t> </a:t>
            </a:r>
            <a:r>
              <a:rPr lang="en-US" dirty="0"/>
              <a:t>Again, this is the Primo process that imports the SFX data file.</a:t>
            </a:r>
            <a:endParaRPr lang="en-US" baseline="0" dirty="0"/>
          </a:p>
          <a:p>
            <a:endParaRPr lang="en-US" baseline="0" dirty="0"/>
          </a:p>
          <a:p>
            <a:r>
              <a:rPr lang="en-US" dirty="0"/>
              <a:t>It first indicates the data source information – so Primo knows where information</a:t>
            </a:r>
            <a:r>
              <a:rPr lang="en-US" baseline="0" dirty="0"/>
              <a:t> </a:t>
            </a:r>
            <a:r>
              <a:rPr lang="en-US" dirty="0"/>
              <a:t>is being taken from.</a:t>
            </a:r>
            <a:r>
              <a:rPr lang="en-US" baseline="0" dirty="0"/>
              <a:t> For example, the source system for the export file is SFX, and it also includes what character sets are being used for the file.</a:t>
            </a:r>
          </a:p>
          <a:p>
            <a:endParaRPr lang="en-US" baseline="0" dirty="0"/>
          </a:p>
          <a:p>
            <a:r>
              <a:rPr lang="en-US" baseline="0" dirty="0"/>
              <a:t>Primo also needs to know how the file from SFX is structured, or formatted, so it can map fields correctly. It uses a ‘file splitter’ that’s specifically for SFX to determine this.  </a:t>
            </a:r>
            <a:r>
              <a:rPr lang="en-US" dirty="0"/>
              <a:t>The File splitter actually works inside in the XML</a:t>
            </a:r>
            <a:r>
              <a:rPr lang="en-US" baseline="0" dirty="0"/>
              <a:t> </a:t>
            </a:r>
            <a:r>
              <a:rPr lang="en-US" dirty="0"/>
              <a:t>– it determines what are the fields in the XML file and how Primo should split up,</a:t>
            </a:r>
            <a:r>
              <a:rPr lang="en-US" baseline="0" dirty="0"/>
              <a:t> or </a:t>
            </a:r>
            <a:r>
              <a:rPr lang="en-US" dirty="0"/>
              <a:t>apply, the fields. In other words, it’s how the fields in the XML records map to Primo fields.</a:t>
            </a:r>
          </a:p>
          <a:p>
            <a:endParaRPr lang="en-US" baseline="0" dirty="0"/>
          </a:p>
          <a:p>
            <a:r>
              <a:rPr lang="en-US" dirty="0"/>
              <a:t>The Input Record Path is highest point of the XML hierarchical structure – the start of the path. So in this case, each XML record in the SFX file starts out with a &lt;record&gt; tag. So Primo knows</a:t>
            </a:r>
            <a:r>
              <a:rPr lang="en-US" baseline="0" dirty="0"/>
              <a:t> where each record in the file begins.</a:t>
            </a:r>
            <a:endParaRPr lang="en-US" dirty="0"/>
          </a:p>
        </p:txBody>
      </p:sp>
      <p:sp>
        <p:nvSpPr>
          <p:cNvPr id="809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defRPr b="1">
                <a:solidFill>
                  <a:srgbClr val="000000"/>
                </a:solidFill>
                <a:latin typeface="Verdana" pitchFamily="34" charset="0"/>
                <a:ea typeface="ヒラギノ角ゴ ProN W3"/>
                <a:cs typeface="ヒラギノ角ゴ ProN W3"/>
                <a:sym typeface="Arial" pitchFamily="34" charset="0"/>
              </a:defRPr>
            </a:lvl1pPr>
            <a:lvl2pPr marL="742950" indent="-285750" defTabSz="935038" eaLnBrk="0" hangingPunct="0">
              <a:defRPr b="1">
                <a:solidFill>
                  <a:srgbClr val="000000"/>
                </a:solidFill>
                <a:latin typeface="Verdana" pitchFamily="34" charset="0"/>
                <a:ea typeface="ヒラギノ角ゴ ProN W3"/>
                <a:cs typeface="ヒラギノ角ゴ ProN W3"/>
                <a:sym typeface="Arial" pitchFamily="34" charset="0"/>
              </a:defRPr>
            </a:lvl2pPr>
            <a:lvl3pPr marL="11430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3pPr>
            <a:lvl4pPr marL="16002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4pPr>
            <a:lvl5pPr marL="20574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5pPr>
            <a:lvl6pPr marL="25146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6pPr>
            <a:lvl7pPr marL="29718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7pPr>
            <a:lvl8pPr marL="34290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8pPr>
            <a:lvl9pPr marL="38862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9pPr>
          </a:lstStyle>
          <a:p>
            <a:pPr eaLnBrk="1" hangingPunct="1"/>
            <a:fld id="{FC45C284-E8AA-4E17-BA3C-5E35D4865995}" type="slidenum">
              <a:rPr lang="en-US" b="0" smtClean="0">
                <a:solidFill>
                  <a:schemeClr val="tx1"/>
                </a:solidFill>
                <a:latin typeface="Arial" pitchFamily="34" charset="0"/>
              </a:rPr>
              <a:pPr eaLnBrk="1" hangingPunct="1"/>
              <a:t>26</a:t>
            </a:fld>
            <a:endParaRPr lang="en-US" b="0">
              <a:solidFill>
                <a:schemeClr val="tx1"/>
              </a:solidFill>
              <a:latin typeface="Arial" pitchFamily="34" charset="0"/>
              <a:cs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So</a:t>
            </a:r>
            <a:r>
              <a:rPr lang="en-US" baseline="0" dirty="0"/>
              <a:t> the </a:t>
            </a:r>
            <a:r>
              <a:rPr lang="en-US" dirty="0"/>
              <a:t>file splitter tells Primo how to read the content of the SFX export file. </a:t>
            </a:r>
          </a:p>
          <a:p>
            <a:endParaRPr lang="en-US" dirty="0"/>
          </a:p>
          <a:p>
            <a:r>
              <a:rPr lang="en-US" dirty="0"/>
              <a:t>This</a:t>
            </a:r>
            <a:r>
              <a:rPr lang="en-US" baseline="0" dirty="0"/>
              <a:t> file splitter parameters table is where the mapping of fields from the SFX file to Primo fields happens. It indicates at a high level how Primo needs to break up the file so that Primo normalization rules can be applied.</a:t>
            </a:r>
            <a:endParaRPr lang="en-US" dirty="0"/>
          </a:p>
          <a:p>
            <a:endParaRPr lang="en-US" dirty="0"/>
          </a:p>
          <a:p>
            <a:r>
              <a:rPr lang="en-US" dirty="0"/>
              <a:t>No set-up is needed by you;</a:t>
            </a:r>
            <a:r>
              <a:rPr lang="en-US" baseline="0" dirty="0"/>
              <a:t> </a:t>
            </a:r>
            <a:r>
              <a:rPr lang="en-US" dirty="0"/>
              <a:t>this is only</a:t>
            </a:r>
            <a:r>
              <a:rPr lang="en-US" baseline="0" dirty="0"/>
              <a:t> </a:t>
            </a:r>
            <a:r>
              <a:rPr lang="en-US" dirty="0"/>
              <a:t>background information. You really won’t need to do anything with this table, but if you want to see the fields and if you have access to the Primo Back Office, it’s in the Primo BackOffice mapping tables.</a:t>
            </a:r>
          </a:p>
        </p:txBody>
      </p:sp>
      <p:sp>
        <p:nvSpPr>
          <p:cNvPr id="819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defRPr b="1">
                <a:solidFill>
                  <a:srgbClr val="000000"/>
                </a:solidFill>
                <a:latin typeface="Verdana" pitchFamily="34" charset="0"/>
                <a:ea typeface="ヒラギノ角ゴ ProN W3"/>
                <a:cs typeface="ヒラギノ角ゴ ProN W3"/>
                <a:sym typeface="Arial" pitchFamily="34" charset="0"/>
              </a:defRPr>
            </a:lvl1pPr>
            <a:lvl2pPr marL="742950" indent="-285750" defTabSz="935038" eaLnBrk="0" hangingPunct="0">
              <a:defRPr b="1">
                <a:solidFill>
                  <a:srgbClr val="000000"/>
                </a:solidFill>
                <a:latin typeface="Verdana" pitchFamily="34" charset="0"/>
                <a:ea typeface="ヒラギノ角ゴ ProN W3"/>
                <a:cs typeface="ヒラギノ角ゴ ProN W3"/>
                <a:sym typeface="Arial" pitchFamily="34" charset="0"/>
              </a:defRPr>
            </a:lvl2pPr>
            <a:lvl3pPr marL="11430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3pPr>
            <a:lvl4pPr marL="16002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4pPr>
            <a:lvl5pPr marL="20574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5pPr>
            <a:lvl6pPr marL="25146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6pPr>
            <a:lvl7pPr marL="29718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7pPr>
            <a:lvl8pPr marL="34290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8pPr>
            <a:lvl9pPr marL="38862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9pPr>
          </a:lstStyle>
          <a:p>
            <a:pPr eaLnBrk="1" hangingPunct="1"/>
            <a:fld id="{073C0587-B6B1-402A-970A-FB0AD6ECDA9E}" type="slidenum">
              <a:rPr lang="en-US" b="0" smtClean="0">
                <a:solidFill>
                  <a:schemeClr val="tx1"/>
                </a:solidFill>
                <a:latin typeface="Arial" pitchFamily="34" charset="0"/>
              </a:rPr>
              <a:pPr eaLnBrk="1" hangingPunct="1"/>
              <a:t>27</a:t>
            </a:fld>
            <a:endParaRPr lang="en-US" b="0">
              <a:solidFill>
                <a:schemeClr val="tx1"/>
              </a:solidFill>
              <a:latin typeface="Arial" pitchFamily="34" charset="0"/>
              <a:cs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In</a:t>
            </a:r>
            <a:r>
              <a:rPr lang="en-US" baseline="0" dirty="0"/>
              <a:t> addition to telling Primo how the file is structured and how to split it apart, </a:t>
            </a:r>
            <a:r>
              <a:rPr lang="en-US" dirty="0"/>
              <a:t>the</a:t>
            </a:r>
            <a:r>
              <a:rPr lang="en-US" baseline="0" dirty="0"/>
              <a:t> actual Primo pipe itself needs to be setup and scheduled. </a:t>
            </a:r>
          </a:p>
          <a:p>
            <a:endParaRPr lang="en-US" dirty="0"/>
          </a:p>
          <a:p>
            <a:r>
              <a:rPr lang="en-US" dirty="0"/>
              <a:t>This</a:t>
            </a:r>
            <a:r>
              <a:rPr lang="en-US" baseline="0" dirty="0"/>
              <a:t> indicates where the data is coming from (in this case, SFX) and how to access the export file. It uses the SFX server information, username and password to be able to access the SFX server, and also knows which directory on the SFX server that the file is contained in. We also t</a:t>
            </a:r>
            <a:r>
              <a:rPr lang="en-US" dirty="0"/>
              <a:t>ell Primo what normalization rules to use for the file.  And notice</a:t>
            </a:r>
            <a:r>
              <a:rPr lang="en-US" baseline="0" dirty="0"/>
              <a:t> we can also tell Primo when to start harvesting the records.</a:t>
            </a:r>
            <a:endParaRPr lang="en-US" dirty="0"/>
          </a:p>
        </p:txBody>
      </p:sp>
      <p:sp>
        <p:nvSpPr>
          <p:cNvPr id="829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defRPr b="1">
                <a:solidFill>
                  <a:srgbClr val="000000"/>
                </a:solidFill>
                <a:latin typeface="Verdana" pitchFamily="34" charset="0"/>
                <a:ea typeface="ヒラギノ角ゴ ProN W3"/>
                <a:cs typeface="ヒラギノ角ゴ ProN W3"/>
                <a:sym typeface="Arial" pitchFamily="34" charset="0"/>
              </a:defRPr>
            </a:lvl1pPr>
            <a:lvl2pPr marL="742950" indent="-285750" defTabSz="935038" eaLnBrk="0" hangingPunct="0">
              <a:defRPr b="1">
                <a:solidFill>
                  <a:srgbClr val="000000"/>
                </a:solidFill>
                <a:latin typeface="Verdana" pitchFamily="34" charset="0"/>
                <a:ea typeface="ヒラギノ角ゴ ProN W3"/>
                <a:cs typeface="ヒラギノ角ゴ ProN W3"/>
                <a:sym typeface="Arial" pitchFamily="34" charset="0"/>
              </a:defRPr>
            </a:lvl2pPr>
            <a:lvl3pPr marL="11430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3pPr>
            <a:lvl4pPr marL="16002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4pPr>
            <a:lvl5pPr marL="20574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5pPr>
            <a:lvl6pPr marL="25146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6pPr>
            <a:lvl7pPr marL="29718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7pPr>
            <a:lvl8pPr marL="34290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8pPr>
            <a:lvl9pPr marL="38862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9pPr>
          </a:lstStyle>
          <a:p>
            <a:pPr eaLnBrk="1" hangingPunct="1"/>
            <a:fld id="{0A61C1F6-7C97-4AAF-B293-099976B05A75}" type="slidenum">
              <a:rPr lang="en-US" b="0" smtClean="0">
                <a:solidFill>
                  <a:schemeClr val="tx1"/>
                </a:solidFill>
                <a:latin typeface="Arial" pitchFamily="34" charset="0"/>
              </a:rPr>
              <a:pPr eaLnBrk="1" hangingPunct="1"/>
              <a:t>28</a:t>
            </a:fld>
            <a:endParaRPr lang="en-US" b="0">
              <a:solidFill>
                <a:schemeClr val="tx1"/>
              </a:solidFill>
              <a:latin typeface="Arial" pitchFamily="34" charset="0"/>
              <a:cs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a:t>There are a lot of jobs we’ve</a:t>
            </a:r>
            <a:r>
              <a:rPr lang="en-US" baseline="0" dirty="0"/>
              <a:t> talked about, so let’s talk about the order in which they should be scheduled to run. Again, this is just background information for you as these jobs are typically set up for you during your implementation process.</a:t>
            </a:r>
          </a:p>
          <a:p>
            <a:pPr>
              <a:defRPr/>
            </a:pPr>
            <a:endParaRPr lang="en-US" dirty="0"/>
          </a:p>
          <a:p>
            <a:pPr marL="171450" indent="-171450">
              <a:buFont typeface="Arial" pitchFamily="34" charset="0"/>
              <a:buChar char="•"/>
              <a:defRPr/>
            </a:pPr>
            <a:r>
              <a:rPr lang="en-US" dirty="0"/>
              <a:t>The</a:t>
            </a:r>
            <a:r>
              <a:rPr lang="en-US" baseline="0" dirty="0"/>
              <a:t> </a:t>
            </a:r>
            <a:r>
              <a:rPr lang="en-US" dirty="0"/>
              <a:t>SFX </a:t>
            </a:r>
            <a:r>
              <a:rPr lang="en-US" dirty="0" err="1"/>
              <a:t>KnowledgeBase</a:t>
            </a:r>
            <a:r>
              <a:rPr lang="en-US" dirty="0"/>
              <a:t> weekly update should be scheduled to</a:t>
            </a:r>
            <a:r>
              <a:rPr lang="en-US" baseline="0" dirty="0"/>
              <a:t> run first. The idea is that you’ll then possibly be activating any new targets, target services, or objects from that update. </a:t>
            </a:r>
          </a:p>
          <a:p>
            <a:pPr marL="171450" indent="-171450">
              <a:buFont typeface="Arial" pitchFamily="34" charset="0"/>
              <a:buChar char="•"/>
              <a:defRPr/>
            </a:pPr>
            <a:r>
              <a:rPr lang="en-US" baseline="0" dirty="0"/>
              <a:t>Then the SFX weekly incremental export should be scheduled to run.</a:t>
            </a:r>
          </a:p>
          <a:p>
            <a:pPr marL="171450" indent="-171450">
              <a:buFont typeface="Arial" pitchFamily="34" charset="0"/>
              <a:buChar char="•"/>
              <a:defRPr/>
            </a:pPr>
            <a:r>
              <a:rPr lang="en-US" baseline="0" dirty="0"/>
              <a:t>Lastly, the Primo pipe should be scheduled to run to grab the SFX incremental export file and bring it into Primo.</a:t>
            </a:r>
          </a:p>
          <a:p>
            <a:pPr>
              <a:defRPr/>
            </a:pPr>
            <a:endParaRPr lang="en-US" baseline="0" dirty="0"/>
          </a:p>
          <a:p>
            <a:pPr>
              <a:defRPr/>
            </a:pPr>
            <a:r>
              <a:rPr lang="en-US" baseline="0" dirty="0"/>
              <a:t>Just a note that if eBooks are included in the SFX export file, the Primo pipe will be scheduled to run at a low usage time. This is to prevent any performance impacts because </a:t>
            </a:r>
            <a:r>
              <a:rPr lang="en-US" baseline="0" dirty="0" err="1"/>
              <a:t>ebooks</a:t>
            </a:r>
            <a:r>
              <a:rPr lang="en-US" baseline="0" dirty="0"/>
              <a:t> will typically contain a lot of metadata in the export file.</a:t>
            </a:r>
            <a:endParaRPr lang="en-US" dirty="0"/>
          </a:p>
        </p:txBody>
      </p:sp>
      <p:sp>
        <p:nvSpPr>
          <p:cNvPr id="839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defRPr b="1">
                <a:solidFill>
                  <a:srgbClr val="000000"/>
                </a:solidFill>
                <a:latin typeface="Verdana" pitchFamily="34" charset="0"/>
                <a:ea typeface="ヒラギノ角ゴ ProN W3"/>
                <a:cs typeface="ヒラギノ角ゴ ProN W3"/>
                <a:sym typeface="Arial" pitchFamily="34" charset="0"/>
              </a:defRPr>
            </a:lvl1pPr>
            <a:lvl2pPr marL="742950" indent="-285750" defTabSz="935038" eaLnBrk="0" hangingPunct="0">
              <a:defRPr b="1">
                <a:solidFill>
                  <a:srgbClr val="000000"/>
                </a:solidFill>
                <a:latin typeface="Verdana" pitchFamily="34" charset="0"/>
                <a:ea typeface="ヒラギノ角ゴ ProN W3"/>
                <a:cs typeface="ヒラギノ角ゴ ProN W3"/>
                <a:sym typeface="Arial" pitchFamily="34" charset="0"/>
              </a:defRPr>
            </a:lvl2pPr>
            <a:lvl3pPr marL="11430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3pPr>
            <a:lvl4pPr marL="16002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4pPr>
            <a:lvl5pPr marL="20574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5pPr>
            <a:lvl6pPr marL="25146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6pPr>
            <a:lvl7pPr marL="29718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7pPr>
            <a:lvl8pPr marL="34290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8pPr>
            <a:lvl9pPr marL="38862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9pPr>
          </a:lstStyle>
          <a:p>
            <a:pPr eaLnBrk="1" hangingPunct="1"/>
            <a:fld id="{D37C3C68-391E-4D5C-B376-16C6C9673A1A}" type="slidenum">
              <a:rPr lang="en-US" b="0" smtClean="0">
                <a:solidFill>
                  <a:schemeClr val="tx1"/>
                </a:solidFill>
                <a:latin typeface="Arial" pitchFamily="34" charset="0"/>
              </a:rPr>
              <a:pPr eaLnBrk="1" hangingPunct="1"/>
              <a:t>29</a:t>
            </a:fld>
            <a:endParaRPr lang="en-US" b="0">
              <a:solidFill>
                <a:schemeClr val="tx1"/>
              </a:solidFill>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In this session,</a:t>
            </a:r>
            <a:r>
              <a:rPr lang="en-US" baseline="0" dirty="0"/>
              <a:t> w</a:t>
            </a:r>
            <a:r>
              <a:rPr lang="en-US" dirty="0"/>
              <a:t>e’re going to cover how SFX &amp; Primo are integrated, or how they communicate, with each other – focusing</a:t>
            </a:r>
            <a:r>
              <a:rPr lang="en-US" baseline="0" dirty="0"/>
              <a:t> more on the </a:t>
            </a:r>
            <a:r>
              <a:rPr lang="en-US" dirty="0"/>
              <a:t>‘what’ and ‘why’, rather than the step-by-step ‘how’ because much of that is covered in previous SFX sessions &amp; documentation, as well as Primo training &amp; documentation. In many cases, these configurations (especially in Primo) will be set up for you during implementation</a:t>
            </a:r>
            <a:r>
              <a:rPr lang="en-US" baseline="0" dirty="0"/>
              <a:t> so this will just be background information for you.</a:t>
            </a:r>
            <a:endParaRPr lang="en-US" dirty="0"/>
          </a:p>
          <a:p>
            <a:endParaRPr lang="en-US" dirty="0"/>
          </a:p>
          <a:p>
            <a:r>
              <a:rPr lang="en-US" dirty="0"/>
              <a:t>We’ll cover the Linking integration points first – showing where SFX linking happens in Primo &amp; the configurations that relate to linking.</a:t>
            </a:r>
          </a:p>
          <a:p>
            <a:endParaRPr lang="en-US" dirty="0"/>
          </a:p>
          <a:p>
            <a:r>
              <a:rPr lang="en-US" dirty="0"/>
              <a:t>Then we’ll shift gears a bit &amp; talk about exporting data from SFX. We’ll go through the processes &amp; configurations in order for (1) SFX to export data to Primo and for (2) SFX to export data for Primo Central.</a:t>
            </a:r>
          </a:p>
          <a:p>
            <a:endParaRPr lang="en-US" dirty="0"/>
          </a:p>
          <a:p>
            <a:r>
              <a:rPr lang="en-US" dirty="0"/>
              <a:t>Lastly, we’ll cover some troubleshooting steps that you can take and what information the Support team will need if you log a support case.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If you use </a:t>
            </a:r>
            <a:r>
              <a:rPr lang="en-US" dirty="0" err="1"/>
              <a:t>MARCit</a:t>
            </a:r>
            <a:r>
              <a:rPr lang="en-US" dirty="0"/>
              <a:t>,</a:t>
            </a:r>
            <a:r>
              <a:rPr lang="en-US" baseline="0" dirty="0"/>
              <a:t> you may be interested in this export option </a:t>
            </a:r>
            <a:r>
              <a:rPr lang="en-US" i="1" baseline="0" dirty="0"/>
              <a:t>instead of </a:t>
            </a:r>
            <a:r>
              <a:rPr lang="en-US" baseline="0" dirty="0"/>
              <a:t>the SFX2Primo export we just talked covered. </a:t>
            </a:r>
          </a:p>
          <a:p>
            <a:endParaRPr lang="en-US" dirty="0"/>
          </a:p>
          <a:p>
            <a:r>
              <a:rPr lang="en-US" dirty="0"/>
              <a:t>As background for those who may not be familiar with </a:t>
            </a:r>
            <a:r>
              <a:rPr lang="en-US" dirty="0" err="1"/>
              <a:t>MARCit</a:t>
            </a:r>
            <a:r>
              <a:rPr lang="en-US" dirty="0"/>
              <a:t>: </a:t>
            </a:r>
            <a:r>
              <a:rPr lang="en-US" dirty="0" err="1"/>
              <a:t>MARCit</a:t>
            </a:r>
            <a:r>
              <a:rPr lang="en-US" dirty="0"/>
              <a:t>! enriches SFX </a:t>
            </a:r>
            <a:r>
              <a:rPr lang="en-US" dirty="0" err="1"/>
              <a:t>ejournal</a:t>
            </a:r>
            <a:r>
              <a:rPr lang="en-US" dirty="0"/>
              <a:t> objects with CONSER records -</a:t>
            </a:r>
            <a:r>
              <a:rPr lang="en-US" baseline="0" dirty="0"/>
              <a:t> and</a:t>
            </a:r>
            <a:r>
              <a:rPr lang="en-US" dirty="0"/>
              <a:t> that data is then harvested into your ILS system. From your ILS, you have the option of exporting the </a:t>
            </a:r>
            <a:r>
              <a:rPr lang="en-US" dirty="0" err="1"/>
              <a:t>MARCit</a:t>
            </a:r>
            <a:r>
              <a:rPr lang="en-US" dirty="0"/>
              <a:t> records to Primo</a:t>
            </a:r>
            <a:r>
              <a:rPr lang="en-US" baseline="0" dirty="0"/>
              <a:t> - instead of exporting the information from SFX.</a:t>
            </a:r>
            <a:endParaRPr lang="en-US" dirty="0"/>
          </a:p>
          <a:p>
            <a:endParaRPr lang="en-US" dirty="0"/>
          </a:p>
          <a:p>
            <a:r>
              <a:rPr lang="en-US" dirty="0"/>
              <a:t>If you want to load </a:t>
            </a:r>
            <a:r>
              <a:rPr lang="en-US" dirty="0" err="1"/>
              <a:t>MARCit</a:t>
            </a:r>
            <a:r>
              <a:rPr lang="en-US" dirty="0"/>
              <a:t> records, you’ll need to enable the </a:t>
            </a:r>
            <a:r>
              <a:rPr lang="en-US" dirty="0" err="1"/>
              <a:t>adddata</a:t>
            </a:r>
            <a:r>
              <a:rPr lang="en-US" dirty="0"/>
              <a:t>/</a:t>
            </a:r>
            <a:r>
              <a:rPr lang="en-US" dirty="0" err="1"/>
              <a:t>objectid</a:t>
            </a:r>
            <a:r>
              <a:rPr lang="en-US" dirty="0"/>
              <a:t> field in your ILS Normalization Rule set in Primo.</a:t>
            </a:r>
          </a:p>
          <a:p>
            <a:r>
              <a:rPr lang="en-US" dirty="0"/>
              <a:t>Then you can load </a:t>
            </a:r>
            <a:r>
              <a:rPr lang="en-US" dirty="0" err="1"/>
              <a:t>MARCit</a:t>
            </a:r>
            <a:r>
              <a:rPr lang="en-US" dirty="0"/>
              <a:t> records directly into Primo from your ILS.</a:t>
            </a:r>
          </a:p>
        </p:txBody>
      </p:sp>
      <p:sp>
        <p:nvSpPr>
          <p:cNvPr id="4" name="Slide Number Placeholder 3"/>
          <p:cNvSpPr>
            <a:spLocks noGrp="1"/>
          </p:cNvSpPr>
          <p:nvPr>
            <p:ph type="sldNum" sz="quarter" idx="5"/>
          </p:nvPr>
        </p:nvSpPr>
        <p:spPr/>
        <p:txBody>
          <a:bodyPr/>
          <a:lstStyle/>
          <a:p>
            <a:pPr>
              <a:defRPr/>
            </a:pPr>
            <a:fld id="{F4E98F16-728F-4CAC-899A-910EDF1CEA5F}" type="slidenum">
              <a:rPr lang="x-none" smtClean="0"/>
              <a:pPr>
                <a:defRPr/>
              </a:pPr>
              <a:t>30</a:t>
            </a:fld>
            <a:endParaRPr lang="en-US">
              <a:cs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If you’re using </a:t>
            </a:r>
            <a:r>
              <a:rPr lang="en-US" dirty="0" err="1"/>
              <a:t>dedup</a:t>
            </a:r>
            <a:r>
              <a:rPr lang="en-US" dirty="0"/>
              <a:t> in Primo, the SFX resource will be the preferred record</a:t>
            </a:r>
            <a:r>
              <a:rPr lang="en-US" baseline="0" dirty="0"/>
              <a:t> that will be used</a:t>
            </a:r>
            <a:r>
              <a:rPr lang="en-US" dirty="0"/>
              <a:t>. This is because SFX records are maintained by Ex </a:t>
            </a:r>
            <a:r>
              <a:rPr lang="en-US" dirty="0" err="1"/>
              <a:t>Libris</a:t>
            </a:r>
            <a:r>
              <a:rPr lang="en-US" dirty="0"/>
              <a:t> and the idea is that it will be the most up-to-date record.</a:t>
            </a:r>
          </a:p>
          <a:p>
            <a:endParaRPr lang="en-US" dirty="0"/>
          </a:p>
          <a:p>
            <a:r>
              <a:rPr lang="en-US" dirty="0"/>
              <a:t>For example: If you have a journal title from SFX and the</a:t>
            </a:r>
            <a:r>
              <a:rPr lang="en-US" baseline="0" dirty="0"/>
              <a:t> same</a:t>
            </a:r>
            <a:r>
              <a:rPr lang="en-US" dirty="0"/>
              <a:t> journal title from your ILS, the SFX resource will be the preferred record. However, there are configurations</a:t>
            </a:r>
            <a:r>
              <a:rPr lang="en-US" baseline="0" dirty="0"/>
              <a:t> and </a:t>
            </a:r>
            <a:r>
              <a:rPr lang="en-US" dirty="0"/>
              <a:t>standards</a:t>
            </a:r>
            <a:r>
              <a:rPr lang="en-US" baseline="0" dirty="0"/>
              <a:t> </a:t>
            </a:r>
            <a:r>
              <a:rPr lang="en-US" dirty="0"/>
              <a:t>in place to make sure that you don’t lose any important fields from your ILS record.</a:t>
            </a:r>
          </a:p>
        </p:txBody>
      </p:sp>
      <p:sp>
        <p:nvSpPr>
          <p:cNvPr id="4" name="Slide Number Placeholder 3"/>
          <p:cNvSpPr>
            <a:spLocks noGrp="1"/>
          </p:cNvSpPr>
          <p:nvPr>
            <p:ph type="sldNum" sz="quarter" idx="5"/>
          </p:nvPr>
        </p:nvSpPr>
        <p:spPr/>
        <p:txBody>
          <a:bodyPr/>
          <a:lstStyle/>
          <a:p>
            <a:pPr>
              <a:defRPr/>
            </a:pPr>
            <a:fld id="{65A2BF13-904B-43EA-A04E-92E5B0FB3185}" type="slidenum">
              <a:rPr lang="x-none" smtClean="0"/>
              <a:pPr>
                <a:defRPr/>
              </a:pPr>
              <a:t>31</a:t>
            </a:fld>
            <a:endParaRPr lang="en-US">
              <a:cs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second</a:t>
            </a:r>
            <a:r>
              <a:rPr lang="en-US" baseline="0" dirty="0"/>
              <a:t> type of export we’ll </a:t>
            </a:r>
            <a:r>
              <a:rPr lang="en-US" dirty="0"/>
              <a:t>talk about is the SFX export for Primo </a:t>
            </a:r>
            <a:r>
              <a:rPr lang="en-US" i="1" dirty="0"/>
              <a:t>Central</a:t>
            </a:r>
            <a:r>
              <a:rPr lang="en-US" dirty="0"/>
              <a: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This export provides full text availability for Primo Central. So if a user searches Primo Central, they’ll see a “Full Text Available” message or a “No Full Text” message for </a:t>
            </a:r>
            <a:r>
              <a:rPr lang="en-US" baseline="0" dirty="0"/>
              <a:t>results that display.  [Remember that the SFX RSI job also helps with providing full text availability.]</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You may remember from the System Administration session that SFX has an export process to create an XML file for Google Scholar - if you have registered with Google Scholar.  For this SFX export for Primo Central, we actually use the export process that is used to create the Google Scholar XML file. That’s because both Primo Central and Google Scholar can use the same file format - but there are just different end results: </a:t>
            </a:r>
            <a:r>
              <a:rPr lang="en-US" dirty="0"/>
              <a:t>Google Scholar uses the information to create links to SFX, while Primo Central uses the information to provide full-text availability information.</a:t>
            </a:r>
          </a:p>
          <a:p>
            <a:endParaRPr lang="en-US" dirty="0"/>
          </a:p>
          <a:p>
            <a:r>
              <a:rPr lang="en-US" dirty="0"/>
              <a:t>The</a:t>
            </a:r>
            <a:r>
              <a:rPr lang="en-US" baseline="0" dirty="0"/>
              <a:t> process</a:t>
            </a:r>
            <a:r>
              <a:rPr lang="en-US" dirty="0"/>
              <a:t> primarily</a:t>
            </a:r>
            <a:r>
              <a:rPr lang="en-US" baseline="0" dirty="0"/>
              <a:t> </a:t>
            </a:r>
            <a:r>
              <a:rPr lang="en-US" dirty="0"/>
              <a:t>exports ISSNs/ISBNs, titles, and threshold information</a:t>
            </a:r>
            <a:r>
              <a:rPr lang="en-US" baseline="0" dirty="0"/>
              <a:t> in addition to some other data. And o</a:t>
            </a:r>
            <a:r>
              <a:rPr lang="en-US" dirty="0"/>
              <a:t>nce exported from SFX, the</a:t>
            </a:r>
            <a:r>
              <a:rPr lang="en-US" baseline="0" dirty="0"/>
              <a:t> file is</a:t>
            </a:r>
            <a:r>
              <a:rPr lang="en-US" dirty="0"/>
              <a:t> placed on the SFX server.</a:t>
            </a:r>
            <a:r>
              <a:rPr lang="en-US" baseline="0" dirty="0"/>
              <a:t> If you have access to the SFX server, the </a:t>
            </a:r>
            <a:r>
              <a:rPr lang="en-US" dirty="0"/>
              <a:t>path is listed</a:t>
            </a:r>
            <a:r>
              <a:rPr lang="en-US" baseline="0" dirty="0"/>
              <a:t> here in order to view the file and see the contents.</a:t>
            </a:r>
            <a:endParaRPr lang="en-US" dirty="0"/>
          </a:p>
          <a:p>
            <a:endParaRPr lang="en-US" dirty="0"/>
          </a:p>
          <a:p>
            <a:r>
              <a:rPr lang="en-US" dirty="0"/>
              <a:t>If the file is not too</a:t>
            </a:r>
            <a:r>
              <a:rPr lang="en-US" baseline="0" dirty="0"/>
              <a:t> large, y</a:t>
            </a:r>
            <a:r>
              <a:rPr lang="en-US" dirty="0"/>
              <a:t>ou may</a:t>
            </a:r>
            <a:r>
              <a:rPr lang="en-US" baseline="0" dirty="0"/>
              <a:t> be able to view </a:t>
            </a:r>
            <a:r>
              <a:rPr lang="en-US" dirty="0"/>
              <a:t>the file via HTTP in your browser instead of navigating on the server. The URL is here. If</a:t>
            </a:r>
            <a:r>
              <a:rPr lang="en-US" baseline="0" dirty="0"/>
              <a:t> the file is very large (especially in the case of </a:t>
            </a:r>
            <a:r>
              <a:rPr lang="en-US" baseline="0" dirty="0" err="1"/>
              <a:t>ebooks</a:t>
            </a:r>
            <a:r>
              <a:rPr lang="en-US" baseline="0" dirty="0"/>
              <a:t> being in the file!), or if there are security limitations on your server or browser, you may not be able to use a browser to view the file.  Another alternative is i</a:t>
            </a:r>
            <a:r>
              <a:rPr lang="en-US" dirty="0"/>
              <a:t>nstead of viewing a</a:t>
            </a:r>
            <a:r>
              <a:rPr lang="en-US" baseline="0" dirty="0"/>
              <a:t> very large </a:t>
            </a:r>
            <a:r>
              <a:rPr lang="en-US" dirty="0"/>
              <a:t>file in the browser, you</a:t>
            </a:r>
            <a:r>
              <a:rPr lang="en-US" baseline="0" dirty="0"/>
              <a:t> could </a:t>
            </a:r>
            <a:r>
              <a:rPr lang="en-US" dirty="0"/>
              <a:t>create an HTML file with the link in it, display that file in your browser, and right-click download (in IE: save</a:t>
            </a:r>
            <a:r>
              <a:rPr lang="en-US" baseline="0" dirty="0"/>
              <a:t> target as) </a:t>
            </a:r>
            <a:r>
              <a:rPr lang="en-US" dirty="0"/>
              <a:t>to get a copy of the file from the server if you want to examine the contents. </a:t>
            </a:r>
          </a:p>
        </p:txBody>
      </p:sp>
      <p:sp>
        <p:nvSpPr>
          <p:cNvPr id="880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defRPr b="1">
                <a:solidFill>
                  <a:srgbClr val="000000"/>
                </a:solidFill>
                <a:latin typeface="Verdana" pitchFamily="34" charset="0"/>
                <a:ea typeface="ヒラギノ角ゴ ProN W3"/>
                <a:cs typeface="ヒラギノ角ゴ ProN W3"/>
                <a:sym typeface="Arial" pitchFamily="34" charset="0"/>
              </a:defRPr>
            </a:lvl1pPr>
            <a:lvl2pPr marL="742950" indent="-285750" defTabSz="935038" eaLnBrk="0" hangingPunct="0">
              <a:defRPr b="1">
                <a:solidFill>
                  <a:srgbClr val="000000"/>
                </a:solidFill>
                <a:latin typeface="Verdana" pitchFamily="34" charset="0"/>
                <a:ea typeface="ヒラギノ角ゴ ProN W3"/>
                <a:cs typeface="ヒラギノ角ゴ ProN W3"/>
                <a:sym typeface="Arial" pitchFamily="34" charset="0"/>
              </a:defRPr>
            </a:lvl2pPr>
            <a:lvl3pPr marL="11430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3pPr>
            <a:lvl4pPr marL="16002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4pPr>
            <a:lvl5pPr marL="20574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5pPr>
            <a:lvl6pPr marL="25146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6pPr>
            <a:lvl7pPr marL="29718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7pPr>
            <a:lvl8pPr marL="34290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8pPr>
            <a:lvl9pPr marL="38862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9pPr>
          </a:lstStyle>
          <a:p>
            <a:pPr eaLnBrk="1" hangingPunct="1"/>
            <a:fld id="{28B7C45B-D9B5-48C4-953D-358815C06E20}" type="slidenum">
              <a:rPr lang="en-US" b="0" smtClean="0">
                <a:solidFill>
                  <a:schemeClr val="tx1"/>
                </a:solidFill>
                <a:latin typeface="Arial" pitchFamily="34" charset="0"/>
              </a:rPr>
              <a:pPr eaLnBrk="1" hangingPunct="1"/>
              <a:t>33</a:t>
            </a:fld>
            <a:endParaRPr lang="en-US" b="0">
              <a:solidFill>
                <a:schemeClr val="tx1"/>
              </a:solidFill>
              <a:latin typeface="Arial" pitchFamily="34" charset="0"/>
              <a:cs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For exporting to Google Scholar &amp; to Primo Central, they both use the same process in SFX </a:t>
            </a:r>
            <a:r>
              <a:rPr lang="en-US" dirty="0" err="1"/>
              <a:t>server_admin_utility</a:t>
            </a:r>
            <a:r>
              <a:rPr lang="en-US" dirty="0"/>
              <a:t> - #8 called Export GOOGLE Institutional holdings file. This</a:t>
            </a:r>
            <a:r>
              <a:rPr lang="en-US" baseline="0" dirty="0"/>
              <a:t> process can be scheduled, and </a:t>
            </a:r>
            <a:r>
              <a:rPr lang="en-US" dirty="0"/>
              <a:t>will most likely be set up for you during implementation.</a:t>
            </a:r>
          </a:p>
          <a:p>
            <a:endParaRPr lang="en-US" dirty="0"/>
          </a:p>
          <a:p>
            <a:r>
              <a:rPr lang="en-US" dirty="0"/>
              <a:t>We recommend that this</a:t>
            </a:r>
            <a:r>
              <a:rPr lang="en-US" baseline="0" dirty="0"/>
              <a:t> export process</a:t>
            </a:r>
            <a:r>
              <a:rPr lang="en-US" dirty="0"/>
              <a:t> is</a:t>
            </a:r>
            <a:r>
              <a:rPr lang="en-US" baseline="0" dirty="0"/>
              <a:t> </a:t>
            </a:r>
            <a:r>
              <a:rPr lang="en-US" dirty="0"/>
              <a:t>scheduled to run no later than Thursdays at 10am Eastern Time.</a:t>
            </a:r>
            <a:r>
              <a:rPr lang="en-US" baseline="0" dirty="0"/>
              <a:t> </a:t>
            </a:r>
          </a:p>
          <a:p>
            <a:r>
              <a:rPr lang="en-US" dirty="0"/>
              <a:t>There’s a Primo Central Indexing job that will pick up your export file between</a:t>
            </a:r>
            <a:r>
              <a:rPr lang="en-US" baseline="0" dirty="0"/>
              <a:t> </a:t>
            </a:r>
            <a:r>
              <a:rPr lang="en-US" dirty="0"/>
              <a:t>Thursday/Friday and runs it over the weekend. So note that it will</a:t>
            </a:r>
            <a:r>
              <a:rPr lang="en-US" baseline="0" dirty="0"/>
              <a:t> </a:t>
            </a:r>
            <a:r>
              <a:rPr lang="en-US" dirty="0"/>
              <a:t>take a</a:t>
            </a:r>
            <a:r>
              <a:rPr lang="en-US" baseline="0" dirty="0"/>
              <a:t> few days (typically around Tuesday of the following week) </a:t>
            </a:r>
            <a:r>
              <a:rPr lang="en-US" dirty="0"/>
              <a:t>before you see any changes made in SFX reflected in Primo Central. </a:t>
            </a:r>
          </a:p>
          <a:p>
            <a:endParaRPr lang="en-US" dirty="0"/>
          </a:p>
          <a:p>
            <a:r>
              <a:rPr lang="en-US" dirty="0"/>
              <a:t>Google Scholar typically picks up the export files on Sunday nights, so the same file that is generated</a:t>
            </a:r>
            <a:r>
              <a:rPr lang="en-US" baseline="0" dirty="0"/>
              <a:t> by Thursday 10am for Primo Central can also be used for Google Scholar. Or you can re-run the job on Sunday nights specifically for Google Scholar.</a:t>
            </a:r>
          </a:p>
          <a:p>
            <a:endParaRPr lang="en-US" baseline="0" dirty="0"/>
          </a:p>
          <a:p>
            <a:r>
              <a:rPr lang="en-US" baseline="0" dirty="0"/>
              <a:t>Again, this will typically be scheduled for you during implementation, but if you are running the job on your own from the </a:t>
            </a:r>
            <a:r>
              <a:rPr lang="en-US" baseline="0" dirty="0" err="1"/>
              <a:t>server_admin_utility</a:t>
            </a:r>
            <a:r>
              <a:rPr lang="en-US" baseline="0" dirty="0"/>
              <a:t>, you’ll be asked to select an Institute. Just skip this if you do not have institutes in SFX. You’ll also want to select “Yes” for the question about if you want to use compression. </a:t>
            </a:r>
          </a:p>
        </p:txBody>
      </p:sp>
      <p:sp>
        <p:nvSpPr>
          <p:cNvPr id="890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defRPr b="1">
                <a:solidFill>
                  <a:srgbClr val="000000"/>
                </a:solidFill>
                <a:latin typeface="Verdana" pitchFamily="34" charset="0"/>
                <a:ea typeface="ヒラギノ角ゴ ProN W3"/>
                <a:cs typeface="ヒラギノ角ゴ ProN W3"/>
                <a:sym typeface="Arial" pitchFamily="34" charset="0"/>
              </a:defRPr>
            </a:lvl1pPr>
            <a:lvl2pPr marL="742950" indent="-285750" defTabSz="935038" eaLnBrk="0" hangingPunct="0">
              <a:defRPr b="1">
                <a:solidFill>
                  <a:srgbClr val="000000"/>
                </a:solidFill>
                <a:latin typeface="Verdana" pitchFamily="34" charset="0"/>
                <a:ea typeface="ヒラギノ角ゴ ProN W3"/>
                <a:cs typeface="ヒラギノ角ゴ ProN W3"/>
                <a:sym typeface="Arial" pitchFamily="34" charset="0"/>
              </a:defRPr>
            </a:lvl2pPr>
            <a:lvl3pPr marL="11430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3pPr>
            <a:lvl4pPr marL="16002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4pPr>
            <a:lvl5pPr marL="20574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5pPr>
            <a:lvl6pPr marL="25146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6pPr>
            <a:lvl7pPr marL="29718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7pPr>
            <a:lvl8pPr marL="34290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8pPr>
            <a:lvl9pPr marL="38862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9pPr>
          </a:lstStyle>
          <a:p>
            <a:pPr eaLnBrk="1" hangingPunct="1"/>
            <a:fld id="{B60EC8E3-1744-439A-A12D-645489A713C6}" type="slidenum">
              <a:rPr lang="en-US" b="0" smtClean="0">
                <a:solidFill>
                  <a:schemeClr val="tx1"/>
                </a:solidFill>
                <a:latin typeface="Arial" pitchFamily="34" charset="0"/>
              </a:rPr>
              <a:pPr eaLnBrk="1" hangingPunct="1"/>
              <a:t>34</a:t>
            </a:fld>
            <a:endParaRPr lang="en-US" b="0">
              <a:solidFill>
                <a:schemeClr val="tx1"/>
              </a:solidFill>
              <a:latin typeface="Arial" pitchFamily="34" charset="0"/>
              <a:cs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In terms</a:t>
            </a:r>
            <a:r>
              <a:rPr lang="en-US" baseline="0" dirty="0"/>
              <a:t> of </a:t>
            </a:r>
            <a:r>
              <a:rPr lang="en-US" dirty="0"/>
              <a:t>Primo Central</a:t>
            </a:r>
            <a:r>
              <a:rPr lang="en-US" baseline="0" dirty="0"/>
              <a:t> set-up from the Primo Back Office, there’s a Primo Central profile where you would activate resources that you want to be searchable in Primo and update any activations as needed.</a:t>
            </a:r>
          </a:p>
          <a:p>
            <a:endParaRPr lang="en-US" dirty="0"/>
          </a:p>
          <a:p>
            <a:r>
              <a:rPr lang="en-US" dirty="0"/>
              <a:t>The Primo Central Indexing process that runs over the weekend looks at items you’ve activated in Primo Central, plus your institution’s holdings from the SFX export – and that determines availability in the Primo</a:t>
            </a:r>
            <a:r>
              <a:rPr lang="en-US" baseline="0" dirty="0"/>
              <a:t> </a:t>
            </a:r>
            <a:r>
              <a:rPr lang="en-US" dirty="0"/>
              <a:t>Results list. So the SFX export job determines the full text available/no full text available messaging in the Primo results.</a:t>
            </a:r>
          </a:p>
        </p:txBody>
      </p:sp>
      <p:sp>
        <p:nvSpPr>
          <p:cNvPr id="901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defRPr b="1">
                <a:solidFill>
                  <a:srgbClr val="000000"/>
                </a:solidFill>
                <a:latin typeface="Verdana" pitchFamily="34" charset="0"/>
                <a:ea typeface="ヒラギノ角ゴ ProN W3"/>
                <a:cs typeface="ヒラギノ角ゴ ProN W3"/>
                <a:sym typeface="Arial" pitchFamily="34" charset="0"/>
              </a:defRPr>
            </a:lvl1pPr>
            <a:lvl2pPr marL="742950" indent="-285750" defTabSz="935038" eaLnBrk="0" hangingPunct="0">
              <a:defRPr b="1">
                <a:solidFill>
                  <a:srgbClr val="000000"/>
                </a:solidFill>
                <a:latin typeface="Verdana" pitchFamily="34" charset="0"/>
                <a:ea typeface="ヒラギノ角ゴ ProN W3"/>
                <a:cs typeface="ヒラギノ角ゴ ProN W3"/>
                <a:sym typeface="Arial" pitchFamily="34" charset="0"/>
              </a:defRPr>
            </a:lvl2pPr>
            <a:lvl3pPr marL="11430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3pPr>
            <a:lvl4pPr marL="16002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4pPr>
            <a:lvl5pPr marL="20574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5pPr>
            <a:lvl6pPr marL="25146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6pPr>
            <a:lvl7pPr marL="29718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7pPr>
            <a:lvl8pPr marL="34290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8pPr>
            <a:lvl9pPr marL="38862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9pPr>
          </a:lstStyle>
          <a:p>
            <a:pPr eaLnBrk="1" hangingPunct="1"/>
            <a:fld id="{8B65E354-FB8B-4EEC-8869-7AB21077EF53}" type="slidenum">
              <a:rPr lang="en-US" b="0" smtClean="0">
                <a:solidFill>
                  <a:schemeClr val="tx1"/>
                </a:solidFill>
                <a:latin typeface="Arial" pitchFamily="34" charset="0"/>
              </a:rPr>
              <a:pPr eaLnBrk="1" hangingPunct="1"/>
              <a:t>35</a:t>
            </a:fld>
            <a:endParaRPr lang="en-US" b="0">
              <a:solidFill>
                <a:schemeClr val="tx1"/>
              </a:solidFill>
              <a:latin typeface="Arial" pitchFamily="34" charset="0"/>
              <a:cs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Let’s look at how this all fits together using a result in Primo &amp; where each piece comes into play in a Primo record. In</a:t>
            </a:r>
            <a:r>
              <a:rPr lang="en-US" baseline="0" dirty="0"/>
              <a:t> this example, the user has been searching Primo Central.</a:t>
            </a:r>
            <a:endParaRPr lang="en-US" dirty="0"/>
          </a:p>
          <a:p>
            <a:endParaRPr lang="en-US" dirty="0"/>
          </a:p>
          <a:p>
            <a:r>
              <a:rPr lang="en-US" dirty="0"/>
              <a:t>1.) The fact there is a result displaying means the</a:t>
            </a:r>
            <a:r>
              <a:rPr lang="en-US" baseline="0" dirty="0"/>
              <a:t> resource is</a:t>
            </a:r>
            <a:r>
              <a:rPr lang="en-US" dirty="0"/>
              <a:t> activated in Primo Central. This refers</a:t>
            </a:r>
            <a:r>
              <a:rPr lang="en-US" baseline="0" dirty="0"/>
              <a:t> back </a:t>
            </a:r>
            <a:r>
              <a:rPr lang="en-US" dirty="0"/>
              <a:t>to the Primo Central activation we saw on the previous slide.</a:t>
            </a:r>
          </a:p>
          <a:p>
            <a:r>
              <a:rPr lang="en-US" dirty="0"/>
              <a:t>2.) The fact that full text links are available in the View Online tab means the target &amp; full-text target service &amp; object is activated in SFX. This refers back to SFX activations that we talked about in the SFX Resource</a:t>
            </a:r>
            <a:r>
              <a:rPr lang="en-US" baseline="0" dirty="0"/>
              <a:t> Activation </a:t>
            </a:r>
            <a:r>
              <a:rPr lang="en-US" dirty="0"/>
              <a:t>session.</a:t>
            </a:r>
          </a:p>
          <a:p>
            <a:r>
              <a:rPr lang="en-US" dirty="0"/>
              <a:t>3.) The Full-Text available message means the holdings file exists (with a positive holdings response), 2001 is inside the threshold/date coverage range, and the RSI indexing has run in the background.  (This refers back to the Primo Central Indexing availability process)</a:t>
            </a:r>
          </a:p>
          <a:p>
            <a:endParaRPr lang="en-US" dirty="0"/>
          </a:p>
          <a:p>
            <a:r>
              <a:rPr lang="en-US" dirty="0"/>
              <a:t>This is one way you can troubleshoot – determining whether the issue might be SFX related or Primo Central related: </a:t>
            </a:r>
          </a:p>
          <a:p>
            <a:pPr marL="171450" indent="-171450">
              <a:buFont typeface="Arial" pitchFamily="34" charset="0"/>
              <a:buChar char="•"/>
            </a:pPr>
            <a:r>
              <a:rPr lang="en-US" dirty="0"/>
              <a:t>If</a:t>
            </a:r>
            <a:r>
              <a:rPr lang="en-US" baseline="0" dirty="0"/>
              <a:t> a target isn’t displaying in the View Online or Get It tabs, it will most likely be SFX-related where a target, target service and object haven’t been activated or threshold information is incorrect.</a:t>
            </a:r>
          </a:p>
          <a:p>
            <a:pPr marL="171450" indent="-171450">
              <a:buFont typeface="Arial" pitchFamily="34" charset="0"/>
              <a:buChar char="•"/>
            </a:pPr>
            <a:r>
              <a:rPr lang="en-US" baseline="0" dirty="0"/>
              <a:t>If the full-text available messaging isn’t correct, it may be due to the SFX Google Scholar export process, which is the same process used to create the file for Primo Central, or perhaps the RSI indexing job hasn’t run.</a:t>
            </a:r>
          </a:p>
          <a:p>
            <a:pPr marL="171450" indent="-171450">
              <a:buFont typeface="Arial" pitchFamily="34" charset="0"/>
              <a:buChar char="•"/>
            </a:pPr>
            <a:r>
              <a:rPr lang="en-US" baseline="0" dirty="0"/>
              <a:t>If a citation isn’t displaying in the Primo Central search results, it’s possible that the resource or collection hasn’t been activated in the Primo Central Profile activation area.</a:t>
            </a:r>
          </a:p>
        </p:txBody>
      </p:sp>
      <p:sp>
        <p:nvSpPr>
          <p:cNvPr id="911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defRPr b="1">
                <a:solidFill>
                  <a:srgbClr val="000000"/>
                </a:solidFill>
                <a:latin typeface="Verdana" pitchFamily="34" charset="0"/>
                <a:ea typeface="ヒラギノ角ゴ ProN W3"/>
                <a:cs typeface="ヒラギノ角ゴ ProN W3"/>
                <a:sym typeface="Arial" pitchFamily="34" charset="0"/>
              </a:defRPr>
            </a:lvl1pPr>
            <a:lvl2pPr marL="742950" indent="-285750" defTabSz="935038" eaLnBrk="0" hangingPunct="0">
              <a:defRPr b="1">
                <a:solidFill>
                  <a:srgbClr val="000000"/>
                </a:solidFill>
                <a:latin typeface="Verdana" pitchFamily="34" charset="0"/>
                <a:ea typeface="ヒラギノ角ゴ ProN W3"/>
                <a:cs typeface="ヒラギノ角ゴ ProN W3"/>
                <a:sym typeface="Arial" pitchFamily="34" charset="0"/>
              </a:defRPr>
            </a:lvl2pPr>
            <a:lvl3pPr marL="11430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3pPr>
            <a:lvl4pPr marL="16002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4pPr>
            <a:lvl5pPr marL="20574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5pPr>
            <a:lvl6pPr marL="25146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6pPr>
            <a:lvl7pPr marL="29718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7pPr>
            <a:lvl8pPr marL="34290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8pPr>
            <a:lvl9pPr marL="38862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9pPr>
          </a:lstStyle>
          <a:p>
            <a:pPr eaLnBrk="1" hangingPunct="1"/>
            <a:fld id="{F34C0D5E-F03D-487A-BD27-820278319E5D}" type="slidenum">
              <a:rPr lang="en-US" b="0" smtClean="0">
                <a:solidFill>
                  <a:schemeClr val="tx1"/>
                </a:solidFill>
                <a:latin typeface="Arial" pitchFamily="34" charset="0"/>
              </a:rPr>
              <a:pPr eaLnBrk="1" hangingPunct="1"/>
              <a:t>36</a:t>
            </a:fld>
            <a:endParaRPr lang="en-US" b="0">
              <a:solidFill>
                <a:schemeClr val="tx1"/>
              </a:solidFill>
              <a:latin typeface="Arial" pitchFamily="34" charset="0"/>
              <a:cs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Our last topic is how to troubleshoot when things go wrong</a:t>
            </a:r>
            <a:r>
              <a:rPr lang="en-US" baseline="0" dirty="0"/>
              <a:t> and what information the Support team will need to know when you log a case.</a:t>
            </a: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For file access or firewall issues – for example, if Primo Central can’t get to the SFX server to pick up the file, if you can’t access the URL, or if Google Scholar can’t access the export file, check these things</a:t>
            </a:r>
            <a:r>
              <a:rPr lang="en-US" baseline="0" dirty="0"/>
              <a:t> if you have access to the SFX server:</a:t>
            </a:r>
            <a:endParaRPr lang="en-US" dirty="0"/>
          </a:p>
          <a:p>
            <a:endParaRPr lang="en-US" dirty="0"/>
          </a:p>
          <a:p>
            <a:r>
              <a:rPr lang="en-US" dirty="0"/>
              <a:t>1. In SFX, the </a:t>
            </a:r>
            <a:r>
              <a:rPr lang="en-US" dirty="0" err="1"/>
              <a:t>get_file_restriction.config</a:t>
            </a:r>
            <a:r>
              <a:rPr lang="en-US" dirty="0"/>
              <a:t> file is where you set up your IP to use the URL.</a:t>
            </a:r>
          </a:p>
          <a:p>
            <a:r>
              <a:rPr lang="en-US" dirty="0"/>
              <a:t>Everything is restricted unless it’s added to this file. It adds permissions for (for example) Google Scholar see the file, etc.</a:t>
            </a:r>
          </a:p>
          <a:p>
            <a:endParaRPr lang="en-US" dirty="0"/>
          </a:p>
          <a:p>
            <a:r>
              <a:rPr lang="en-US" dirty="0"/>
              <a:t>2. If you’ve </a:t>
            </a:r>
            <a:r>
              <a:rPr lang="en-US" i="1" dirty="0"/>
              <a:t>localized</a:t>
            </a:r>
            <a:r>
              <a:rPr lang="en-US" dirty="0"/>
              <a:t> the </a:t>
            </a:r>
            <a:r>
              <a:rPr lang="en-US" dirty="0" err="1"/>
              <a:t>get_file_restriction.config</a:t>
            </a:r>
            <a:r>
              <a:rPr lang="en-US" dirty="0"/>
              <a:t> file, the symbolic link will be broken. If symbolic link is broken, and you don’t have any local IPs in that file, can just relink to the global instance. Instructions on how to relink the file to the global instance can be found in the SFX Advanced User Guide.</a:t>
            </a:r>
          </a:p>
          <a:p>
            <a:endParaRPr lang="en-US" dirty="0"/>
          </a:p>
          <a:p>
            <a:r>
              <a:rPr lang="en-US" dirty="0"/>
              <a:t>3. If you have a local server, make sure to add the Primo Central IPs to your</a:t>
            </a:r>
            <a:r>
              <a:rPr lang="en-US" baseline="0" dirty="0"/>
              <a:t> </a:t>
            </a:r>
            <a:r>
              <a:rPr lang="en-US" dirty="0"/>
              <a:t>server firewall. If you’re hosted on one of our servers, the Primo Central IPs should already be there. </a:t>
            </a:r>
          </a:p>
        </p:txBody>
      </p:sp>
      <p:sp>
        <p:nvSpPr>
          <p:cNvPr id="931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defRPr b="1">
                <a:solidFill>
                  <a:srgbClr val="000000"/>
                </a:solidFill>
                <a:latin typeface="Verdana" pitchFamily="34" charset="0"/>
                <a:ea typeface="ヒラギノ角ゴ ProN W3"/>
                <a:cs typeface="ヒラギノ角ゴ ProN W3"/>
                <a:sym typeface="Arial" pitchFamily="34" charset="0"/>
              </a:defRPr>
            </a:lvl1pPr>
            <a:lvl2pPr marL="742950" indent="-285750" defTabSz="935038" eaLnBrk="0" hangingPunct="0">
              <a:defRPr b="1">
                <a:solidFill>
                  <a:srgbClr val="000000"/>
                </a:solidFill>
                <a:latin typeface="Verdana" pitchFamily="34" charset="0"/>
                <a:ea typeface="ヒラギノ角ゴ ProN W3"/>
                <a:cs typeface="ヒラギノ角ゴ ProN W3"/>
                <a:sym typeface="Arial" pitchFamily="34" charset="0"/>
              </a:defRPr>
            </a:lvl2pPr>
            <a:lvl3pPr marL="11430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3pPr>
            <a:lvl4pPr marL="16002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4pPr>
            <a:lvl5pPr marL="20574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5pPr>
            <a:lvl6pPr marL="25146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6pPr>
            <a:lvl7pPr marL="29718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7pPr>
            <a:lvl8pPr marL="34290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8pPr>
            <a:lvl9pPr marL="38862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9pPr>
          </a:lstStyle>
          <a:p>
            <a:pPr eaLnBrk="1" hangingPunct="1"/>
            <a:fld id="{F252E427-81DC-42CF-89A9-41DE26F6018D}" type="slidenum">
              <a:rPr lang="en-US" b="0" smtClean="0">
                <a:solidFill>
                  <a:schemeClr val="tx1"/>
                </a:solidFill>
                <a:latin typeface="Arial" pitchFamily="34" charset="0"/>
              </a:rPr>
              <a:pPr eaLnBrk="1" hangingPunct="1"/>
              <a:t>38</a:t>
            </a:fld>
            <a:endParaRPr lang="en-US" b="0">
              <a:solidFill>
                <a:schemeClr val="tx1"/>
              </a:solidFill>
              <a:latin typeface="Arial" pitchFamily="34" charset="0"/>
              <a:cs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When you have linking problems, don’t hesitate to open a case for </a:t>
            </a:r>
            <a:r>
              <a:rPr lang="en-US" dirty="0" err="1"/>
              <a:t>ExLibris</a:t>
            </a:r>
            <a:r>
              <a:rPr lang="en-US" dirty="0"/>
              <a:t> support to address. </a:t>
            </a:r>
          </a:p>
          <a:p>
            <a:r>
              <a:rPr lang="en-US" dirty="0"/>
              <a:t>Do the best you can with which product the issue is</a:t>
            </a:r>
            <a:r>
              <a:rPr lang="en-US" baseline="0" dirty="0"/>
              <a:t> with. </a:t>
            </a:r>
            <a:r>
              <a:rPr lang="en-US" dirty="0"/>
              <a:t>If you’re seeing the problem in Primo, feel free to log</a:t>
            </a:r>
            <a:r>
              <a:rPr lang="en-US" baseline="0" dirty="0"/>
              <a:t> </a:t>
            </a:r>
            <a:r>
              <a:rPr lang="en-US" dirty="0"/>
              <a:t>it as</a:t>
            </a:r>
            <a:r>
              <a:rPr lang="en-US" baseline="0" dirty="0"/>
              <a:t> a </a:t>
            </a:r>
            <a:r>
              <a:rPr lang="en-US" dirty="0"/>
              <a:t>Primo case. It may not be a Primo issue, but we’ll re-assign it as needed.</a:t>
            </a:r>
          </a:p>
        </p:txBody>
      </p:sp>
      <p:sp>
        <p:nvSpPr>
          <p:cNvPr id="942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defRPr b="1">
                <a:solidFill>
                  <a:srgbClr val="000000"/>
                </a:solidFill>
                <a:latin typeface="Verdana" pitchFamily="34" charset="0"/>
                <a:ea typeface="ヒラギノ角ゴ ProN W3"/>
                <a:cs typeface="ヒラギノ角ゴ ProN W3"/>
                <a:sym typeface="Arial" pitchFamily="34" charset="0"/>
              </a:defRPr>
            </a:lvl1pPr>
            <a:lvl2pPr marL="742950" indent="-285750" defTabSz="935038" eaLnBrk="0" hangingPunct="0">
              <a:defRPr b="1">
                <a:solidFill>
                  <a:srgbClr val="000000"/>
                </a:solidFill>
                <a:latin typeface="Verdana" pitchFamily="34" charset="0"/>
                <a:ea typeface="ヒラギノ角ゴ ProN W3"/>
                <a:cs typeface="ヒラギノ角ゴ ProN W3"/>
                <a:sym typeface="Arial" pitchFamily="34" charset="0"/>
              </a:defRPr>
            </a:lvl2pPr>
            <a:lvl3pPr marL="11430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3pPr>
            <a:lvl4pPr marL="16002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4pPr>
            <a:lvl5pPr marL="20574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5pPr>
            <a:lvl6pPr marL="25146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6pPr>
            <a:lvl7pPr marL="29718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7pPr>
            <a:lvl8pPr marL="34290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8pPr>
            <a:lvl9pPr marL="38862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9pPr>
          </a:lstStyle>
          <a:p>
            <a:pPr eaLnBrk="1" hangingPunct="1"/>
            <a:fld id="{613C128B-18A5-46F4-A41C-15208F2292C3}" type="slidenum">
              <a:rPr lang="en-US" b="0" smtClean="0">
                <a:solidFill>
                  <a:schemeClr val="tx1"/>
                </a:solidFill>
                <a:latin typeface="Arial" pitchFamily="34" charset="0"/>
              </a:rPr>
              <a:pPr eaLnBrk="1" hangingPunct="1"/>
              <a:t>39</a:t>
            </a:fld>
            <a:endParaRPr lang="en-US" b="0">
              <a:solidFill>
                <a:schemeClr val="tx1"/>
              </a:solidFill>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a:t>The key points for this session are understanding:</a:t>
            </a:r>
          </a:p>
          <a:p>
            <a:pPr marL="171450" indent="-171450">
              <a:buFont typeface="Arial" pitchFamily="34" charset="0"/>
              <a:buChar char="•"/>
              <a:defRPr/>
            </a:pPr>
            <a:r>
              <a:rPr lang="en-US" dirty="0"/>
              <a:t>how SFX interacts with Primo through</a:t>
            </a:r>
            <a:r>
              <a:rPr lang="en-US" baseline="0" dirty="0"/>
              <a:t> the user interface and </a:t>
            </a:r>
            <a:r>
              <a:rPr lang="en-US" dirty="0"/>
              <a:t>through some behind-the-scenes processes</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a:t>configurations needed in order for the applications to work together</a:t>
            </a:r>
          </a:p>
          <a:p>
            <a:pPr marL="171450" indent="-171450">
              <a:buFont typeface="Arial" pitchFamily="34" charset="0"/>
              <a:buChar char="•"/>
              <a:defRPr/>
            </a:pPr>
            <a:r>
              <a:rPr lang="en-US" dirty="0"/>
              <a:t>the process for exporting data from SFX to Primo</a:t>
            </a:r>
          </a:p>
          <a:p>
            <a:pPr marL="171450" indent="-171450">
              <a:buFont typeface="Arial" pitchFamily="34" charset="0"/>
              <a:buChar char="•"/>
              <a:defRPr/>
            </a:pPr>
            <a:r>
              <a:rPr lang="en-US" dirty="0"/>
              <a:t>the process for exporting Full Text availability information into Primo Central</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0" dirty="0">
                <a:solidFill>
                  <a:srgbClr val="3E4C56"/>
                </a:solidFill>
                <a:ea typeface="MS PGothic" pitchFamily="34" charset="-128"/>
              </a:rPr>
              <a:t>troubleshooting steps for linking issues and how to report issues to Support</a:t>
            </a:r>
          </a:p>
          <a:p>
            <a:pPr marL="171450" indent="-171450">
              <a:buFont typeface="Arial" pitchFamily="34" charset="0"/>
              <a:buChar char="•"/>
              <a:defRPr/>
            </a:pPr>
            <a:endParaRPr lang="en-US" dirty="0"/>
          </a:p>
        </p:txBody>
      </p:sp>
      <p:sp>
        <p:nvSpPr>
          <p:cNvPr id="593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defRPr b="1">
                <a:solidFill>
                  <a:srgbClr val="000000"/>
                </a:solidFill>
                <a:latin typeface="Verdana" pitchFamily="34" charset="0"/>
                <a:ea typeface="ヒラギノ角ゴ ProN W3"/>
                <a:cs typeface="ヒラギノ角ゴ ProN W3"/>
                <a:sym typeface="Arial" pitchFamily="34" charset="0"/>
              </a:defRPr>
            </a:lvl1pPr>
            <a:lvl2pPr marL="742950" indent="-285750" defTabSz="935038" eaLnBrk="0" hangingPunct="0">
              <a:defRPr b="1">
                <a:solidFill>
                  <a:srgbClr val="000000"/>
                </a:solidFill>
                <a:latin typeface="Verdana" pitchFamily="34" charset="0"/>
                <a:ea typeface="ヒラギノ角ゴ ProN W3"/>
                <a:cs typeface="ヒラギノ角ゴ ProN W3"/>
                <a:sym typeface="Arial" pitchFamily="34" charset="0"/>
              </a:defRPr>
            </a:lvl2pPr>
            <a:lvl3pPr marL="11430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3pPr>
            <a:lvl4pPr marL="16002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4pPr>
            <a:lvl5pPr marL="20574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5pPr>
            <a:lvl6pPr marL="25146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6pPr>
            <a:lvl7pPr marL="29718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7pPr>
            <a:lvl8pPr marL="34290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8pPr>
            <a:lvl9pPr marL="38862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9pPr>
          </a:lstStyle>
          <a:p>
            <a:pPr eaLnBrk="1" hangingPunct="1"/>
            <a:fld id="{709074E9-C071-44B5-AA64-D453BF037E97}" type="slidenum">
              <a:rPr lang="en-US" b="0" smtClean="0">
                <a:solidFill>
                  <a:schemeClr val="tx1"/>
                </a:solidFill>
                <a:latin typeface="Arial" pitchFamily="34" charset="0"/>
              </a:rPr>
              <a:pPr eaLnBrk="1" hangingPunct="1"/>
              <a:t>4</a:t>
            </a:fld>
            <a:endParaRPr lang="en-US" b="0">
              <a:solidFill>
                <a:schemeClr val="tx1"/>
              </a:solidFill>
              <a:latin typeface="Arial" pitchFamily="34" charset="0"/>
              <a:cs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Here are some examples of</a:t>
            </a:r>
            <a:r>
              <a:rPr lang="en-US" baseline="0" dirty="0"/>
              <a:t> cases that have been logged for issues and the type of information the Support team would ideally like to have.  You can’t give too much detail.</a:t>
            </a:r>
          </a:p>
          <a:p>
            <a:endParaRPr lang="en-US" baseline="0" dirty="0"/>
          </a:p>
          <a:p>
            <a:r>
              <a:rPr lang="en-US" dirty="0"/>
              <a:t>Know that some issues</a:t>
            </a:r>
            <a:r>
              <a:rPr lang="en-US" baseline="0" dirty="0"/>
              <a:t> </a:t>
            </a:r>
            <a:r>
              <a:rPr lang="en-US" dirty="0"/>
              <a:t>are a result of vendor practice,</a:t>
            </a:r>
            <a:r>
              <a:rPr lang="en-US" baseline="0" dirty="0"/>
              <a:t> so</a:t>
            </a:r>
            <a:r>
              <a:rPr lang="en-US" dirty="0"/>
              <a:t> the</a:t>
            </a:r>
            <a:r>
              <a:rPr lang="en-US" baseline="0" dirty="0"/>
              <a:t> </a:t>
            </a:r>
            <a:r>
              <a:rPr lang="en-US" dirty="0"/>
              <a:t>Primo Central Indexing team can request that vendor fix it. However,</a:t>
            </a:r>
            <a:r>
              <a:rPr lang="en-US" baseline="0" dirty="0"/>
              <a:t> </a:t>
            </a:r>
            <a:r>
              <a:rPr lang="en-US" dirty="0" err="1"/>
              <a:t>ExLibris</a:t>
            </a:r>
            <a:r>
              <a:rPr lang="en-US" baseline="0" dirty="0"/>
              <a:t> </a:t>
            </a:r>
            <a:r>
              <a:rPr lang="en-US" dirty="0"/>
              <a:t>may ask the customer to contact the vendor</a:t>
            </a:r>
            <a:r>
              <a:rPr lang="en-US" baseline="0" dirty="0"/>
              <a:t> also - because a</a:t>
            </a:r>
            <a:r>
              <a:rPr lang="en-US" dirty="0"/>
              <a:t>s the paying customer, you may have a little more power. </a:t>
            </a:r>
            <a:r>
              <a:rPr lang="en-US" baseline="0" dirty="0"/>
              <a:t> The </a:t>
            </a:r>
            <a:r>
              <a:rPr lang="en-US" dirty="0"/>
              <a:t>Primo Central Indexing team will typically fix any </a:t>
            </a:r>
            <a:r>
              <a:rPr lang="en-US" dirty="0" err="1"/>
              <a:t>OpenURL</a:t>
            </a:r>
            <a:r>
              <a:rPr lang="en-US" dirty="0"/>
              <a:t> issues or can</a:t>
            </a:r>
            <a:r>
              <a:rPr lang="en-US" baseline="0" dirty="0"/>
              <a:t> </a:t>
            </a:r>
            <a:r>
              <a:rPr lang="en-US" dirty="0"/>
              <a:t>contact the vendor to correct any citation metadata.</a:t>
            </a:r>
          </a:p>
        </p:txBody>
      </p:sp>
      <p:sp>
        <p:nvSpPr>
          <p:cNvPr id="4" name="Slide Number Placeholder 3"/>
          <p:cNvSpPr>
            <a:spLocks noGrp="1"/>
          </p:cNvSpPr>
          <p:nvPr>
            <p:ph type="sldNum" sz="quarter" idx="5"/>
          </p:nvPr>
        </p:nvSpPr>
        <p:spPr/>
        <p:txBody>
          <a:bodyPr/>
          <a:lstStyle/>
          <a:p>
            <a:pPr>
              <a:defRPr/>
            </a:pPr>
            <a:fld id="{84EEAE3E-6A65-4604-AF6E-48D70EE7AA38}" type="slidenum">
              <a:rPr lang="x-none" smtClean="0"/>
              <a:pPr>
                <a:defRPr/>
              </a:pPr>
              <a:t>40</a:t>
            </a:fld>
            <a:endParaRPr lang="en-US">
              <a:cs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In the interest of getting the issue resolved quicker, the following information is very</a:t>
            </a:r>
            <a:r>
              <a:rPr lang="en-US" baseline="0" dirty="0"/>
              <a:t> </a:t>
            </a:r>
            <a:r>
              <a:rPr lang="en-US" dirty="0"/>
              <a:t>helpful to Support…</a:t>
            </a:r>
          </a:p>
          <a:p>
            <a:endParaRPr lang="en-US" dirty="0"/>
          </a:p>
          <a:p>
            <a:r>
              <a:rPr lang="en-US" dirty="0"/>
              <a:t>Please</a:t>
            </a:r>
            <a:r>
              <a:rPr lang="en-US" baseline="0" dirty="0"/>
              <a:t> </a:t>
            </a:r>
            <a:r>
              <a:rPr lang="en-US" dirty="0"/>
              <a:t>don’t just describe what you see. Screenshots are very helpful – especially if Support can’t reproduce it</a:t>
            </a:r>
            <a:r>
              <a:rPr lang="en-US" baseline="0" dirty="0"/>
              <a:t> because it can</a:t>
            </a:r>
            <a:r>
              <a:rPr lang="en-US" dirty="0"/>
              <a:t> prove that you saw the error.</a:t>
            </a:r>
          </a:p>
          <a:p>
            <a:endParaRPr lang="en-US" dirty="0"/>
          </a:p>
          <a:p>
            <a:r>
              <a:rPr lang="en-US" dirty="0"/>
              <a:t>If</a:t>
            </a:r>
            <a:r>
              <a:rPr lang="en-US" baseline="0" dirty="0"/>
              <a:t> you’re using proxy, please </a:t>
            </a:r>
            <a:r>
              <a:rPr lang="en-US" dirty="0"/>
              <a:t>provide the Proxy information in the case so Ex </a:t>
            </a:r>
            <a:r>
              <a:rPr lang="en-US" dirty="0" err="1"/>
              <a:t>Libris</a:t>
            </a:r>
            <a:r>
              <a:rPr lang="en-US" dirty="0"/>
              <a:t> can access it.</a:t>
            </a:r>
            <a:r>
              <a:rPr lang="en-US" baseline="0" dirty="0"/>
              <a:t> Our Support Portal, </a:t>
            </a:r>
            <a:r>
              <a:rPr lang="en-US" dirty="0" err="1"/>
              <a:t>SalesForce</a:t>
            </a:r>
            <a:r>
              <a:rPr lang="en-US" dirty="0"/>
              <a:t>, is a secure environment – so it’s more secure than sending email. </a:t>
            </a:r>
          </a:p>
          <a:p>
            <a:endParaRPr lang="en-US" dirty="0"/>
          </a:p>
          <a:p>
            <a:r>
              <a:rPr lang="en-US" dirty="0"/>
              <a:t>Please</a:t>
            </a:r>
            <a:r>
              <a:rPr lang="en-US" baseline="0" dirty="0"/>
              <a:t> </a:t>
            </a:r>
            <a:r>
              <a:rPr lang="en-US" dirty="0"/>
              <a:t>only include 1 issue per</a:t>
            </a:r>
            <a:r>
              <a:rPr lang="en-US" baseline="0" dirty="0"/>
              <a:t> </a:t>
            </a:r>
            <a:r>
              <a:rPr lang="en-US" dirty="0"/>
              <a:t>1 case.</a:t>
            </a:r>
            <a:r>
              <a:rPr lang="en-US" baseline="0" dirty="0"/>
              <a:t> </a:t>
            </a:r>
            <a:r>
              <a:rPr lang="en-US" dirty="0"/>
              <a:t>If exactly the same thing is happening multiple times, you can put it in the same case, but it may in actuality be separate, different issues.</a:t>
            </a:r>
          </a:p>
          <a:p>
            <a:endParaRPr lang="en-US" dirty="0"/>
          </a:p>
          <a:p>
            <a:r>
              <a:rPr lang="en-US" dirty="0"/>
              <a:t>URLs are very helpful also.</a:t>
            </a:r>
            <a:r>
              <a:rPr lang="en-US" baseline="0" dirty="0"/>
              <a:t> </a:t>
            </a:r>
            <a:r>
              <a:rPr lang="en-US" dirty="0"/>
              <a:t>If SFX menu is opened in a separate window, can get the URL.  If not sure how to get this, no worries.</a:t>
            </a:r>
          </a:p>
          <a:p>
            <a:r>
              <a:rPr lang="en-US" dirty="0"/>
              <a:t>Nice to have for all options. Most important is the Primo URL so we can get to it.</a:t>
            </a:r>
          </a:p>
        </p:txBody>
      </p:sp>
      <p:sp>
        <p:nvSpPr>
          <p:cNvPr id="4" name="Slide Number Placeholder 3"/>
          <p:cNvSpPr>
            <a:spLocks noGrp="1"/>
          </p:cNvSpPr>
          <p:nvPr>
            <p:ph type="sldNum" sz="quarter" idx="5"/>
          </p:nvPr>
        </p:nvSpPr>
        <p:spPr/>
        <p:txBody>
          <a:bodyPr/>
          <a:lstStyle/>
          <a:p>
            <a:pPr>
              <a:defRPr/>
            </a:pPr>
            <a:fld id="{F4203377-630E-4E38-B74A-B4B9AF22EE02}" type="slidenum">
              <a:rPr lang="x-none" smtClean="0"/>
              <a:pPr>
                <a:defRPr/>
              </a:pPr>
              <a:t>41</a:t>
            </a:fld>
            <a:endParaRPr lang="en-US">
              <a:cs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To access the Support Portal, </a:t>
            </a:r>
            <a:r>
              <a:rPr lang="en-US" baseline="0" dirty="0"/>
              <a:t>you can log into the Customer Center and access it from there, or log in directly to the Support Portal using the direct URL.</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Keep in mind that</a:t>
            </a:r>
            <a:r>
              <a:rPr lang="en-US" baseline="0" dirty="0"/>
              <a:t> in the Support Portal, </a:t>
            </a:r>
            <a:r>
              <a:rPr lang="en-US" dirty="0"/>
              <a:t>you can search our KCS (Knowledge-Centered Support) database for articles that you may be able to use to resolve the issue. Also</a:t>
            </a:r>
            <a:r>
              <a:rPr lang="en-US" baseline="0" dirty="0"/>
              <a:t> -</a:t>
            </a:r>
            <a:r>
              <a:rPr lang="en-US" dirty="0"/>
              <a:t> as</a:t>
            </a:r>
            <a:r>
              <a:rPr lang="en-US" baseline="0" dirty="0"/>
              <a:t> </a:t>
            </a:r>
            <a:r>
              <a:rPr lang="en-US" dirty="0"/>
              <a:t>you are </a:t>
            </a:r>
            <a:r>
              <a:rPr lang="en-US" i="1" dirty="0"/>
              <a:t>logging</a:t>
            </a:r>
            <a:r>
              <a:rPr lang="en-US" dirty="0"/>
              <a:t> a case, there may be an article that’s recommended to</a:t>
            </a:r>
            <a:r>
              <a:rPr lang="en-US" baseline="0" dirty="0"/>
              <a:t> you that may possibly help you resolve the issue so you don’t need to log a case.</a:t>
            </a:r>
            <a:endParaRPr lang="en-US" dirty="0"/>
          </a:p>
        </p:txBody>
      </p:sp>
      <p:sp>
        <p:nvSpPr>
          <p:cNvPr id="4" name="Slide Number Placeholder 3"/>
          <p:cNvSpPr>
            <a:spLocks noGrp="1"/>
          </p:cNvSpPr>
          <p:nvPr>
            <p:ph type="sldNum" sz="quarter" idx="10"/>
          </p:nvPr>
        </p:nvSpPr>
        <p:spPr/>
        <p:txBody>
          <a:bodyPr/>
          <a:lstStyle/>
          <a:p>
            <a:pPr>
              <a:defRPr/>
            </a:pPr>
            <a:fld id="{C629732D-FAF9-4FF1-8DA4-0254FC8A718D}" type="slidenum">
              <a:rPr lang="x-none" smtClean="0"/>
              <a:pPr>
                <a:defRPr/>
              </a:pPr>
              <a:t>42</a:t>
            </a:fld>
            <a:endParaRPr lang="en-US">
              <a:cs typeface="Arial" pitchFamily="34" charset="0"/>
            </a:endParaRPr>
          </a:p>
        </p:txBody>
      </p:sp>
    </p:spTree>
    <p:extLst>
      <p:ext uri="{BB962C8B-B14F-4D97-AF65-F5344CB8AC3E}">
        <p14:creationId xmlns:p14="http://schemas.microsoft.com/office/powerpoint/2010/main" val="21710796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This brings us to the end of this session…</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a:t>In summary, in this session we</a:t>
            </a:r>
            <a:r>
              <a:rPr lang="en-US" baseline="0" dirty="0"/>
              <a:t>…</a:t>
            </a:r>
            <a:endParaRPr lang="en-US" dirty="0"/>
          </a:p>
          <a:p>
            <a:pPr marL="171450" indent="-171450">
              <a:buFont typeface="Arial" pitchFamily="34" charset="0"/>
              <a:buChar char="•"/>
              <a:defRPr/>
            </a:pPr>
            <a:r>
              <a:rPr lang="en-US" dirty="0"/>
              <a:t>reviewed the</a:t>
            </a:r>
            <a:r>
              <a:rPr lang="en-US" baseline="0" dirty="0"/>
              <a:t> integrations and configurations for linking </a:t>
            </a:r>
            <a:r>
              <a:rPr lang="en-US" dirty="0"/>
              <a:t>between Primo &amp;</a:t>
            </a:r>
            <a:r>
              <a:rPr lang="en-US" baseline="0" dirty="0"/>
              <a:t> SFX.</a:t>
            </a:r>
            <a:endParaRPr lang="en-US" dirty="0"/>
          </a:p>
          <a:p>
            <a:pPr marL="171450" indent="-171450">
              <a:buFont typeface="Arial" pitchFamily="34" charset="0"/>
              <a:buChar char="•"/>
              <a:defRPr/>
            </a:pPr>
            <a:r>
              <a:rPr lang="en-US" dirty="0"/>
              <a:t>demonstrated how to export active objects from SFX and how they are harvested into Primo.</a:t>
            </a:r>
          </a:p>
          <a:p>
            <a:pPr marL="171450" indent="-171450">
              <a:buFont typeface="Arial" pitchFamily="34" charset="0"/>
              <a:buChar char="•"/>
              <a:defRPr/>
            </a:pPr>
            <a:r>
              <a:rPr lang="en-US" dirty="0"/>
              <a:t>explained how full-text availability works for Primo Central.</a:t>
            </a:r>
          </a:p>
          <a:p>
            <a:pPr marL="171450" indent="-171450">
              <a:buFont typeface="Arial" pitchFamily="34" charset="0"/>
              <a:buChar char="•"/>
              <a:defRPr/>
            </a:pPr>
            <a:r>
              <a:rPr lang="en-US" dirty="0"/>
              <a:t>provided</a:t>
            </a:r>
            <a:r>
              <a:rPr lang="en-US" baseline="0" dirty="0"/>
              <a:t> options </a:t>
            </a:r>
            <a:r>
              <a:rPr lang="en-US" dirty="0"/>
              <a:t>for troubleshooting and how to report SFX-Primo issues.</a:t>
            </a:r>
          </a:p>
          <a:p>
            <a:pPr>
              <a:defRPr/>
            </a:pPr>
            <a:endParaRPr lang="en-US" dirty="0"/>
          </a:p>
        </p:txBody>
      </p:sp>
      <p:sp>
        <p:nvSpPr>
          <p:cNvPr id="983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defRPr b="1">
                <a:solidFill>
                  <a:srgbClr val="000000"/>
                </a:solidFill>
                <a:latin typeface="Verdana" pitchFamily="34" charset="0"/>
                <a:ea typeface="ヒラギノ角ゴ ProN W3"/>
                <a:cs typeface="ヒラギノ角ゴ ProN W3"/>
                <a:sym typeface="Arial" pitchFamily="34" charset="0"/>
              </a:defRPr>
            </a:lvl1pPr>
            <a:lvl2pPr marL="742950" indent="-285750" defTabSz="935038" eaLnBrk="0" hangingPunct="0">
              <a:defRPr b="1">
                <a:solidFill>
                  <a:srgbClr val="000000"/>
                </a:solidFill>
                <a:latin typeface="Verdana" pitchFamily="34" charset="0"/>
                <a:ea typeface="ヒラギノ角ゴ ProN W3"/>
                <a:cs typeface="ヒラギノ角ゴ ProN W3"/>
                <a:sym typeface="Arial" pitchFamily="34" charset="0"/>
              </a:defRPr>
            </a:lvl2pPr>
            <a:lvl3pPr marL="11430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3pPr>
            <a:lvl4pPr marL="16002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4pPr>
            <a:lvl5pPr marL="20574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5pPr>
            <a:lvl6pPr marL="25146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6pPr>
            <a:lvl7pPr marL="29718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7pPr>
            <a:lvl8pPr marL="34290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8pPr>
            <a:lvl9pPr marL="38862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9pPr>
          </a:lstStyle>
          <a:p>
            <a:pPr eaLnBrk="1" hangingPunct="1"/>
            <a:fld id="{556FFF8F-6FC9-478D-AD01-8147C60F38F0}" type="slidenum">
              <a:rPr lang="en-US" b="0" smtClean="0">
                <a:solidFill>
                  <a:schemeClr val="tx1"/>
                </a:solidFill>
                <a:latin typeface="Arial" pitchFamily="34" charset="0"/>
              </a:rPr>
              <a:pPr eaLnBrk="1" hangingPunct="1"/>
              <a:t>44</a:t>
            </a:fld>
            <a:endParaRPr lang="en-US" b="0">
              <a:solidFill>
                <a:schemeClr val="tx1"/>
              </a:solidFill>
              <a:latin typeface="Arial" pitchFamily="34" charset="0"/>
              <a:cs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TextEdit="1"/>
          </p:cNvSpPr>
          <p:nvPr>
            <p:ph type="sldImg"/>
          </p:nvPr>
        </p:nvSpPr>
        <p:spPr>
          <a:ln/>
        </p:spPr>
      </p:sp>
      <p:sp>
        <p:nvSpPr>
          <p:cNvPr id="99331" name="Rectangle 3"/>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dirty="0"/>
              <a:t>For more information on SFX and Primo interoperability,</a:t>
            </a:r>
            <a:r>
              <a:rPr lang="en-GB" baseline="0" dirty="0"/>
              <a:t> please feel free to refer to these documents:</a:t>
            </a:r>
          </a:p>
          <a:p>
            <a:pPr>
              <a:defRPr/>
            </a:pPr>
            <a:r>
              <a:rPr lang="en-GB" dirty="0"/>
              <a:t> </a:t>
            </a:r>
          </a:p>
          <a:p>
            <a:pPr marL="171450" indent="-171450">
              <a:buFont typeface="Arial" pitchFamily="34" charset="0"/>
              <a:buChar char="•"/>
              <a:defRPr/>
            </a:pPr>
            <a:r>
              <a:rPr lang="en-GB" dirty="0"/>
              <a:t>The Primo Interoperability Guide can be found on the Ex </a:t>
            </a:r>
            <a:r>
              <a:rPr lang="en-GB" dirty="0" err="1"/>
              <a:t>Libris</a:t>
            </a:r>
            <a:r>
              <a:rPr lang="en-GB" dirty="0"/>
              <a:t> Documentation </a:t>
            </a:r>
            <a:r>
              <a:rPr lang="en-GB" dirty="0" err="1"/>
              <a:t>Center</a:t>
            </a:r>
            <a:r>
              <a:rPr lang="en-GB" dirty="0"/>
              <a:t> – under the Primo set of documents. It will have information about Configuring SFX and Primo, as well as Harvesting SFX data.</a:t>
            </a:r>
          </a:p>
          <a:p>
            <a:pPr marL="171450" indent="-171450">
              <a:buFont typeface="Arial" pitchFamily="34" charset="0"/>
              <a:buChar char="•"/>
              <a:defRPr/>
            </a:pPr>
            <a:r>
              <a:rPr lang="en-GB" dirty="0"/>
              <a:t>The SFX System Administration Guide can be found within the SFX set of documents on the Documentation </a:t>
            </a:r>
            <a:r>
              <a:rPr lang="en-GB" dirty="0" err="1"/>
              <a:t>Center</a:t>
            </a:r>
            <a:r>
              <a:rPr lang="en-GB" dirty="0"/>
              <a:t>. It will have information on the Export of the Google Scholar format -</a:t>
            </a:r>
            <a:r>
              <a:rPr lang="en-GB" baseline="0" dirty="0"/>
              <a:t> </a:t>
            </a:r>
            <a:r>
              <a:rPr lang="en-GB" dirty="0"/>
              <a:t>which</a:t>
            </a:r>
            <a:r>
              <a:rPr lang="en-GB" baseline="0" dirty="0"/>
              <a:t> is the same export used for Primo Central.</a:t>
            </a:r>
            <a:endParaRPr lang="en-GB" dirty="0"/>
          </a:p>
          <a:p>
            <a:pPr marL="171450" indent="-171450">
              <a:buFont typeface="Arial" pitchFamily="34" charset="0"/>
              <a:buChar char="•"/>
              <a:defRPr/>
            </a:pPr>
            <a:r>
              <a:rPr lang="en-GB" dirty="0"/>
              <a:t>The SFX General Users guide has information on the Google Scholar file format.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TextEdit="1"/>
          </p:cNvSpPr>
          <p:nvPr>
            <p:ph type="sldImg"/>
          </p:nvPr>
        </p:nvSpPr>
        <p:spPr>
          <a:ln/>
        </p:spPr>
      </p:sp>
      <p:sp>
        <p:nvSpPr>
          <p:cNvPr id="100355"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a:t>Lastly, feel free to share and discuss your own Primo and SFX experience using the </a:t>
            </a:r>
            <a:r>
              <a:rPr lang="en-GB" dirty="0" err="1"/>
              <a:t>listservs</a:t>
            </a:r>
            <a:r>
              <a:rPr lang="en-GB" dirty="0"/>
              <a:t> here, as well as using the EL Commons website.</a:t>
            </a:r>
          </a:p>
          <a:p>
            <a:endParaRPr lang="en-GB" dirty="0"/>
          </a:p>
          <a:p>
            <a:r>
              <a:rPr lang="en-GB" dirty="0"/>
              <a:t>Thanks for</a:t>
            </a:r>
            <a:r>
              <a:rPr lang="en-GB" baseline="0" dirty="0"/>
              <a:t> joining me</a:t>
            </a:r>
            <a:r>
              <a:rPr lang="en-GB" dirty="0"/>
              <a:t>!</a:t>
            </a:r>
          </a:p>
          <a:p>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The main purpose of integrating SFX with Primo is, among other things, to access to full-text. Now SFX can also provide access to table</a:t>
            </a:r>
            <a:r>
              <a:rPr lang="en-US" baseline="0" dirty="0"/>
              <a:t> o</a:t>
            </a:r>
            <a:r>
              <a:rPr lang="en-US" dirty="0"/>
              <a:t>f contents, abstracts, and holdings information</a:t>
            </a:r>
            <a:r>
              <a:rPr lang="en-US" baseline="0" dirty="0"/>
              <a:t> </a:t>
            </a:r>
            <a:r>
              <a:rPr lang="en-US" dirty="0"/>
              <a:t>among other things, but when integrated with Primo, it’s used mostly to access full-text in Primo</a:t>
            </a:r>
            <a:r>
              <a:rPr lang="en-US" baseline="0" dirty="0"/>
              <a:t> – which is what users are primarily looking for.</a:t>
            </a:r>
            <a:endParaRPr lang="en-US" dirty="0"/>
          </a:p>
        </p:txBody>
      </p:sp>
      <p:sp>
        <p:nvSpPr>
          <p:cNvPr id="4" name="Slide Number Placeholder 3"/>
          <p:cNvSpPr>
            <a:spLocks noGrp="1"/>
          </p:cNvSpPr>
          <p:nvPr>
            <p:ph type="sldNum" sz="quarter" idx="5"/>
          </p:nvPr>
        </p:nvSpPr>
        <p:spPr/>
        <p:txBody>
          <a:bodyPr/>
          <a:lstStyle/>
          <a:p>
            <a:pPr>
              <a:defRPr/>
            </a:pPr>
            <a:fld id="{2021C834-35A6-4D49-B5E4-9FCC5CC79955}" type="slidenum">
              <a:rPr lang="x-none" smtClean="0"/>
              <a:pPr>
                <a:defRPr/>
              </a:pPr>
              <a:t>5</a:t>
            </a:fld>
            <a:endParaRPr lang="en-US">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explain further: </a:t>
            </a:r>
          </a:p>
          <a:p>
            <a:endParaRPr lang="en-US" b="1"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Primo</a:t>
            </a:r>
            <a:r>
              <a:rPr lang="en-US" dirty="0"/>
              <a:t> itself is the front-end user interface which allows users to search. It creates its own index of your local sources</a:t>
            </a:r>
            <a:r>
              <a:rPr lang="en-US" baseline="0" dirty="0"/>
              <a:t> – so your users can search, for example, your</a:t>
            </a:r>
            <a:r>
              <a:rPr lang="en-US" dirty="0"/>
              <a:t> ILS</a:t>
            </a:r>
            <a:r>
              <a:rPr lang="en-US" baseline="0" dirty="0"/>
              <a:t> or your</a:t>
            </a:r>
            <a:r>
              <a:rPr lang="en-US" dirty="0"/>
              <a:t> digital repository if</a:t>
            </a:r>
            <a:r>
              <a:rPr lang="en-US" baseline="0" dirty="0"/>
              <a:t> that’s applicable. And users can also search </a:t>
            </a:r>
            <a:r>
              <a:rPr lang="en-US" dirty="0"/>
              <a:t>Primo Central</a:t>
            </a:r>
            <a:r>
              <a:rPr lang="en-US" baseline="0" dirty="0"/>
              <a:t> using Primo.</a:t>
            </a:r>
            <a:endParaRPr lang="en-US" dirty="0"/>
          </a:p>
          <a:p>
            <a:endParaRPr lang="en-US" dirty="0"/>
          </a:p>
          <a:p>
            <a:r>
              <a:rPr lang="en-US" b="1" dirty="0"/>
              <a:t>Primo Central</a:t>
            </a:r>
            <a:r>
              <a:rPr lang="en-US" dirty="0"/>
              <a:t> is a huge digital repository of metadata that is searched using Primo</a:t>
            </a:r>
            <a:r>
              <a:rPr lang="en-US" baseline="0" dirty="0"/>
              <a:t> – and it</a:t>
            </a:r>
            <a:r>
              <a:rPr lang="en-US" dirty="0"/>
              <a:t> includes full-text metadata. Think</a:t>
            </a:r>
            <a:r>
              <a:rPr lang="en-US" baseline="0" dirty="0"/>
              <a:t> of Primo Central as </a:t>
            </a:r>
            <a:r>
              <a:rPr lang="en-US" dirty="0"/>
              <a:t>an index of a collection of resources (e.g., articles and </a:t>
            </a:r>
            <a:r>
              <a:rPr lang="en-US" dirty="0" err="1"/>
              <a:t>ebooks</a:t>
            </a:r>
            <a:r>
              <a:rPr lang="en-US" dirty="0"/>
              <a:t>). It’s 1 index, all in 1 place so it’s faster to access and bring back search results. However…even though users</a:t>
            </a:r>
            <a:r>
              <a:rPr lang="en-US" baseline="0" dirty="0"/>
              <a:t> are </a:t>
            </a:r>
            <a:r>
              <a:rPr lang="en-US" dirty="0"/>
              <a:t>searching this</a:t>
            </a:r>
            <a:r>
              <a:rPr lang="en-US" baseline="0" dirty="0"/>
              <a:t> </a:t>
            </a:r>
            <a:r>
              <a:rPr lang="en-US" dirty="0"/>
              <a:t>index that contains full-text, vendors may not allow the full-text to display because your library may not subscribe to it. </a:t>
            </a:r>
          </a:p>
          <a:p>
            <a:endParaRPr lang="en-US" dirty="0"/>
          </a:p>
          <a:p>
            <a:r>
              <a:rPr lang="en-US" dirty="0"/>
              <a:t>That’s why we need </a:t>
            </a:r>
            <a:r>
              <a:rPr lang="en-US" b="1" dirty="0"/>
              <a:t>SFX</a:t>
            </a:r>
            <a:r>
              <a:rPr lang="en-US" dirty="0"/>
              <a:t> with Primo: SFX is needed to identify what your </a:t>
            </a:r>
            <a:r>
              <a:rPr lang="en-US" baseline="0" dirty="0"/>
              <a:t>users </a:t>
            </a:r>
            <a:r>
              <a:rPr lang="en-US" dirty="0"/>
              <a:t>have access to or what your library subscribes to. </a:t>
            </a:r>
          </a:p>
          <a:p>
            <a:r>
              <a:rPr lang="en-US" dirty="0"/>
              <a:t>So if a user is in Primo looking for the full-text of an article and</a:t>
            </a:r>
            <a:r>
              <a:rPr lang="en-US" baseline="0" dirty="0"/>
              <a:t> it’s available in a </a:t>
            </a:r>
            <a:r>
              <a:rPr lang="en-US" dirty="0"/>
              <a:t>Gale resource,</a:t>
            </a:r>
            <a:r>
              <a:rPr lang="en-US" baseline="0" dirty="0"/>
              <a:t> the full text will display to the user in Primo </a:t>
            </a:r>
            <a:r>
              <a:rPr lang="en-US" dirty="0"/>
              <a:t>because in SFX we activated that Gale resource</a:t>
            </a:r>
            <a:r>
              <a:rPr lang="en-US" baseline="0" dirty="0"/>
              <a:t> </a:t>
            </a:r>
            <a:r>
              <a:rPr lang="en-US" dirty="0"/>
              <a:t>target, </a:t>
            </a:r>
            <a:r>
              <a:rPr lang="en-US" dirty="0" err="1"/>
              <a:t>getFullText</a:t>
            </a:r>
            <a:r>
              <a:rPr lang="en-US" dirty="0"/>
              <a:t> target service</a:t>
            </a:r>
            <a:r>
              <a:rPr lang="en-US" baseline="0" dirty="0"/>
              <a:t>, and associated object portfolios.</a:t>
            </a:r>
          </a:p>
        </p:txBody>
      </p:sp>
      <p:sp>
        <p:nvSpPr>
          <p:cNvPr id="4" name="Slide Number Placeholder 3"/>
          <p:cNvSpPr>
            <a:spLocks noGrp="1"/>
          </p:cNvSpPr>
          <p:nvPr>
            <p:ph type="sldNum" sz="quarter" idx="10"/>
          </p:nvPr>
        </p:nvSpPr>
        <p:spPr/>
        <p:txBody>
          <a:bodyPr/>
          <a:lstStyle/>
          <a:p>
            <a:pPr>
              <a:defRPr/>
            </a:pPr>
            <a:fld id="{C629732D-FAF9-4FF1-8DA4-0254FC8A718D}" type="slidenum">
              <a:rPr lang="x-none" smtClean="0"/>
              <a:pPr>
                <a:defRPr/>
              </a:pPr>
              <a:t>6</a:t>
            </a:fld>
            <a:endParaRPr lang="en-US">
              <a:cs typeface="Arial" pitchFamily="34" charset="0"/>
            </a:endParaRPr>
          </a:p>
        </p:txBody>
      </p:sp>
    </p:spTree>
    <p:extLst>
      <p:ext uri="{BB962C8B-B14F-4D97-AF65-F5344CB8AC3E}">
        <p14:creationId xmlns:p14="http://schemas.microsoft.com/office/powerpoint/2010/main" val="3686291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Let’s look at where the integration points are between SFX and Primo,</a:t>
            </a:r>
            <a:r>
              <a:rPr lang="en-US" baseline="0" dirty="0"/>
              <a:t> as well as</a:t>
            </a:r>
            <a:r>
              <a:rPr lang="en-US" dirty="0"/>
              <a:t> some of the associated</a:t>
            </a:r>
            <a:r>
              <a:rPr lang="en-US" baseline="0" dirty="0"/>
              <a:t> </a:t>
            </a:r>
            <a:r>
              <a:rPr lang="en-US" dirty="0"/>
              <a:t>configurations.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a:t>Let’s take a look at where data from SFX displays in Primo.</a:t>
            </a:r>
          </a:p>
          <a:p>
            <a:pPr>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In Primo, there are typically 3 tabs: View Online, Details which has bibliographic information, and the More tab. Now, you can</a:t>
            </a:r>
            <a:r>
              <a:rPr lang="en-US" baseline="0" dirty="0"/>
              <a:t> </a:t>
            </a:r>
            <a:r>
              <a:rPr lang="en-US" dirty="0"/>
              <a:t>change the text labels for</a:t>
            </a:r>
            <a:r>
              <a:rPr lang="en-US" baseline="0" dirty="0"/>
              <a:t> these tabs, so the labels may be different for your library. And k</a:t>
            </a:r>
            <a:r>
              <a:rPr lang="en-US" dirty="0"/>
              <a:t>eep</a:t>
            </a:r>
            <a:r>
              <a:rPr lang="en-US" baseline="0" dirty="0"/>
              <a:t> in mind that b</a:t>
            </a:r>
            <a:r>
              <a:rPr lang="en-US" dirty="0"/>
              <a:t>ehind the scenes</a:t>
            </a:r>
            <a:r>
              <a:rPr lang="en-US" baseline="0" dirty="0"/>
              <a:t> - i</a:t>
            </a:r>
            <a:r>
              <a:rPr lang="en-US" dirty="0"/>
              <a:t>n Primo Back</a:t>
            </a:r>
            <a:r>
              <a:rPr lang="en-US" baseline="0" dirty="0"/>
              <a:t> </a:t>
            </a:r>
            <a:r>
              <a:rPr lang="en-US" dirty="0"/>
              <a:t>Office and in the Primo documentation, the View Online tab is called GetIt1.</a:t>
            </a:r>
          </a:p>
          <a:p>
            <a:pPr>
              <a:defRPr/>
            </a:pPr>
            <a:endParaRPr lang="en-US" dirty="0"/>
          </a:p>
          <a:p>
            <a:pPr>
              <a:defRPr/>
            </a:pPr>
            <a:r>
              <a:rPr lang="en-US" dirty="0"/>
              <a:t>When</a:t>
            </a:r>
            <a:r>
              <a:rPr lang="en-US" baseline="0" dirty="0"/>
              <a:t> integrated with SFX, if full-text is available, the View Online tab will display one of two things: </a:t>
            </a:r>
          </a:p>
          <a:p>
            <a:pPr>
              <a:defRPr/>
            </a:pPr>
            <a:endParaRPr lang="en-US" dirty="0"/>
          </a:p>
          <a:p>
            <a:pPr marL="228600" indent="-228600">
              <a:buFontTx/>
              <a:buAutoNum type="arabicParenR"/>
              <a:defRPr/>
            </a:pPr>
            <a:r>
              <a:rPr lang="en-US" dirty="0"/>
              <a:t>the SFX Menu with full text targets –</a:t>
            </a:r>
            <a:r>
              <a:rPr lang="en-US" baseline="0" dirty="0"/>
              <a:t> this tab will just display full-text targets only if full-text is available </a:t>
            </a:r>
          </a:p>
          <a:p>
            <a:pPr marL="0" indent="0">
              <a:buFontTx/>
              <a:buNone/>
              <a:defRPr/>
            </a:pPr>
            <a:r>
              <a:rPr lang="en-US" dirty="0"/>
              <a:t>OR </a:t>
            </a:r>
          </a:p>
          <a:p>
            <a:pPr marL="0" indent="0">
              <a:buFontTx/>
              <a:buNone/>
              <a:defRPr/>
            </a:pPr>
            <a:r>
              <a:rPr lang="en-US" dirty="0"/>
              <a:t>2) (click) if direct linking is turned on, the user can direct link to the full-text of a journal, article, or </a:t>
            </a:r>
            <a:r>
              <a:rPr lang="en-US" dirty="0" err="1"/>
              <a:t>ebook</a:t>
            </a:r>
            <a:r>
              <a:rPr lang="en-US" baseline="0" dirty="0"/>
              <a:t> in the View Online tab. If direct linking is not available depending on the situation, then the tab will just display any full-text targets. </a:t>
            </a:r>
            <a:r>
              <a:rPr lang="en-US" dirty="0"/>
              <a:t> </a:t>
            </a:r>
          </a:p>
        </p:txBody>
      </p:sp>
      <p:sp>
        <p:nvSpPr>
          <p:cNvPr id="4" name="Slide Number Placeholder 3"/>
          <p:cNvSpPr>
            <a:spLocks noGrp="1"/>
          </p:cNvSpPr>
          <p:nvPr>
            <p:ph type="sldNum" sz="quarter" idx="5"/>
          </p:nvPr>
        </p:nvSpPr>
        <p:spPr/>
        <p:txBody>
          <a:bodyPr/>
          <a:lstStyle/>
          <a:p>
            <a:pPr>
              <a:defRPr/>
            </a:pPr>
            <a:fld id="{70AA171F-DEEB-4DD8-84EF-BD8BAD361AC1}" type="slidenum">
              <a:rPr lang="x-none" smtClean="0"/>
              <a:pPr>
                <a:defRPr/>
              </a:pPr>
              <a:t>8</a:t>
            </a:fld>
            <a:endParaRPr lang="en-US">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‘More’ tab (which behind the scenes</a:t>
            </a:r>
            <a:r>
              <a:rPr lang="en-US" baseline="0" dirty="0"/>
              <a:t> in Primo Back Office is called GetIt2) </a:t>
            </a:r>
            <a:r>
              <a:rPr lang="en-US" dirty="0"/>
              <a:t>contains ALL active target services in the SFX menu that are applicable for the citation. So</a:t>
            </a:r>
            <a:r>
              <a:rPr lang="en-US" baseline="0" dirty="0"/>
              <a:t> n</a:t>
            </a:r>
            <a:r>
              <a:rPr lang="en-US" dirty="0"/>
              <a:t>ot only will it display full-text targets, but also any applicable Abstracts</a:t>
            </a:r>
            <a:r>
              <a:rPr lang="en-US" baseline="0" dirty="0"/>
              <a:t> targets,</a:t>
            </a:r>
            <a:r>
              <a:rPr lang="en-US" dirty="0"/>
              <a:t> Table of Contents, holdings</a:t>
            </a:r>
            <a:r>
              <a:rPr lang="en-US" baseline="0" dirty="0"/>
              <a:t> information, and w</a:t>
            </a:r>
            <a:r>
              <a:rPr lang="en-US" dirty="0"/>
              <a:t>eb services like Interlibrary</a:t>
            </a:r>
            <a:r>
              <a:rPr lang="en-US" baseline="0" dirty="0"/>
              <a:t> Loan or </a:t>
            </a:r>
            <a:r>
              <a:rPr lang="en-US" dirty="0"/>
              <a:t>“Ask a Librarian”</a:t>
            </a:r>
            <a:r>
              <a:rPr lang="en-US" baseline="0" dirty="0"/>
              <a:t> services.</a:t>
            </a:r>
            <a:r>
              <a:rPr lang="en-US" dirty="0"/>
              <a:t> </a:t>
            </a:r>
          </a:p>
          <a:p>
            <a:endParaRPr lang="en-US" dirty="0"/>
          </a:p>
        </p:txBody>
      </p:sp>
      <p:sp>
        <p:nvSpPr>
          <p:cNvPr id="4" name="Slide Number Placeholder 3"/>
          <p:cNvSpPr>
            <a:spLocks noGrp="1"/>
          </p:cNvSpPr>
          <p:nvPr>
            <p:ph type="sldNum" sz="quarter" idx="5"/>
          </p:nvPr>
        </p:nvSpPr>
        <p:spPr/>
        <p:txBody>
          <a:bodyPr/>
          <a:lstStyle/>
          <a:p>
            <a:pPr>
              <a:defRPr/>
            </a:pPr>
            <a:fld id="{6ABAF03F-C436-450C-86CD-22204072D256}" type="slidenum">
              <a:rPr lang="x-none" smtClean="0"/>
              <a:pPr>
                <a:defRPr/>
              </a:pPr>
              <a:t>9</a:t>
            </a:fld>
            <a:endParaRPr lang="en-US">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מלבן 7"/>
          <p:cNvSpPr>
            <a:spLocks noChangeArrowheads="1"/>
          </p:cNvSpPr>
          <p:nvPr userDrawn="1"/>
        </p:nvSpPr>
        <p:spPr bwMode="auto">
          <a:xfrm>
            <a:off x="0" y="625475"/>
            <a:ext cx="9144000" cy="37798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b="0">
              <a:solidFill>
                <a:schemeClr val="tx1"/>
              </a:solidFill>
              <a:latin typeface="Arial" pitchFamily="34" charset="0"/>
              <a:ea typeface="MS PGothic" pitchFamily="34" charset="-128"/>
            </a:endParaRPr>
          </a:p>
        </p:txBody>
      </p:sp>
      <p:sp>
        <p:nvSpPr>
          <p:cNvPr id="5" name="Rectangle 5"/>
          <p:cNvSpPr>
            <a:spLocks noChangeArrowheads="1"/>
          </p:cNvSpPr>
          <p:nvPr/>
        </p:nvSpPr>
        <p:spPr bwMode="auto">
          <a:xfrm>
            <a:off x="0" y="4437063"/>
            <a:ext cx="9144000" cy="2459037"/>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endParaRPr lang="en-US" b="0">
              <a:latin typeface="Arial" pitchFamily="34" charset="0"/>
              <a:ea typeface="MS PGothic" pitchFamily="34" charset="-128"/>
            </a:endParaRPr>
          </a:p>
        </p:txBody>
      </p:sp>
      <p:pic>
        <p:nvPicPr>
          <p:cNvPr id="6" name="Picture 7" descr="ts_banner.psd"/>
          <p:cNvPicPr>
            <a:picLocks noChangeAspect="1"/>
          </p:cNvPicPr>
          <p:nvPr userDrawn="1"/>
        </p:nvPicPr>
        <p:blipFill>
          <a:blip r:embed="rId2">
            <a:extLst>
              <a:ext uri="{28A0092B-C50C-407E-A947-70E740481C1C}">
                <a14:useLocalDpi xmlns:a14="http://schemas.microsoft.com/office/drawing/2010/main" val="0"/>
              </a:ext>
            </a:extLst>
          </a:blip>
          <a:srcRect l="1683" t="14731" r="56818" b="18217"/>
          <a:stretch>
            <a:fillRect/>
          </a:stretch>
        </p:blipFill>
        <p:spPr bwMode="auto">
          <a:xfrm>
            <a:off x="347663" y="3659188"/>
            <a:ext cx="379412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intro_rainbow_ribbon"/>
          <p:cNvPicPr>
            <a:picLocks noChangeAspect="1" noChangeArrowheads="1"/>
          </p:cNvPicPr>
          <p:nvPr userDrawn="1"/>
        </p:nvPicPr>
        <p:blipFill>
          <a:blip r:embed="rId3">
            <a:clrChange>
              <a:clrFrom>
                <a:srgbClr val="FFFFFF"/>
              </a:clrFrom>
              <a:clrTo>
                <a:srgbClr val="FFFFFF">
                  <a:alpha val="0"/>
                </a:srgbClr>
              </a:clrTo>
            </a:clrChange>
          </a:blip>
          <a:srcRect/>
          <a:stretch>
            <a:fillRect/>
          </a:stretch>
        </p:blipFill>
        <p:spPr bwMode="auto">
          <a:xfrm>
            <a:off x="1588" y="4351338"/>
            <a:ext cx="9144000" cy="133350"/>
          </a:xfrm>
          <a:prstGeom prst="rect">
            <a:avLst/>
          </a:prstGeom>
          <a:noFill/>
          <a:ln>
            <a:noFill/>
          </a:ln>
          <a:effectLst>
            <a:outerShdw blurRad="38100" dist="25400" dir="16200000" rotWithShape="0">
              <a:schemeClr val="tx1">
                <a:lumMod val="50000"/>
                <a:lumOff val="50000"/>
                <a:alpha val="40000"/>
              </a:schemeClr>
            </a:outerShdw>
          </a:effectLst>
        </p:spPr>
      </p:pic>
      <p:sp>
        <p:nvSpPr>
          <p:cNvPr id="2" name="Title 1"/>
          <p:cNvSpPr>
            <a:spLocks noGrp="1"/>
          </p:cNvSpPr>
          <p:nvPr>
            <p:ph type="ctrTitle"/>
          </p:nvPr>
        </p:nvSpPr>
        <p:spPr>
          <a:xfrm>
            <a:off x="1192360" y="279790"/>
            <a:ext cx="7772400" cy="670329"/>
          </a:xfrm>
        </p:spPr>
        <p:txBody>
          <a:bodyPr/>
          <a:lstStyle>
            <a:lvl1pPr algn="r">
              <a:defRPr sz="2400">
                <a:solidFill>
                  <a:schemeClr val="tx1"/>
                </a:solidFill>
              </a:defRPr>
            </a:lvl1pPr>
          </a:lstStyle>
          <a:p>
            <a:r>
              <a:rPr lang="en-US" dirty="0"/>
              <a:t>Click to edit Master title style</a:t>
            </a:r>
            <a:endParaRPr lang="he-IL" dirty="0"/>
          </a:p>
        </p:txBody>
      </p:sp>
      <p:sp>
        <p:nvSpPr>
          <p:cNvPr id="3" name="Subtitle 2"/>
          <p:cNvSpPr>
            <a:spLocks noGrp="1"/>
          </p:cNvSpPr>
          <p:nvPr>
            <p:ph type="subTitle" idx="1"/>
          </p:nvPr>
        </p:nvSpPr>
        <p:spPr>
          <a:xfrm>
            <a:off x="283475" y="4581150"/>
            <a:ext cx="6400800" cy="1752600"/>
          </a:xfrm>
        </p:spPr>
        <p:txBody>
          <a:bodyPr/>
          <a:lstStyle>
            <a:lvl1pPr marL="0" indent="0" algn="l">
              <a:buNone/>
              <a:defRPr sz="1800" b="0">
                <a:solidFill>
                  <a:schemeClr val="tx1">
                    <a:lumMod val="50000"/>
                    <a:lumOff val="50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he-IL" dirty="0"/>
          </a:p>
        </p:txBody>
      </p:sp>
    </p:spTree>
    <p:extLst>
      <p:ext uri="{BB962C8B-B14F-4D97-AF65-F5344CB8AC3E}">
        <p14:creationId xmlns:p14="http://schemas.microsoft.com/office/powerpoint/2010/main" val="1483898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chemeClr val="tx1"/>
                </a:solidFill>
              </a:defRPr>
            </a:lvl1pPr>
          </a:lstStyle>
          <a:p>
            <a:r>
              <a:rPr lang="en-US" dirty="0"/>
              <a:t>Click to edit Master title style</a:t>
            </a:r>
            <a:endParaRPr lang="he-IL" dirty="0"/>
          </a:p>
        </p:txBody>
      </p:sp>
    </p:spTree>
    <p:extLst>
      <p:ext uri="{BB962C8B-B14F-4D97-AF65-F5344CB8AC3E}">
        <p14:creationId xmlns:p14="http://schemas.microsoft.com/office/powerpoint/2010/main" val="3589506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687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Front Page 2">
    <p:spTree>
      <p:nvGrpSpPr>
        <p:cNvPr id="1" name=""/>
        <p:cNvGrpSpPr/>
        <p:nvPr/>
      </p:nvGrpSpPr>
      <p:grpSpPr>
        <a:xfrm>
          <a:off x="0" y="0"/>
          <a:ext cx="0" cy="0"/>
          <a:chOff x="0" y="0"/>
          <a:chExt cx="0" cy="0"/>
        </a:xfrm>
      </p:grpSpPr>
      <p:sp>
        <p:nvSpPr>
          <p:cNvPr id="2"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endParaRPr lang="en-US" b="0">
              <a:latin typeface="Arial" pitchFamily="34" charset="0"/>
              <a:ea typeface="MS PGothic" pitchFamily="34" charset="-128"/>
            </a:endParaRPr>
          </a:p>
        </p:txBody>
      </p:sp>
      <p:sp>
        <p:nvSpPr>
          <p:cNvPr id="3"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eaLnBrk="0" hangingPunct="0"/>
            <a:fld id="{7DA45FC5-2471-4708-84DB-5EA75BECAEA0}" type="slidenum">
              <a:rPr lang="en-US" sz="1000">
                <a:solidFill>
                  <a:srgbClr val="3E4C56"/>
                </a:solidFill>
                <a:ea typeface="MS PGothic" pitchFamily="34" charset="-128"/>
              </a:rPr>
              <a:pPr algn="ctr" eaLnBrk="0" hangingPunct="0"/>
              <a:t>‹#›</a:t>
            </a:fld>
            <a:endParaRPr lang="en-US" sz="1000">
              <a:solidFill>
                <a:srgbClr val="3E4C56"/>
              </a:solidFill>
              <a:ea typeface="MS PGothic" pitchFamily="34" charset="-128"/>
            </a:endParaRPr>
          </a:p>
        </p:txBody>
      </p:sp>
      <p:pic>
        <p:nvPicPr>
          <p:cNvPr id="4" name="Picture 6" descr="rule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defRPr/>
            </a:pPr>
            <a:endParaRPr lang="en-US" b="0">
              <a:latin typeface="Arial" charset="0"/>
              <a:ea typeface="+mn-ea"/>
              <a:cs typeface="+mn-cs"/>
              <a:sym typeface="Arial" charset="0"/>
            </a:endParaRPr>
          </a:p>
        </p:txBody>
      </p:sp>
      <p:sp>
        <p:nvSpPr>
          <p:cNvPr id="6" name="Rectangle 16"/>
          <p:cNvSpPr>
            <a:spLocks noChangeArrowheads="1"/>
          </p:cNvSpPr>
          <p:nvPr/>
        </p:nvSpPr>
        <p:spPr bwMode="auto">
          <a:xfrm rot="10800000">
            <a:off x="12700" y="15875"/>
            <a:ext cx="9144000" cy="4413250"/>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endParaRPr lang="en-US" b="0">
              <a:latin typeface="Arial" pitchFamily="34" charset="0"/>
              <a:ea typeface="MS PGothic" pitchFamily="34" charset="-128"/>
            </a:endParaRPr>
          </a:p>
        </p:txBody>
      </p:sp>
      <p:pic>
        <p:nvPicPr>
          <p:cNvPr id="7" name="Picture 1" descr="ts_logo_2012_transparent.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9750" y="509588"/>
            <a:ext cx="3455988" cy="342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ts_banner.psd"/>
          <p:cNvPicPr>
            <a:picLocks noChangeAspect="1"/>
          </p:cNvPicPr>
          <p:nvPr userDrawn="1"/>
        </p:nvPicPr>
        <p:blipFill>
          <a:blip r:embed="rId4">
            <a:extLst>
              <a:ext uri="{28A0092B-C50C-407E-A947-70E740481C1C}">
                <a14:useLocalDpi xmlns:a14="http://schemas.microsoft.com/office/drawing/2010/main" val="0"/>
              </a:ext>
            </a:extLst>
          </a:blip>
          <a:srcRect l="1683" t="14731" r="56818" b="18217"/>
          <a:stretch>
            <a:fillRect/>
          </a:stretch>
        </p:blipFill>
        <p:spPr bwMode="auto">
          <a:xfrm>
            <a:off x="6030913" y="6092825"/>
            <a:ext cx="2995612"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descr="intro_rainbow_ribbon"/>
          <p:cNvPicPr>
            <a:picLocks noChangeAspect="1" noChangeArrowheads="1"/>
          </p:cNvPicPr>
          <p:nvPr userDrawn="1"/>
        </p:nvPicPr>
        <p:blipFill>
          <a:blip r:embed="rId5">
            <a:clrChange>
              <a:clrFrom>
                <a:srgbClr val="FFFFFF"/>
              </a:clrFrom>
              <a:clrTo>
                <a:srgbClr val="FFFFFF">
                  <a:alpha val="0"/>
                </a:srgbClr>
              </a:clrTo>
            </a:clrChange>
          </a:blip>
          <a:srcRect/>
          <a:stretch>
            <a:fillRect/>
          </a:stretch>
        </p:blipFill>
        <p:spPr bwMode="auto">
          <a:xfrm>
            <a:off x="1588" y="4351338"/>
            <a:ext cx="9144000" cy="133350"/>
          </a:xfrm>
          <a:prstGeom prst="rect">
            <a:avLst/>
          </a:prstGeom>
          <a:noFill/>
          <a:ln>
            <a:noFill/>
          </a:ln>
          <a:effectLst>
            <a:outerShdw blurRad="38100" dist="25400" dir="16200000" rotWithShape="0">
              <a:schemeClr val="tx1">
                <a:lumMod val="50000"/>
                <a:lumOff val="50000"/>
                <a:alpha val="40000"/>
              </a:schemeClr>
            </a:outerShdw>
          </a:effectLst>
        </p:spPr>
      </p:pic>
    </p:spTree>
    <p:extLst>
      <p:ext uri="{BB962C8B-B14F-4D97-AF65-F5344CB8AC3E}">
        <p14:creationId xmlns:p14="http://schemas.microsoft.com/office/powerpoint/2010/main" val="911069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ont Page 2">
    <p:spTree>
      <p:nvGrpSpPr>
        <p:cNvPr id="1" name=""/>
        <p:cNvGrpSpPr/>
        <p:nvPr/>
      </p:nvGrpSpPr>
      <p:grpSpPr>
        <a:xfrm>
          <a:off x="0" y="0"/>
          <a:ext cx="0" cy="0"/>
          <a:chOff x="0" y="0"/>
          <a:chExt cx="0" cy="0"/>
        </a:xfrm>
      </p:grpSpPr>
      <p:sp>
        <p:nvSpPr>
          <p:cNvPr id="4"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endParaRPr lang="en-US" b="0">
              <a:latin typeface="Arial" pitchFamily="34" charset="0"/>
              <a:ea typeface="MS PGothic" pitchFamily="34" charset="-128"/>
            </a:endParaRPr>
          </a:p>
        </p:txBody>
      </p:sp>
      <p:pic>
        <p:nvPicPr>
          <p:cNvPr id="5" name="Picture 5" descr="ExLibris-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fld id="{164A48E3-E324-4436-B141-E2E3C20616A6}" type="slidenum">
              <a:rPr lang="ar-SA" sz="1000">
                <a:ea typeface="MS PGothic" pitchFamily="34" charset="-128"/>
                <a:cs typeface="Arial" pitchFamily="34" charset="0"/>
              </a:rPr>
              <a:pPr eaLnBrk="0" hangingPunct="0"/>
              <a:t>‹#›</a:t>
            </a:fld>
            <a:endParaRPr lang="en-US" sz="1000">
              <a:ea typeface="MS PGothic" pitchFamily="34" charset="-128"/>
              <a:cs typeface="Arial" pitchFamily="34" charset="0"/>
            </a:endParaRPr>
          </a:p>
        </p:txBody>
      </p:sp>
      <p:sp>
        <p:nvSpPr>
          <p:cNvPr id="7"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endParaRPr lang="en-US" b="0">
              <a:latin typeface="Arial" pitchFamily="34" charset="0"/>
              <a:ea typeface="MS PGothic" pitchFamily="34" charset="-128"/>
            </a:endParaRPr>
          </a:p>
        </p:txBody>
      </p:sp>
      <p:pic>
        <p:nvPicPr>
          <p:cNvPr id="8" name="Picture 6" descr="rule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defRPr/>
            </a:pPr>
            <a:endParaRPr lang="en-US" b="0">
              <a:latin typeface="Arial" charset="0"/>
              <a:ea typeface="+mn-ea"/>
              <a:cs typeface="Arial" charset="0"/>
              <a:sym typeface="Arial" charset="0"/>
            </a:endParaRPr>
          </a:p>
        </p:txBody>
      </p:sp>
      <p:sp>
        <p:nvSpPr>
          <p:cNvPr id="10" name="Rectangle 5"/>
          <p:cNvSpPr>
            <a:spLocks noChangeArrowheads="1"/>
          </p:cNvSpPr>
          <p:nvPr/>
        </p:nvSpPr>
        <p:spPr bwMode="auto">
          <a:xfrm rot="10800000">
            <a:off x="0" y="0"/>
            <a:ext cx="9144000" cy="4413250"/>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endParaRPr lang="en-US" b="0">
              <a:latin typeface="Arial" pitchFamily="34" charset="0"/>
              <a:ea typeface="MS PGothic" pitchFamily="34" charset="-128"/>
            </a:endParaRPr>
          </a:p>
        </p:txBody>
      </p:sp>
      <p:pic>
        <p:nvPicPr>
          <p:cNvPr id="11" name="Picture 14" descr="intro_rainbow_ribbon"/>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62450"/>
            <a:ext cx="9144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מלבן 11"/>
          <p:cNvSpPr>
            <a:spLocks noChangeArrowheads="1"/>
          </p:cNvSpPr>
          <p:nvPr/>
        </p:nvSpPr>
        <p:spPr bwMode="auto">
          <a:xfrm>
            <a:off x="0" y="6116638"/>
            <a:ext cx="9144000" cy="741362"/>
          </a:xfrm>
          <a:prstGeom prst="rect">
            <a:avLst/>
          </a:prstGeom>
          <a:solidFill>
            <a:schemeClr val="bg1"/>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endParaRPr lang="en-US" b="0">
              <a:latin typeface="Arial" pitchFamily="34" charset="0"/>
              <a:ea typeface="MS PGothic" pitchFamily="34" charset="-128"/>
            </a:endParaRPr>
          </a:p>
        </p:txBody>
      </p:sp>
      <p:pic>
        <p:nvPicPr>
          <p:cNvPr id="15" name="Picture 3" descr="ExLibris-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3125" y="5995988"/>
            <a:ext cx="1420813"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8" descr="sfx"/>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14400" y="1462088"/>
            <a:ext cx="1792288"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ctrTitle"/>
          </p:nvPr>
        </p:nvSpPr>
        <p:spPr>
          <a:xfrm>
            <a:off x="685800" y="2294627"/>
            <a:ext cx="5758132" cy="1940878"/>
          </a:xfrm>
        </p:spPr>
        <p:txBody>
          <a:bodyPr anchor="b"/>
          <a:lstStyle>
            <a:lvl1pPr algn="l">
              <a:defRPr sz="2400"/>
            </a:lvl1pPr>
          </a:lstStyle>
          <a:p>
            <a:r>
              <a:rPr lang="en-US" dirty="0"/>
              <a:t>Click to edit Master title style</a:t>
            </a:r>
            <a:endParaRPr lang="he-IL" dirty="0"/>
          </a:p>
        </p:txBody>
      </p:sp>
      <p:sp>
        <p:nvSpPr>
          <p:cNvPr id="14" name="Subtitle 2"/>
          <p:cNvSpPr>
            <a:spLocks noGrp="1"/>
          </p:cNvSpPr>
          <p:nvPr>
            <p:ph type="subTitle" idx="1"/>
          </p:nvPr>
        </p:nvSpPr>
        <p:spPr>
          <a:xfrm>
            <a:off x="685800" y="4619555"/>
            <a:ext cx="7776713" cy="1039373"/>
          </a:xfrm>
        </p:spPr>
        <p:txBody>
          <a:bodyPr/>
          <a:lstStyle>
            <a:lvl1pPr marL="0" indent="0" algn="l">
              <a:buNone/>
              <a:defRPr sz="24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he-IL" dirty="0"/>
          </a:p>
        </p:txBody>
      </p:sp>
    </p:spTree>
    <p:extLst>
      <p:ext uri="{BB962C8B-B14F-4D97-AF65-F5344CB8AC3E}">
        <p14:creationId xmlns:p14="http://schemas.microsoft.com/office/powerpoint/2010/main" val="1923776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page">
    <p:spTree>
      <p:nvGrpSpPr>
        <p:cNvPr id="1" name=""/>
        <p:cNvGrpSpPr/>
        <p:nvPr/>
      </p:nvGrpSpPr>
      <p:grpSpPr>
        <a:xfrm>
          <a:off x="0" y="0"/>
          <a:ext cx="0" cy="0"/>
          <a:chOff x="0" y="0"/>
          <a:chExt cx="0" cy="0"/>
        </a:xfrm>
      </p:grpSpPr>
      <p:sp>
        <p:nvSpPr>
          <p:cNvPr id="4" name="Rectangle 5"/>
          <p:cNvSpPr>
            <a:spLocks noChangeArrowheads="1"/>
          </p:cNvSpPr>
          <p:nvPr/>
        </p:nvSpPr>
        <p:spPr bwMode="auto">
          <a:xfrm rot="10800000">
            <a:off x="0" y="0"/>
            <a:ext cx="9144000" cy="5886450"/>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endParaRPr lang="en-US" b="0">
              <a:latin typeface="Arial" pitchFamily="34" charset="0"/>
              <a:ea typeface="MS PGothic" pitchFamily="34" charset="-128"/>
            </a:endParaRPr>
          </a:p>
        </p:txBody>
      </p:sp>
      <p:pic>
        <p:nvPicPr>
          <p:cNvPr id="5" name="Picture 15" descr="intro_rainbow_ribbon"/>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588" y="5868988"/>
            <a:ext cx="9144000" cy="133350"/>
          </a:xfrm>
          <a:prstGeom prst="rect">
            <a:avLst/>
          </a:prstGeom>
          <a:noFill/>
          <a:ln>
            <a:noFill/>
          </a:ln>
          <a:effectLst>
            <a:outerShdw blurRad="50800" dist="38100" dir="16200000" rotWithShape="0">
              <a:schemeClr val="tx1">
                <a:lumMod val="50000"/>
                <a:lumOff val="50000"/>
                <a:alpha val="40000"/>
              </a:schemeClr>
            </a:outerShdw>
          </a:effectLst>
        </p:spPr>
      </p:pic>
      <p:sp>
        <p:nvSpPr>
          <p:cNvPr id="6" name="מלבן 11"/>
          <p:cNvSpPr>
            <a:spLocks noChangeArrowheads="1"/>
          </p:cNvSpPr>
          <p:nvPr/>
        </p:nvSpPr>
        <p:spPr bwMode="auto">
          <a:xfrm>
            <a:off x="0" y="6116638"/>
            <a:ext cx="9144000" cy="7413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b="0">
              <a:solidFill>
                <a:schemeClr val="tx1"/>
              </a:solidFill>
              <a:latin typeface="Arial" pitchFamily="34" charset="0"/>
              <a:ea typeface="MS PGothic" pitchFamily="34" charset="-128"/>
            </a:endParaRPr>
          </a:p>
        </p:txBody>
      </p:sp>
      <p:pic>
        <p:nvPicPr>
          <p:cNvPr id="7" name="Picture 7" descr="ts_banner.psd"/>
          <p:cNvPicPr>
            <a:picLocks noChangeAspect="1"/>
          </p:cNvPicPr>
          <p:nvPr userDrawn="1"/>
        </p:nvPicPr>
        <p:blipFill>
          <a:blip r:embed="rId3">
            <a:extLst>
              <a:ext uri="{28A0092B-C50C-407E-A947-70E740481C1C}">
                <a14:useLocalDpi xmlns:a14="http://schemas.microsoft.com/office/drawing/2010/main" val="0"/>
              </a:ext>
            </a:extLst>
          </a:blip>
          <a:srcRect l="1683" t="14731" r="56818" b="18217"/>
          <a:stretch>
            <a:fillRect/>
          </a:stretch>
        </p:blipFill>
        <p:spPr bwMode="auto">
          <a:xfrm>
            <a:off x="269875" y="6116638"/>
            <a:ext cx="379571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ctrTitle"/>
          </p:nvPr>
        </p:nvSpPr>
        <p:spPr>
          <a:xfrm>
            <a:off x="985745" y="356600"/>
            <a:ext cx="7772400" cy="670329"/>
          </a:xfrm>
        </p:spPr>
        <p:txBody>
          <a:bodyPr/>
          <a:lstStyle>
            <a:lvl1pPr algn="r">
              <a:defRPr sz="2400">
                <a:solidFill>
                  <a:schemeClr val="tx1"/>
                </a:solidFill>
              </a:defRPr>
            </a:lvl1pPr>
          </a:lstStyle>
          <a:p>
            <a:r>
              <a:rPr lang="en-US" dirty="0"/>
              <a:t>Click to edit Master title style</a:t>
            </a:r>
            <a:endParaRPr lang="he-IL" dirty="0"/>
          </a:p>
        </p:txBody>
      </p:sp>
      <p:sp>
        <p:nvSpPr>
          <p:cNvPr id="14" name="Subtitle 2"/>
          <p:cNvSpPr>
            <a:spLocks noGrp="1"/>
          </p:cNvSpPr>
          <p:nvPr>
            <p:ph type="subTitle" idx="1"/>
          </p:nvPr>
        </p:nvSpPr>
        <p:spPr>
          <a:xfrm>
            <a:off x="2357345" y="1163105"/>
            <a:ext cx="6400800" cy="1752600"/>
          </a:xfrm>
        </p:spPr>
        <p:txBody>
          <a:bodyPr/>
          <a:lstStyle>
            <a:lvl1pPr marL="0" indent="0" algn="r">
              <a:buNone/>
              <a:defRPr sz="1800" b="0">
                <a:solidFill>
                  <a:srgbClr val="7F7F7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he-IL" dirty="0"/>
          </a:p>
        </p:txBody>
      </p:sp>
    </p:spTree>
    <p:extLst>
      <p:ext uri="{BB962C8B-B14F-4D97-AF65-F5344CB8AC3E}">
        <p14:creationId xmlns:p14="http://schemas.microsoft.com/office/powerpoint/2010/main" val="3875399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page 1">
    <p:spTree>
      <p:nvGrpSpPr>
        <p:cNvPr id="1" name=""/>
        <p:cNvGrpSpPr/>
        <p:nvPr/>
      </p:nvGrpSpPr>
      <p:grpSpPr>
        <a:xfrm>
          <a:off x="0" y="0"/>
          <a:ext cx="0" cy="0"/>
          <a:chOff x="0" y="0"/>
          <a:chExt cx="0" cy="0"/>
        </a:xfrm>
      </p:grpSpPr>
      <p:sp>
        <p:nvSpPr>
          <p:cNvPr id="4" name="Rectangle 5"/>
          <p:cNvSpPr>
            <a:spLocks noChangeArrowheads="1"/>
          </p:cNvSpPr>
          <p:nvPr/>
        </p:nvSpPr>
        <p:spPr bwMode="auto">
          <a:xfrm rot="10800000">
            <a:off x="0" y="0"/>
            <a:ext cx="9144000" cy="4413250"/>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endParaRPr lang="en-US" b="0">
              <a:latin typeface="Arial" pitchFamily="34" charset="0"/>
              <a:ea typeface="MS PGothic" pitchFamily="34" charset="-128"/>
            </a:endParaRPr>
          </a:p>
        </p:txBody>
      </p:sp>
      <p:sp>
        <p:nvSpPr>
          <p:cNvPr id="5" name="מלבן 11"/>
          <p:cNvSpPr>
            <a:spLocks noChangeArrowheads="1"/>
          </p:cNvSpPr>
          <p:nvPr/>
        </p:nvSpPr>
        <p:spPr bwMode="auto">
          <a:xfrm>
            <a:off x="0" y="6116638"/>
            <a:ext cx="9144000" cy="7413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b="0">
              <a:solidFill>
                <a:schemeClr val="tx1"/>
              </a:solidFill>
              <a:latin typeface="Arial" pitchFamily="34" charset="0"/>
              <a:ea typeface="MS PGothic" pitchFamily="34" charset="-128"/>
            </a:endParaRPr>
          </a:p>
        </p:txBody>
      </p:sp>
      <p:pic>
        <p:nvPicPr>
          <p:cNvPr id="6" name="Picture 7" descr="ts_banner.psd"/>
          <p:cNvPicPr>
            <a:picLocks noChangeAspect="1"/>
          </p:cNvPicPr>
          <p:nvPr userDrawn="1"/>
        </p:nvPicPr>
        <p:blipFill>
          <a:blip r:embed="rId2">
            <a:extLst>
              <a:ext uri="{28A0092B-C50C-407E-A947-70E740481C1C}">
                <a14:useLocalDpi xmlns:a14="http://schemas.microsoft.com/office/drawing/2010/main" val="0"/>
              </a:ext>
            </a:extLst>
          </a:blip>
          <a:srcRect l="1683" t="14731" r="56818" b="18217"/>
          <a:stretch>
            <a:fillRect/>
          </a:stretch>
        </p:blipFill>
        <p:spPr bwMode="auto">
          <a:xfrm>
            <a:off x="5903913" y="6232525"/>
            <a:ext cx="30765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intro_rainbow_ribbon"/>
          <p:cNvPicPr>
            <a:picLocks noChangeAspect="1" noChangeArrowheads="1"/>
          </p:cNvPicPr>
          <p:nvPr userDrawn="1"/>
        </p:nvPicPr>
        <p:blipFill>
          <a:blip r:embed="rId3">
            <a:clrChange>
              <a:clrFrom>
                <a:srgbClr val="FFFFFF"/>
              </a:clrFrom>
              <a:clrTo>
                <a:srgbClr val="FFFFFF">
                  <a:alpha val="0"/>
                </a:srgbClr>
              </a:clrTo>
            </a:clrChange>
          </a:blip>
          <a:srcRect/>
          <a:stretch>
            <a:fillRect/>
          </a:stretch>
        </p:blipFill>
        <p:spPr bwMode="auto">
          <a:xfrm>
            <a:off x="1588" y="4351338"/>
            <a:ext cx="9144000" cy="133350"/>
          </a:xfrm>
          <a:prstGeom prst="rect">
            <a:avLst/>
          </a:prstGeom>
          <a:noFill/>
          <a:ln>
            <a:noFill/>
          </a:ln>
          <a:effectLst>
            <a:outerShdw blurRad="38100" dist="25400" dir="16200000" rotWithShape="0">
              <a:schemeClr val="tx1">
                <a:lumMod val="50000"/>
                <a:lumOff val="50000"/>
                <a:alpha val="40000"/>
              </a:schemeClr>
            </a:outerShdw>
          </a:effectLst>
        </p:spPr>
      </p:pic>
      <p:sp>
        <p:nvSpPr>
          <p:cNvPr id="8" name="Rectangle 9"/>
          <p:cNvSpPr/>
          <p:nvPr userDrawn="1"/>
        </p:nvSpPr>
        <p:spPr bwMode="auto">
          <a:xfrm rot="540519">
            <a:off x="806450" y="4787900"/>
            <a:ext cx="1316038" cy="1543050"/>
          </a:xfrm>
          <a:prstGeom prst="rect">
            <a:avLst/>
          </a:prstGeom>
          <a:noFill/>
          <a:ln w="38100" cap="flat" cmpd="sng" algn="ctr">
            <a:solidFill>
              <a:schemeClr val="tx1">
                <a:lumMod val="50000"/>
                <a:lumOff val="50000"/>
              </a:schemeClr>
            </a:solidFill>
            <a:prstDash val="dash"/>
            <a:round/>
            <a:headEnd type="none" w="med" len="med"/>
            <a:tailEnd type="triangle" w="med" len="med"/>
          </a:ln>
          <a:effectLst/>
        </p:spPr>
        <p:txBody>
          <a:bodyPr/>
          <a:lstStyle/>
          <a:p>
            <a:pPr algn="ctr">
              <a:defRPr/>
            </a:pPr>
            <a:endParaRPr lang="en-US" b="0" dirty="0">
              <a:solidFill>
                <a:schemeClr val="tx1"/>
              </a:solidFill>
              <a:latin typeface="Arial" pitchFamily="34" charset="0"/>
              <a:ea typeface="ヒラギノ角ゴ ProN W3" charset="-128"/>
              <a:cs typeface="Arial" pitchFamily="34" charset="0"/>
            </a:endParaRPr>
          </a:p>
        </p:txBody>
      </p:sp>
      <p:sp>
        <p:nvSpPr>
          <p:cNvPr id="9" name="Rectangle 10"/>
          <p:cNvSpPr>
            <a:spLocks noChangeArrowheads="1"/>
          </p:cNvSpPr>
          <p:nvPr userDrawn="1"/>
        </p:nvSpPr>
        <p:spPr bwMode="auto">
          <a:xfrm rot="540519">
            <a:off x="860425" y="5014913"/>
            <a:ext cx="12271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200" b="0">
                <a:solidFill>
                  <a:srgbClr val="7F7F7F"/>
                </a:solidFill>
                <a:latin typeface="Arial" pitchFamily="34" charset="0"/>
                <a:cs typeface="Arial" pitchFamily="34" charset="0"/>
              </a:rPr>
              <a:t>Copy and paste your photo into your opening and closing slide</a:t>
            </a:r>
          </a:p>
        </p:txBody>
      </p:sp>
      <p:sp>
        <p:nvSpPr>
          <p:cNvPr id="13" name="Title 1"/>
          <p:cNvSpPr>
            <a:spLocks noGrp="1"/>
          </p:cNvSpPr>
          <p:nvPr>
            <p:ph type="ctrTitle"/>
          </p:nvPr>
        </p:nvSpPr>
        <p:spPr>
          <a:xfrm>
            <a:off x="685800" y="2294627"/>
            <a:ext cx="5758132" cy="1940878"/>
          </a:xfrm>
        </p:spPr>
        <p:txBody>
          <a:bodyPr anchor="b"/>
          <a:lstStyle>
            <a:lvl1pPr algn="l">
              <a:defRPr sz="2400">
                <a:solidFill>
                  <a:srgbClr val="000000"/>
                </a:solidFill>
              </a:defRPr>
            </a:lvl1pPr>
          </a:lstStyle>
          <a:p>
            <a:r>
              <a:rPr lang="en-US" dirty="0"/>
              <a:t>Click to edit Master title style</a:t>
            </a:r>
            <a:endParaRPr lang="he-IL" dirty="0"/>
          </a:p>
        </p:txBody>
      </p:sp>
      <p:sp>
        <p:nvSpPr>
          <p:cNvPr id="14" name="Subtitle 2"/>
          <p:cNvSpPr>
            <a:spLocks noGrp="1"/>
          </p:cNvSpPr>
          <p:nvPr>
            <p:ph type="subTitle" idx="1"/>
          </p:nvPr>
        </p:nvSpPr>
        <p:spPr>
          <a:xfrm>
            <a:off x="2671252" y="4847547"/>
            <a:ext cx="5434008" cy="1039373"/>
          </a:xfrm>
        </p:spPr>
        <p:txBody>
          <a:bodyPr/>
          <a:lstStyle>
            <a:lvl1pPr marL="0" indent="0" algn="l">
              <a:buNone/>
              <a:defRPr sz="1800" b="0">
                <a:solidFill>
                  <a:schemeClr val="tx1">
                    <a:lumMod val="50000"/>
                    <a:lumOff val="50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he-IL" dirty="0"/>
          </a:p>
        </p:txBody>
      </p:sp>
    </p:spTree>
    <p:extLst>
      <p:ext uri="{BB962C8B-B14F-4D97-AF65-F5344CB8AC3E}">
        <p14:creationId xmlns:p14="http://schemas.microsoft.com/office/powerpoint/2010/main" val="3141756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bullets simple">
    <p:spTree>
      <p:nvGrpSpPr>
        <p:cNvPr id="1" name=""/>
        <p:cNvGrpSpPr/>
        <p:nvPr/>
      </p:nvGrpSpPr>
      <p:grpSpPr>
        <a:xfrm>
          <a:off x="0" y="0"/>
          <a:ext cx="0" cy="0"/>
          <a:chOff x="0" y="0"/>
          <a:chExt cx="0" cy="0"/>
        </a:xfrm>
      </p:grpSpPr>
      <p:sp>
        <p:nvSpPr>
          <p:cNvPr id="4"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endParaRPr lang="en-US" b="0">
              <a:latin typeface="Arial" pitchFamily="34" charset="0"/>
              <a:ea typeface="MS PGothic" pitchFamily="34" charset="-128"/>
            </a:endParaRPr>
          </a:p>
        </p:txBody>
      </p:sp>
      <p:pic>
        <p:nvPicPr>
          <p:cNvPr id="5" name="Picture 5" descr="ExLibris-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eaLnBrk="0" hangingPunct="0"/>
            <a:fld id="{5E2DA4F7-0D88-48D0-ADBF-531F78C9855C}" type="slidenum">
              <a:rPr lang="en-US" sz="1000">
                <a:solidFill>
                  <a:schemeClr val="bg2"/>
                </a:solidFill>
                <a:ea typeface="MS PGothic" pitchFamily="34" charset="-128"/>
              </a:rPr>
              <a:pPr algn="ctr" eaLnBrk="0" hangingPunct="0"/>
              <a:t>‹#›</a:t>
            </a:fld>
            <a:endParaRPr lang="en-US" sz="1000">
              <a:solidFill>
                <a:schemeClr val="bg2"/>
              </a:solidFill>
              <a:ea typeface="MS PGothic" pitchFamily="34" charset="-128"/>
            </a:endParaRPr>
          </a:p>
        </p:txBody>
      </p:sp>
      <p:sp>
        <p:nvSpPr>
          <p:cNvPr id="7"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endParaRPr lang="en-US" b="0">
              <a:latin typeface="Arial" pitchFamily="34" charset="0"/>
              <a:ea typeface="MS PGothic" pitchFamily="34" charset="-128"/>
            </a:endParaRPr>
          </a:p>
        </p:txBody>
      </p:sp>
      <p:pic>
        <p:nvPicPr>
          <p:cNvPr id="8" name="Picture 6" descr="rule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defRPr/>
            </a:pPr>
            <a:endParaRPr lang="en-US" b="0">
              <a:latin typeface="Arial" charset="0"/>
              <a:ea typeface="+mn-ea"/>
              <a:cs typeface="+mn-cs"/>
              <a:sym typeface="Arial" charset="0"/>
            </a:endParaRPr>
          </a:p>
        </p:txBody>
      </p:sp>
      <p:sp>
        <p:nvSpPr>
          <p:cNvPr id="2" name="Title 1"/>
          <p:cNvSpPr>
            <a:spLocks noGrp="1"/>
          </p:cNvSpPr>
          <p:nvPr>
            <p:ph type="title"/>
          </p:nvPr>
        </p:nvSpPr>
        <p:spPr/>
        <p:txBody>
          <a:bodyPr/>
          <a:lstStyle>
            <a:lvl1pPr>
              <a:defRPr>
                <a:solidFill>
                  <a:srgbClr val="000000"/>
                </a:solidFill>
              </a:defRPr>
            </a:lvl1pPr>
          </a:lstStyle>
          <a:p>
            <a:r>
              <a:rPr lang="en-US" dirty="0"/>
              <a:t>Click to edit Master title style</a:t>
            </a:r>
            <a:endParaRPr lang="he-IL" dirty="0"/>
          </a:p>
        </p:txBody>
      </p:sp>
      <p:sp>
        <p:nvSpPr>
          <p:cNvPr id="3" name="Content Placeholder 2"/>
          <p:cNvSpPr>
            <a:spLocks noGrp="1"/>
          </p:cNvSpPr>
          <p:nvPr>
            <p:ph idx="1"/>
          </p:nvPr>
        </p:nvSpPr>
        <p:spPr>
          <a:xfrm>
            <a:off x="465826" y="992188"/>
            <a:ext cx="7992374" cy="4932362"/>
          </a:xfrm>
        </p:spPr>
        <p:txBody>
          <a:bodyPr/>
          <a:lstStyle>
            <a:lvl1pPr marL="233363" indent="-233363">
              <a:buClrTx/>
              <a:buSzPct val="100000"/>
              <a:buFont typeface="Arial" pitchFamily="34" charset="0"/>
              <a:buChar char="•"/>
              <a:defRPr sz="2400">
                <a:solidFill>
                  <a:schemeClr val="tx1">
                    <a:lumMod val="50000"/>
                    <a:lumOff val="50000"/>
                  </a:schemeClr>
                </a:solidFill>
              </a:defRPr>
            </a:lvl1pPr>
            <a:lvl2pPr marL="569913" indent="-285750">
              <a:buClrTx/>
              <a:buSzPct val="100000"/>
              <a:buFont typeface="Arial" pitchFamily="34" charset="0"/>
              <a:buChar char="•"/>
              <a:defRPr sz="2400">
                <a:solidFill>
                  <a:schemeClr val="tx1">
                    <a:lumMod val="50000"/>
                    <a:lumOff val="50000"/>
                  </a:schemeClr>
                </a:solidFill>
              </a:defRPr>
            </a:lvl2pPr>
            <a:lvl3pPr marL="801688" indent="-231775">
              <a:buClrTx/>
              <a:buSzPct val="100000"/>
              <a:buFont typeface="Arial" pitchFamily="34" charset="0"/>
              <a:buChar char="•"/>
              <a:defRPr sz="2400">
                <a:solidFill>
                  <a:schemeClr val="tx1">
                    <a:lumMod val="50000"/>
                    <a:lumOff val="50000"/>
                  </a:schemeClr>
                </a:solidFill>
              </a:defRPr>
            </a:lvl3pPr>
            <a:lvl4pPr marL="1090613" indent="-228600">
              <a:buClrTx/>
              <a:buSzPct val="100000"/>
              <a:buFont typeface="Arial" pitchFamily="34" charset="0"/>
              <a:buChar char="•"/>
              <a:defRPr sz="2400">
                <a:solidFill>
                  <a:schemeClr val="tx1">
                    <a:lumMod val="50000"/>
                    <a:lumOff val="50000"/>
                  </a:schemeClr>
                </a:solidFill>
              </a:defRPr>
            </a:lvl4pPr>
            <a:lvl5pPr marL="1374775" indent="-228600">
              <a:buClrTx/>
              <a:buSzPct val="100000"/>
              <a:buFont typeface="Arial" pitchFamily="34" charset="0"/>
              <a:buChar char="•"/>
              <a:defRPr sz="2400">
                <a:solidFill>
                  <a:schemeClr val="tx1">
                    <a:lumMod val="50000"/>
                    <a:lumOff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e-IL" dirty="0"/>
          </a:p>
        </p:txBody>
      </p:sp>
    </p:spTree>
    <p:extLst>
      <p:ext uri="{BB962C8B-B14F-4D97-AF65-F5344CB8AC3E}">
        <p14:creationId xmlns:p14="http://schemas.microsoft.com/office/powerpoint/2010/main" val="4128133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ullets arr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endParaRPr lang="he-IL" dirty="0"/>
          </a:p>
        </p:txBody>
      </p:sp>
      <p:sp>
        <p:nvSpPr>
          <p:cNvPr id="3" name="Content Placeholder 2"/>
          <p:cNvSpPr>
            <a:spLocks noGrp="1"/>
          </p:cNvSpPr>
          <p:nvPr>
            <p:ph idx="1"/>
          </p:nvPr>
        </p:nvSpPr>
        <p:spPr>
          <a:xfrm>
            <a:off x="465826" y="992188"/>
            <a:ext cx="7992374" cy="4932362"/>
          </a:xfrm>
        </p:spPr>
        <p:txBody>
          <a:bodyPr/>
          <a:lstStyle>
            <a:lvl1pPr marL="0" indent="0">
              <a:buClrTx/>
              <a:buSzPct val="100000"/>
              <a:buFont typeface="Arial" pitchFamily="34" charset="0"/>
              <a:buNone/>
              <a:defRPr sz="2200" b="0">
                <a:solidFill>
                  <a:schemeClr val="tx1">
                    <a:lumMod val="50000"/>
                    <a:lumOff val="50000"/>
                  </a:schemeClr>
                </a:solidFill>
              </a:defRPr>
            </a:lvl1pPr>
            <a:lvl2pPr marL="285750" indent="-285750">
              <a:buClrTx/>
              <a:buSzPct val="100000"/>
              <a:buFont typeface="Wingdings 3" pitchFamily="18" charset="2"/>
              <a:buChar char=""/>
              <a:defRPr sz="2200">
                <a:solidFill>
                  <a:schemeClr val="tx1">
                    <a:lumMod val="50000"/>
                    <a:lumOff val="50000"/>
                  </a:schemeClr>
                </a:solidFill>
              </a:defRPr>
            </a:lvl2pPr>
            <a:lvl3pPr marL="509588" indent="-231775">
              <a:buClrTx/>
              <a:buSzPct val="100000"/>
              <a:buFont typeface="Wingdings 3" pitchFamily="18" charset="2"/>
              <a:buChar char=""/>
              <a:defRPr sz="2000">
                <a:solidFill>
                  <a:schemeClr val="tx1">
                    <a:lumMod val="50000"/>
                    <a:lumOff val="50000"/>
                  </a:schemeClr>
                </a:solidFill>
              </a:defRPr>
            </a:lvl3pPr>
            <a:lvl4pPr marL="741363" indent="-228600">
              <a:buClrTx/>
              <a:buSzPct val="100000"/>
              <a:buFont typeface="Wingdings 3" pitchFamily="18" charset="2"/>
              <a:buChar char=""/>
              <a:defRPr sz="1800">
                <a:solidFill>
                  <a:schemeClr val="tx1">
                    <a:lumMod val="50000"/>
                    <a:lumOff val="50000"/>
                  </a:schemeClr>
                </a:solidFill>
              </a:defRPr>
            </a:lvl4pPr>
            <a:lvl5pPr marL="974725" indent="-228600">
              <a:buClrTx/>
              <a:buSzPct val="100000"/>
              <a:buFont typeface="Wingdings 3" pitchFamily="18" charset="2"/>
              <a:buChar char=""/>
              <a:defRPr sz="1800">
                <a:solidFill>
                  <a:schemeClr val="tx1">
                    <a:lumMod val="50000"/>
                    <a:lumOff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e-IL" dirty="0"/>
          </a:p>
        </p:txBody>
      </p:sp>
    </p:spTree>
    <p:extLst>
      <p:ext uri="{BB962C8B-B14F-4D97-AF65-F5344CB8AC3E}">
        <p14:creationId xmlns:p14="http://schemas.microsoft.com/office/powerpoint/2010/main" val="3242886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white BG">
    <p:spTree>
      <p:nvGrpSpPr>
        <p:cNvPr id="1" name=""/>
        <p:cNvGrpSpPr/>
        <p:nvPr/>
      </p:nvGrpSpPr>
      <p:grpSpPr>
        <a:xfrm>
          <a:off x="0" y="0"/>
          <a:ext cx="0" cy="0"/>
          <a:chOff x="0" y="0"/>
          <a:chExt cx="0" cy="0"/>
        </a:xfrm>
      </p:grpSpPr>
      <p:sp>
        <p:nvSpPr>
          <p:cNvPr id="4" name="Rectangle 5"/>
          <p:cNvSpPr>
            <a:spLocks noChangeArrowheads="1"/>
          </p:cNvSpPr>
          <p:nvPr/>
        </p:nvSpPr>
        <p:spPr bwMode="auto">
          <a:xfrm rot="10800000">
            <a:off x="0" y="0"/>
            <a:ext cx="9144000" cy="769938"/>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endParaRPr lang="en-US" b="0">
              <a:latin typeface="Arial" pitchFamily="34" charset="0"/>
              <a:ea typeface="MS PGothic" pitchFamily="34" charset="-128"/>
            </a:endParaRPr>
          </a:p>
        </p:txBody>
      </p:sp>
      <p:sp>
        <p:nvSpPr>
          <p:cNvPr id="5" name="Rectangle 5"/>
          <p:cNvSpPr>
            <a:spLocks noChangeArrowheads="1"/>
          </p:cNvSpPr>
          <p:nvPr/>
        </p:nvSpPr>
        <p:spPr bwMode="auto">
          <a:xfrm>
            <a:off x="0" y="776288"/>
            <a:ext cx="9144000" cy="5340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endParaRPr lang="en-US" b="0">
              <a:latin typeface="Arial" pitchFamily="34" charset="0"/>
              <a:ea typeface="MS PGothic" pitchFamily="34" charset="-128"/>
            </a:endParaRPr>
          </a:p>
        </p:txBody>
      </p:sp>
      <p:pic>
        <p:nvPicPr>
          <p:cNvPr id="6" name="Picture 6" descr="rule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endParaRPr lang="he-IL" dirty="0"/>
          </a:p>
        </p:txBody>
      </p:sp>
      <p:sp>
        <p:nvSpPr>
          <p:cNvPr id="3" name="Content Placeholder 2"/>
          <p:cNvSpPr>
            <a:spLocks noGrp="1"/>
          </p:cNvSpPr>
          <p:nvPr>
            <p:ph idx="1"/>
          </p:nvPr>
        </p:nvSpPr>
        <p:spPr>
          <a:xfrm>
            <a:off x="465826" y="992188"/>
            <a:ext cx="7992374" cy="4932362"/>
          </a:xfrm>
        </p:spPr>
        <p:txBody>
          <a:bodyPr/>
          <a:lstStyle>
            <a:lvl1pPr marL="0" indent="0">
              <a:buClrTx/>
              <a:buSzPct val="100000"/>
              <a:buFont typeface="Arial" pitchFamily="34" charset="0"/>
              <a:buNone/>
              <a:defRPr sz="2200" b="1">
                <a:solidFill>
                  <a:schemeClr val="tx1">
                    <a:lumMod val="50000"/>
                    <a:lumOff val="50000"/>
                  </a:schemeClr>
                </a:solidFill>
              </a:defRPr>
            </a:lvl1pPr>
            <a:lvl2pPr marL="0" indent="0">
              <a:buClrTx/>
              <a:buSzPct val="100000"/>
              <a:buFont typeface="Arial" pitchFamily="34" charset="0"/>
              <a:buNone/>
              <a:defRPr sz="2200">
                <a:solidFill>
                  <a:schemeClr val="tx1">
                    <a:lumMod val="50000"/>
                    <a:lumOff val="50000"/>
                  </a:schemeClr>
                </a:solidFill>
              </a:defRPr>
            </a:lvl2pPr>
            <a:lvl3pPr marL="287338" indent="-287338">
              <a:buClrTx/>
              <a:buSzPct val="100000"/>
              <a:buFont typeface="Arial" pitchFamily="34" charset="0"/>
              <a:buChar char="•"/>
              <a:defRPr sz="2200">
                <a:solidFill>
                  <a:schemeClr val="tx1">
                    <a:lumMod val="50000"/>
                    <a:lumOff val="50000"/>
                  </a:schemeClr>
                </a:solidFill>
              </a:defRPr>
            </a:lvl3pPr>
            <a:lvl4pPr marL="574675" indent="-287338">
              <a:buClrTx/>
              <a:buSzPct val="100000"/>
              <a:buFont typeface="Arial" pitchFamily="34" charset="0"/>
              <a:buChar char="•"/>
              <a:defRPr sz="2000">
                <a:solidFill>
                  <a:schemeClr val="tx1">
                    <a:lumMod val="50000"/>
                    <a:lumOff val="50000"/>
                  </a:schemeClr>
                </a:solidFill>
              </a:defRPr>
            </a:lvl4pPr>
            <a:lvl5pPr marL="852488" indent="-280988">
              <a:buClrTx/>
              <a:buSzPct val="100000"/>
              <a:buFont typeface="Arial" pitchFamily="34" charset="0"/>
              <a:buChar char="•"/>
              <a:defRPr sz="2000">
                <a:solidFill>
                  <a:schemeClr val="tx1">
                    <a:lumMod val="50000"/>
                    <a:lumOff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e-IL" dirty="0"/>
          </a:p>
        </p:txBody>
      </p:sp>
    </p:spTree>
    <p:extLst>
      <p:ext uri="{BB962C8B-B14F-4D97-AF65-F5344CB8AC3E}">
        <p14:creationId xmlns:p14="http://schemas.microsoft.com/office/powerpoint/2010/main" val="3530313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Rectangle 5"/>
          <p:cNvSpPr>
            <a:spLocks noChangeArrowheads="1"/>
          </p:cNvSpPr>
          <p:nvPr/>
        </p:nvSpPr>
        <p:spPr bwMode="auto">
          <a:xfrm rot="10800000">
            <a:off x="0" y="0"/>
            <a:ext cx="9144000" cy="769938"/>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endParaRPr lang="en-US" b="0">
              <a:latin typeface="Arial" pitchFamily="34" charset="0"/>
              <a:ea typeface="MS PGothic" pitchFamily="34" charset="-128"/>
            </a:endParaRPr>
          </a:p>
        </p:txBody>
      </p:sp>
      <p:sp>
        <p:nvSpPr>
          <p:cNvPr id="4" name="Rectangle 5"/>
          <p:cNvSpPr>
            <a:spLocks noChangeArrowheads="1"/>
          </p:cNvSpPr>
          <p:nvPr/>
        </p:nvSpPr>
        <p:spPr bwMode="auto">
          <a:xfrm>
            <a:off x="0" y="776288"/>
            <a:ext cx="9144000" cy="5340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endParaRPr lang="en-US" b="0">
              <a:latin typeface="Arial" pitchFamily="34" charset="0"/>
              <a:ea typeface="MS PGothic" pitchFamily="34" charset="-128"/>
            </a:endParaRPr>
          </a:p>
        </p:txBody>
      </p:sp>
      <p:pic>
        <p:nvPicPr>
          <p:cNvPr id="5" name="Picture 6" descr="rule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sz="2400">
                <a:solidFill>
                  <a:schemeClr val="tx1"/>
                </a:solidFill>
              </a:defRPr>
            </a:lvl1pPr>
          </a:lstStyle>
          <a:p>
            <a:r>
              <a:rPr lang="en-US" dirty="0"/>
              <a:t>Click to edit Master title style</a:t>
            </a:r>
            <a:endParaRPr lang="he-IL" dirty="0"/>
          </a:p>
        </p:txBody>
      </p:sp>
    </p:spTree>
    <p:extLst>
      <p:ext uri="{BB962C8B-B14F-4D97-AF65-F5344CB8AC3E}">
        <p14:creationId xmlns:p14="http://schemas.microsoft.com/office/powerpoint/2010/main" val="2038307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solidFill>
                  <a:schemeClr val="tx1"/>
                </a:solidFill>
              </a:defRPr>
            </a:lvl1pPr>
          </a:lstStyle>
          <a:p>
            <a:r>
              <a:rPr lang="en-US" dirty="0"/>
              <a:t>Click to edit Master title style</a:t>
            </a:r>
            <a:endParaRPr lang="he-IL"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lumMod val="50000"/>
                    <a:lumOff val="50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420035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dirty="0"/>
              <a:t>Click to edit Master title style</a:t>
            </a:r>
            <a:endParaRPr lang="he-IL" dirty="0"/>
          </a:p>
        </p:txBody>
      </p:sp>
      <p:sp>
        <p:nvSpPr>
          <p:cNvPr id="3" name="Content Placeholder 2"/>
          <p:cNvSpPr>
            <a:spLocks noGrp="1"/>
          </p:cNvSpPr>
          <p:nvPr>
            <p:ph sz="half" idx="1"/>
          </p:nvPr>
        </p:nvSpPr>
        <p:spPr>
          <a:xfrm>
            <a:off x="457200" y="992188"/>
            <a:ext cx="4066854" cy="4915452"/>
          </a:xfrm>
        </p:spPr>
        <p:txBody>
          <a:bodyPr/>
          <a:lstStyle>
            <a:lvl1pPr marL="339725" indent="-339725">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e-IL" dirty="0"/>
          </a:p>
        </p:txBody>
      </p:sp>
      <p:sp>
        <p:nvSpPr>
          <p:cNvPr id="4" name="Content Placeholder 3"/>
          <p:cNvSpPr>
            <a:spLocks noGrp="1"/>
          </p:cNvSpPr>
          <p:nvPr>
            <p:ph sz="half" idx="2"/>
          </p:nvPr>
        </p:nvSpPr>
        <p:spPr>
          <a:xfrm>
            <a:off x="4614806" y="992188"/>
            <a:ext cx="4066854" cy="4915452"/>
          </a:xfrm>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e-IL" dirty="0"/>
          </a:p>
        </p:txBody>
      </p:sp>
    </p:spTree>
    <p:extLst>
      <p:ext uri="{BB962C8B-B14F-4D97-AF65-F5344CB8AC3E}">
        <p14:creationId xmlns:p14="http://schemas.microsoft.com/office/powerpoint/2010/main" val="713636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endParaRPr lang="en-US" b="0">
              <a:latin typeface="Arial" pitchFamily="34" charset="0"/>
              <a:ea typeface="MS PGothic" pitchFamily="34" charset="-128"/>
            </a:endParaRPr>
          </a:p>
        </p:txBody>
      </p:sp>
      <p:sp>
        <p:nvSpPr>
          <p:cNvPr id="1027"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US" b="0">
              <a:latin typeface="Arial" pitchFamily="34" charset="0"/>
              <a:ea typeface="MS PGothic" pitchFamily="34" charset="-128"/>
            </a:endParaRPr>
          </a:p>
        </p:txBody>
      </p:sp>
      <p:sp>
        <p:nvSpPr>
          <p:cNvPr id="9"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lgn="ctr">
              <a:defRPr/>
            </a:pPr>
            <a:endParaRPr lang="en-US" b="0">
              <a:latin typeface="Arial" pitchFamily="34" charset="0"/>
              <a:ea typeface="+mn-ea"/>
              <a:cs typeface="+mn-cs"/>
              <a:sym typeface="Arial" charset="0"/>
            </a:endParaRPr>
          </a:p>
        </p:txBody>
      </p:sp>
      <p:sp>
        <p:nvSpPr>
          <p:cNvPr id="1029" name="Rectangle 3"/>
          <p:cNvSpPr>
            <a:spLocks noGrp="1" noChangeArrowheads="1"/>
          </p:cNvSpPr>
          <p:nvPr>
            <p:ph type="body" idx="1"/>
          </p:nvPr>
        </p:nvSpPr>
        <p:spPr bwMode="auto">
          <a:xfrm>
            <a:off x="685800" y="1398588"/>
            <a:ext cx="7772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0" name="Picture 5" descr="ExLibris-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eaLnBrk="0" hangingPunct="0"/>
            <a:fld id="{4C767767-FF8E-4C2D-AEA8-C3DE1341B3FC}" type="slidenum">
              <a:rPr lang="en-US" sz="1000">
                <a:ea typeface="MS PGothic" pitchFamily="34" charset="-128"/>
              </a:rPr>
              <a:pPr algn="ctr" eaLnBrk="0" hangingPunct="0"/>
              <a:t>‹#›</a:t>
            </a:fld>
            <a:endParaRPr lang="en-US" sz="1000">
              <a:ea typeface="MS PGothic" pitchFamily="34" charset="-128"/>
            </a:endParaRPr>
          </a:p>
        </p:txBody>
      </p:sp>
      <p:sp>
        <p:nvSpPr>
          <p:cNvPr id="1032"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endParaRPr lang="en-US" b="0">
              <a:latin typeface="Arial" pitchFamily="34" charset="0"/>
              <a:ea typeface="MS PGothic" pitchFamily="34" charset="-128"/>
            </a:endParaRPr>
          </a:p>
        </p:txBody>
      </p:sp>
      <p:pic>
        <p:nvPicPr>
          <p:cNvPr id="1033" name="Picture 6" descr="ruler"/>
          <p:cNvPicPr preferRelativeResize="0">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Rectangle 2"/>
          <p:cNvSpPr>
            <a:spLocks noGrp="1" noChangeArrowheads="1"/>
          </p:cNvSpPr>
          <p:nvPr>
            <p:ph type="title"/>
          </p:nvPr>
        </p:nvSpPr>
        <p:spPr bwMode="auto">
          <a:xfrm>
            <a:off x="457200" y="12065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defRPr/>
            </a:pPr>
            <a:endParaRPr lang="en-US" b="0">
              <a:latin typeface="Arial" charset="0"/>
              <a:ea typeface="+mn-ea"/>
              <a:cs typeface="+mn-cs"/>
              <a:sym typeface="Arial" charset="0"/>
            </a:endParaRPr>
          </a:p>
        </p:txBody>
      </p:sp>
    </p:spTree>
  </p:cSld>
  <p:clrMap bg1="lt1" tx1="dk1" bg2="lt2" tx2="dk2" accent1="accent1" accent2="accent2" accent3="accent3" accent4="accent4" accent5="accent5" accent6="accent6" hlink="hlink" folHlink="folHlink"/>
  <p:sldLayoutIdLst>
    <p:sldLayoutId id="2147484832" r:id="rId1"/>
    <p:sldLayoutId id="2147484833" r:id="rId2"/>
    <p:sldLayoutId id="2147484834" r:id="rId3"/>
    <p:sldLayoutId id="2147484835" r:id="rId4"/>
    <p:sldLayoutId id="2147484827" r:id="rId5"/>
    <p:sldLayoutId id="2147484836" r:id="rId6"/>
    <p:sldLayoutId id="2147484837" r:id="rId7"/>
    <p:sldLayoutId id="2147484828" r:id="rId8"/>
    <p:sldLayoutId id="2147484829" r:id="rId9"/>
    <p:sldLayoutId id="2147484830" r:id="rId10"/>
    <p:sldLayoutId id="2147484831" r:id="rId11"/>
    <p:sldLayoutId id="2147484838" r:id="rId12"/>
    <p:sldLayoutId id="2147484839" r:id="rId13"/>
  </p:sldLayoutIdLst>
  <p:hf sldNum="0" hdr="0" dt="0"/>
  <p:txStyles>
    <p:titleStyle>
      <a:lvl1pPr algn="l" rtl="0" eaLnBrk="0" fontAlgn="base" hangingPunct="0">
        <a:spcBef>
          <a:spcPct val="0"/>
        </a:spcBef>
        <a:spcAft>
          <a:spcPct val="0"/>
        </a:spcAft>
        <a:defRPr sz="3200" b="1">
          <a:solidFill>
            <a:srgbClr val="000000"/>
          </a:solidFill>
          <a:latin typeface="+mj-lt"/>
          <a:ea typeface="MS PGothic" pitchFamily="34" charset="-128"/>
          <a:cs typeface="+mj-cs"/>
        </a:defRPr>
      </a:lvl1pPr>
      <a:lvl2pPr algn="l" rtl="0" eaLnBrk="0" fontAlgn="base" hangingPunct="0">
        <a:spcBef>
          <a:spcPct val="0"/>
        </a:spcBef>
        <a:spcAft>
          <a:spcPct val="0"/>
        </a:spcAft>
        <a:defRPr sz="3200" b="1">
          <a:solidFill>
            <a:srgbClr val="000000"/>
          </a:solidFill>
          <a:latin typeface="Verdana" pitchFamily="34" charset="0"/>
          <a:ea typeface="MS PGothic" pitchFamily="34" charset="-128"/>
          <a:cs typeface="Arial" pitchFamily="34" charset="0"/>
        </a:defRPr>
      </a:lvl2pPr>
      <a:lvl3pPr algn="l" rtl="0" eaLnBrk="0" fontAlgn="base" hangingPunct="0">
        <a:spcBef>
          <a:spcPct val="0"/>
        </a:spcBef>
        <a:spcAft>
          <a:spcPct val="0"/>
        </a:spcAft>
        <a:defRPr sz="3200" b="1">
          <a:solidFill>
            <a:srgbClr val="000000"/>
          </a:solidFill>
          <a:latin typeface="Verdana" pitchFamily="34" charset="0"/>
          <a:ea typeface="MS PGothic" pitchFamily="34" charset="-128"/>
          <a:cs typeface="Arial" pitchFamily="34" charset="0"/>
        </a:defRPr>
      </a:lvl3pPr>
      <a:lvl4pPr algn="l" rtl="0" eaLnBrk="0" fontAlgn="base" hangingPunct="0">
        <a:spcBef>
          <a:spcPct val="0"/>
        </a:spcBef>
        <a:spcAft>
          <a:spcPct val="0"/>
        </a:spcAft>
        <a:defRPr sz="3200" b="1">
          <a:solidFill>
            <a:srgbClr val="000000"/>
          </a:solidFill>
          <a:latin typeface="Verdana" pitchFamily="34" charset="0"/>
          <a:ea typeface="MS PGothic" pitchFamily="34" charset="-128"/>
          <a:cs typeface="Arial" pitchFamily="34" charset="0"/>
        </a:defRPr>
      </a:lvl4pPr>
      <a:lvl5pPr algn="l" rtl="0" eaLnBrk="0" fontAlgn="base" hangingPunct="0">
        <a:spcBef>
          <a:spcPct val="0"/>
        </a:spcBef>
        <a:spcAft>
          <a:spcPct val="0"/>
        </a:spcAft>
        <a:defRPr sz="3200" b="1">
          <a:solidFill>
            <a:srgbClr val="000000"/>
          </a:solidFill>
          <a:latin typeface="Verdana" pitchFamily="34" charset="0"/>
          <a:ea typeface="MS PGothic" pitchFamily="34" charset="-128"/>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p:titleStyle>
    <p:bodyStyle>
      <a:lvl1pPr marL="342900" indent="-342900" algn="l" rtl="0" eaLnBrk="0" fontAlgn="base" hangingPunct="0">
        <a:spcBef>
          <a:spcPct val="35000"/>
        </a:spcBef>
        <a:spcAft>
          <a:spcPct val="0"/>
        </a:spcAft>
        <a:buSzPct val="85000"/>
        <a:buChar char="•"/>
        <a:defRPr sz="2200">
          <a:solidFill>
            <a:schemeClr val="tx1"/>
          </a:solidFill>
          <a:latin typeface="+mn-lt"/>
          <a:ea typeface="MS PGothic" pitchFamily="34" charset="-128"/>
          <a:cs typeface="+mn-cs"/>
        </a:defRPr>
      </a:lvl1pPr>
      <a:lvl2pPr marL="742950" indent="-285750" algn="l" rtl="0" eaLnBrk="0" fontAlgn="base" hangingPunct="0">
        <a:spcBef>
          <a:spcPct val="35000"/>
        </a:spcBef>
        <a:spcAft>
          <a:spcPct val="0"/>
        </a:spcAft>
        <a:buSzPct val="85000"/>
        <a:buChar char="•"/>
        <a:defRPr sz="2200">
          <a:solidFill>
            <a:schemeClr val="tx1"/>
          </a:solidFill>
          <a:latin typeface="+mn-lt"/>
          <a:ea typeface="MS PGothic" pitchFamily="34" charset="-128"/>
          <a:cs typeface="+mn-cs"/>
        </a:defRPr>
      </a:lvl2pPr>
      <a:lvl3pPr marL="1143000" indent="-228600" algn="l" rtl="0" eaLnBrk="0" fontAlgn="base" hangingPunct="0">
        <a:spcBef>
          <a:spcPct val="35000"/>
        </a:spcBef>
        <a:spcAft>
          <a:spcPct val="0"/>
        </a:spcAft>
        <a:buSzPct val="85000"/>
        <a:buChar char="•"/>
        <a:defRPr sz="2200">
          <a:solidFill>
            <a:schemeClr val="tx1"/>
          </a:solidFill>
          <a:latin typeface="+mn-lt"/>
          <a:ea typeface="MS PGothic" pitchFamily="34" charset="-128"/>
          <a:cs typeface="+mn-cs"/>
        </a:defRPr>
      </a:lvl3pPr>
      <a:lvl4pPr marL="1600200" indent="-228600" algn="l" rtl="0" eaLnBrk="0" fontAlgn="base" hangingPunct="0">
        <a:spcBef>
          <a:spcPct val="35000"/>
        </a:spcBef>
        <a:spcAft>
          <a:spcPct val="0"/>
        </a:spcAft>
        <a:buSzPct val="85000"/>
        <a:buChar char="•"/>
        <a:defRPr sz="2200">
          <a:solidFill>
            <a:schemeClr val="tx1"/>
          </a:solidFill>
          <a:latin typeface="+mn-lt"/>
          <a:ea typeface="MS PGothic" pitchFamily="34" charset="-128"/>
          <a:cs typeface="+mn-cs"/>
        </a:defRPr>
      </a:lvl4pPr>
      <a:lvl5pPr marL="2057400" indent="-228600" algn="l" rtl="0" eaLnBrk="0" fontAlgn="base" hangingPunct="0">
        <a:spcBef>
          <a:spcPct val="35000"/>
        </a:spcBef>
        <a:spcAft>
          <a:spcPct val="0"/>
        </a:spcAft>
        <a:buSzPct val="85000"/>
        <a:buChar char="•"/>
        <a:defRPr sz="2200">
          <a:solidFill>
            <a:schemeClr val="tx1"/>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hyperlink" Target="http://www.customercenter.exlibrisgroup.com/" TargetMode="External"/><Relationship Id="rId2" Type="http://schemas.openxmlformats.org/officeDocument/2006/relationships/notesSlide" Target="../notesSlides/notesSlide42.xml"/><Relationship Id="rId1" Type="http://schemas.openxmlformats.org/officeDocument/2006/relationships/slideLayout" Target="../slideLayouts/slideLayout4.xml"/><Relationship Id="rId5" Type="http://schemas.openxmlformats.org/officeDocument/2006/relationships/image" Target="../media/image54.png"/><Relationship Id="rId4" Type="http://schemas.openxmlformats.org/officeDocument/2006/relationships/hyperlink" Target="http://support.exlibrisgroup.com/"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hyperlink" Target="http://www.customercenter.exlibrisgroup.com/" TargetMode="External"/><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image" Target="../media/image56.png"/></Relationships>
</file>

<file path=ppt/slides/_rels/slide46.xml.rels><?xml version="1.0" encoding="UTF-8" standalone="yes"?>
<Relationships xmlns="http://schemas.openxmlformats.org/package/2006/relationships"><Relationship Id="rId3" Type="http://schemas.openxmlformats.org/officeDocument/2006/relationships/hyperlink" Target="mailto:SFX-DISCUSS-L@LISTSERV.ND.EDU" TargetMode="External"/><Relationship Id="rId7" Type="http://schemas.openxmlformats.org/officeDocument/2006/relationships/hyperlink" Target="http://www.exlibrisgroup.org/" TargetMode="External"/><Relationship Id="rId2" Type="http://schemas.openxmlformats.org/officeDocument/2006/relationships/notesSlide" Target="../notesSlides/notesSlide46.xml"/><Relationship Id="rId1" Type="http://schemas.openxmlformats.org/officeDocument/2006/relationships/slideLayout" Target="../slideLayouts/slideLayout4.xml"/><Relationship Id="rId6" Type="http://schemas.openxmlformats.org/officeDocument/2006/relationships/hyperlink" Target="http://el-una.org/mailing-lists/primo-mailing-lists/" TargetMode="External"/><Relationship Id="rId5" Type="http://schemas.openxmlformats.org/officeDocument/2006/relationships/hyperlink" Target="mailto:PRIMO-DISCUSS-L@LISTSERV.ND.EDU" TargetMode="External"/><Relationship Id="rId4" Type="http://schemas.openxmlformats.org/officeDocument/2006/relationships/hyperlink" Target="http://el-una.org/mailing-lists/sfx-mailing-list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7"/>
          <p:cNvSpPr txBox="1">
            <a:spLocks noChangeArrowheads="1"/>
          </p:cNvSpPr>
          <p:nvPr/>
        </p:nvSpPr>
        <p:spPr bwMode="auto">
          <a:xfrm>
            <a:off x="923925" y="2928938"/>
            <a:ext cx="7334250" cy="5794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b="1">
                <a:solidFill>
                  <a:srgbClr val="000000"/>
                </a:solidFill>
                <a:latin typeface="Verdana" pitchFamily="34" charset="0"/>
                <a:ea typeface="ヒラギノ角ゴ ProN W3"/>
                <a:cs typeface="ヒラギノ角ゴ ProN W3"/>
                <a:sym typeface="Arial" pitchFamily="34" charset="0"/>
              </a:defRPr>
            </a:lvl1pPr>
            <a:lvl2pPr marL="742950" indent="-285750" eaLnBrk="0" hangingPunct="0">
              <a:defRPr b="1">
                <a:solidFill>
                  <a:srgbClr val="000000"/>
                </a:solidFill>
                <a:latin typeface="Verdana" pitchFamily="34" charset="0"/>
                <a:ea typeface="ヒラギノ角ゴ ProN W3"/>
                <a:cs typeface="ヒラギノ角ゴ ProN W3"/>
                <a:sym typeface="Arial" pitchFamily="34" charset="0"/>
              </a:defRPr>
            </a:lvl2pPr>
            <a:lvl3pPr marL="1143000" indent="-228600" eaLnBrk="0" hangingPunct="0">
              <a:defRPr b="1">
                <a:solidFill>
                  <a:srgbClr val="000000"/>
                </a:solidFill>
                <a:latin typeface="Verdana" pitchFamily="34" charset="0"/>
                <a:ea typeface="ヒラギノ角ゴ ProN W3"/>
                <a:cs typeface="ヒラギノ角ゴ ProN W3"/>
                <a:sym typeface="Arial" pitchFamily="34" charset="0"/>
              </a:defRPr>
            </a:lvl3pPr>
            <a:lvl4pPr marL="1600200" indent="-228600" eaLnBrk="0" hangingPunct="0">
              <a:defRPr b="1">
                <a:solidFill>
                  <a:srgbClr val="000000"/>
                </a:solidFill>
                <a:latin typeface="Verdana" pitchFamily="34" charset="0"/>
                <a:ea typeface="ヒラギノ角ゴ ProN W3"/>
                <a:cs typeface="ヒラギノ角ゴ ProN W3"/>
                <a:sym typeface="Arial" pitchFamily="34" charset="0"/>
              </a:defRPr>
            </a:lvl4pPr>
            <a:lvl5pPr marL="2057400" indent="-228600" eaLnBrk="0" hangingPunct="0">
              <a:defRPr b="1">
                <a:solidFill>
                  <a:srgbClr val="000000"/>
                </a:solidFill>
                <a:latin typeface="Verdana"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9pPr>
          </a:lstStyle>
          <a:p>
            <a:pPr eaLnBrk="1" hangingPunct="1">
              <a:spcBef>
                <a:spcPct val="50000"/>
              </a:spcBef>
            </a:pPr>
            <a:r>
              <a:rPr lang="en-US" sz="3200">
                <a:solidFill>
                  <a:srgbClr val="3E4C56"/>
                </a:solidFill>
              </a:rPr>
              <a:t>SFX-Primo Interoperability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p:txBody>
          <a:bodyPr/>
          <a:lstStyle/>
          <a:p>
            <a:r>
              <a:rPr lang="en-US" sz="2800" dirty="0">
                <a:solidFill>
                  <a:srgbClr val="3E4C56"/>
                </a:solidFill>
              </a:rPr>
              <a:t>Primo: BackOffice UI Configuration</a:t>
            </a:r>
            <a:endParaRPr lang="en-GB" sz="2800" dirty="0">
              <a:solidFill>
                <a:srgbClr val="3E4C56"/>
              </a:solidFill>
            </a:endParaRPr>
          </a:p>
        </p:txBody>
      </p:sp>
      <p:sp>
        <p:nvSpPr>
          <p:cNvPr id="18435" name="Rectangle 3"/>
          <p:cNvSpPr txBox="1">
            <a:spLocks/>
          </p:cNvSpPr>
          <p:nvPr/>
        </p:nvSpPr>
        <p:spPr bwMode="auto">
          <a:xfrm>
            <a:off x="211138" y="992188"/>
            <a:ext cx="8701087" cy="493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000000"/>
                </a:solidFill>
                <a:latin typeface="Verdana" pitchFamily="34" charset="0"/>
                <a:ea typeface="ヒラギノ角ゴ ProN W3"/>
                <a:cs typeface="ヒラギノ角ゴ ProN W3"/>
                <a:sym typeface="Arial" pitchFamily="34" charset="0"/>
              </a:defRPr>
            </a:lvl1pPr>
            <a:lvl2pPr marL="742950" indent="-285750" eaLnBrk="0" hangingPunct="0">
              <a:defRPr b="1">
                <a:solidFill>
                  <a:srgbClr val="000000"/>
                </a:solidFill>
                <a:latin typeface="Verdana" pitchFamily="34" charset="0"/>
                <a:ea typeface="ヒラギノ角ゴ ProN W3"/>
                <a:cs typeface="ヒラギノ角ゴ ProN W3"/>
                <a:sym typeface="Arial" pitchFamily="34" charset="0"/>
              </a:defRPr>
            </a:lvl2pPr>
            <a:lvl3pPr marL="1143000" indent="-228600" eaLnBrk="0" hangingPunct="0">
              <a:defRPr b="1">
                <a:solidFill>
                  <a:srgbClr val="000000"/>
                </a:solidFill>
                <a:latin typeface="Verdana" pitchFamily="34" charset="0"/>
                <a:ea typeface="ヒラギノ角ゴ ProN W3"/>
                <a:cs typeface="ヒラギノ角ゴ ProN W3"/>
                <a:sym typeface="Arial" pitchFamily="34" charset="0"/>
              </a:defRPr>
            </a:lvl3pPr>
            <a:lvl4pPr marL="1600200" indent="-228600" eaLnBrk="0" hangingPunct="0">
              <a:defRPr b="1">
                <a:solidFill>
                  <a:srgbClr val="000000"/>
                </a:solidFill>
                <a:latin typeface="Verdana" pitchFamily="34" charset="0"/>
                <a:ea typeface="ヒラギノ角ゴ ProN W3"/>
                <a:cs typeface="ヒラギノ角ゴ ProN W3"/>
                <a:sym typeface="Arial" pitchFamily="34" charset="0"/>
              </a:defRPr>
            </a:lvl4pPr>
            <a:lvl5pPr marL="2057400" indent="-228600" eaLnBrk="0" hangingPunct="0">
              <a:defRPr b="1">
                <a:solidFill>
                  <a:srgbClr val="000000"/>
                </a:solidFill>
                <a:latin typeface="Verdana"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9pPr>
          </a:lstStyle>
          <a:p>
            <a:pPr>
              <a:spcBef>
                <a:spcPct val="35000"/>
              </a:spcBef>
              <a:buSzPct val="100000"/>
              <a:buFont typeface="Arial" pitchFamily="34" charset="0"/>
              <a:buNone/>
            </a:pPr>
            <a:r>
              <a:rPr lang="en-US" sz="2400" dirty="0">
                <a:solidFill>
                  <a:srgbClr val="3E4C56"/>
                </a:solidFill>
                <a:ea typeface="MS PGothic" pitchFamily="34" charset="-128"/>
              </a:rPr>
              <a:t>Institution Wizard</a:t>
            </a:r>
            <a:r>
              <a:rPr lang="en-US" sz="2400" b="0" dirty="0">
                <a:solidFill>
                  <a:srgbClr val="3E4C56"/>
                </a:solidFill>
                <a:ea typeface="MS PGothic" pitchFamily="34" charset="-128"/>
              </a:rPr>
              <a:t>: SFX Base URL</a:t>
            </a:r>
            <a:endParaRPr lang="en-US" sz="2400" dirty="0">
              <a:solidFill>
                <a:srgbClr val="3E4C56"/>
              </a:solidFill>
              <a:ea typeface="MS PGothic" pitchFamily="34" charset="-128"/>
            </a:endParaRPr>
          </a:p>
          <a:p>
            <a:pPr>
              <a:spcBef>
                <a:spcPct val="35000"/>
              </a:spcBef>
              <a:buSzPct val="100000"/>
              <a:buFont typeface="Arial" pitchFamily="34" charset="0"/>
              <a:buNone/>
            </a:pPr>
            <a:endParaRPr lang="en-US" sz="2800" b="0" dirty="0">
              <a:solidFill>
                <a:srgbClr val="7F7F7F"/>
              </a:solidFill>
              <a:ea typeface="MS PGothic" pitchFamily="34" charset="-128"/>
            </a:endParaRPr>
          </a:p>
          <a:p>
            <a:pPr>
              <a:spcBef>
                <a:spcPct val="35000"/>
              </a:spcBef>
              <a:buSzPct val="100000"/>
              <a:buFont typeface="Arial" pitchFamily="34" charset="0"/>
              <a:buNone/>
            </a:pPr>
            <a:endParaRPr lang="en-US" sz="2800" b="0" dirty="0">
              <a:solidFill>
                <a:srgbClr val="7F7F7F"/>
              </a:solidFill>
              <a:ea typeface="MS PGothic" pitchFamily="34" charset="-128"/>
            </a:endParaRPr>
          </a:p>
          <a:p>
            <a:pPr>
              <a:spcBef>
                <a:spcPct val="35000"/>
              </a:spcBef>
              <a:buSzPct val="100000"/>
              <a:buFont typeface="Arial" pitchFamily="34" charset="0"/>
              <a:buNone/>
            </a:pPr>
            <a:endParaRPr lang="en-US" sz="2800" b="0" dirty="0">
              <a:solidFill>
                <a:srgbClr val="7F7F7F"/>
              </a:solidFill>
              <a:ea typeface="MS PGothic" pitchFamily="34" charset="-128"/>
            </a:endParaRPr>
          </a:p>
          <a:p>
            <a:pPr>
              <a:spcBef>
                <a:spcPct val="35000"/>
              </a:spcBef>
              <a:buSzPct val="100000"/>
              <a:buFont typeface="Arial" pitchFamily="34" charset="0"/>
              <a:buNone/>
            </a:pPr>
            <a:endParaRPr lang="en-US" sz="2800" dirty="0">
              <a:solidFill>
                <a:srgbClr val="7F7F7F"/>
              </a:solidFill>
              <a:ea typeface="MS PGothic" pitchFamily="34" charset="-128"/>
            </a:endParaRPr>
          </a:p>
          <a:p>
            <a:pPr>
              <a:spcBef>
                <a:spcPts val="600"/>
              </a:spcBef>
              <a:buSzPct val="100000"/>
              <a:buFont typeface="Arial" pitchFamily="34" charset="0"/>
              <a:buNone/>
            </a:pPr>
            <a:r>
              <a:rPr lang="en-US" sz="2400" dirty="0">
                <a:solidFill>
                  <a:srgbClr val="3E4C56"/>
                </a:solidFill>
                <a:ea typeface="MS PGothic" pitchFamily="34" charset="-128"/>
              </a:rPr>
              <a:t>Views Wizard</a:t>
            </a:r>
            <a:r>
              <a:rPr lang="en-US" sz="2400" b="0" dirty="0">
                <a:solidFill>
                  <a:srgbClr val="3E4C56"/>
                </a:solidFill>
                <a:ea typeface="MS PGothic" pitchFamily="34" charset="-128"/>
              </a:rPr>
              <a:t>:</a:t>
            </a:r>
            <a:r>
              <a:rPr lang="en-US" sz="2400" dirty="0">
                <a:solidFill>
                  <a:srgbClr val="3E4C56"/>
                </a:solidFill>
                <a:ea typeface="MS PGothic" pitchFamily="34" charset="-128"/>
              </a:rPr>
              <a:t> </a:t>
            </a:r>
            <a:r>
              <a:rPr lang="en-US" sz="2400" b="0" dirty="0">
                <a:solidFill>
                  <a:srgbClr val="3E4C56"/>
                </a:solidFill>
                <a:ea typeface="MS PGothic" pitchFamily="34" charset="-128"/>
              </a:rPr>
              <a:t>Define link from title in results</a:t>
            </a:r>
          </a:p>
        </p:txBody>
      </p:sp>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5980" y="1815990"/>
            <a:ext cx="6260015" cy="1603273"/>
          </a:xfrm>
          <a:prstGeom prst="rect">
            <a:avLst/>
          </a:prstGeom>
          <a:noFill/>
          <a:ln>
            <a:noFill/>
          </a:ln>
          <a:effectLst>
            <a:glow rad="101600">
              <a:schemeClr val="bg1">
                <a:lumMod val="8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37" name="Rectangle 6"/>
          <p:cNvSpPr>
            <a:spLocks noChangeArrowheads="1"/>
          </p:cNvSpPr>
          <p:nvPr/>
        </p:nvSpPr>
        <p:spPr bwMode="auto">
          <a:xfrm>
            <a:off x="1384300" y="2625725"/>
            <a:ext cx="4338638" cy="269875"/>
          </a:xfrm>
          <a:prstGeom prst="rect">
            <a:avLst/>
          </a:prstGeom>
          <a:noFill/>
          <a:ln w="38100" algn="ctr">
            <a:solidFill>
              <a:srgbClr val="C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algn="ctr"/>
            <a:endParaRPr lang="en-US" b="0">
              <a:solidFill>
                <a:schemeClr val="tx1"/>
              </a:solidFill>
              <a:latin typeface="Arial" pitchFamily="34" charset="0"/>
              <a:cs typeface="Arial" pitchFamily="34" charset="0"/>
            </a:endParaRPr>
          </a:p>
        </p:txBody>
      </p:sp>
      <p:pic>
        <p:nvPicPr>
          <p:cNvPr id="1639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750" y="4489896"/>
            <a:ext cx="6836089" cy="1358619"/>
          </a:xfrm>
          <a:prstGeom prst="rect">
            <a:avLst/>
          </a:prstGeom>
          <a:noFill/>
          <a:ln>
            <a:noFill/>
          </a:ln>
          <a:effectLst>
            <a:glow rad="101600">
              <a:schemeClr val="bg1">
                <a:lumMod val="8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p:txBody>
          <a:bodyPr/>
          <a:lstStyle/>
          <a:p>
            <a:r>
              <a:rPr lang="en-US">
                <a:solidFill>
                  <a:srgbClr val="3E4C56"/>
                </a:solidFill>
              </a:rPr>
              <a:t>Primo: OpenURL Templates</a:t>
            </a:r>
            <a:endParaRPr lang="en-GB">
              <a:solidFill>
                <a:srgbClr val="3E4C56"/>
              </a:solidFill>
            </a:endParaRPr>
          </a:p>
        </p:txBody>
      </p:sp>
      <p:sp>
        <p:nvSpPr>
          <p:cNvPr id="10" name="Rectangle 3"/>
          <p:cNvSpPr txBox="1">
            <a:spLocks/>
          </p:cNvSpPr>
          <p:nvPr/>
        </p:nvSpPr>
        <p:spPr bwMode="auto">
          <a:xfrm>
            <a:off x="465138" y="992188"/>
            <a:ext cx="8293100" cy="4932362"/>
          </a:xfrm>
          <a:prstGeom prst="rect">
            <a:avLst/>
          </a:prstGeom>
          <a:noFill/>
          <a:ln>
            <a:noFill/>
          </a:ln>
        </p:spPr>
        <p:txBody>
          <a:bodyPr/>
          <a:lstStyle>
            <a:lvl1pPr marL="233363" indent="-233363"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0" indent="0">
              <a:buFont typeface="Arial" pitchFamily="34" charset="0"/>
              <a:buNone/>
              <a:defRPr/>
            </a:pPr>
            <a:r>
              <a:rPr lang="en-US" b="0" dirty="0">
                <a:solidFill>
                  <a:srgbClr val="3E4C56"/>
                </a:solidFill>
              </a:rPr>
              <a:t>Different default </a:t>
            </a:r>
            <a:r>
              <a:rPr lang="en-US" b="0" dirty="0" err="1">
                <a:solidFill>
                  <a:srgbClr val="3E4C56"/>
                </a:solidFill>
              </a:rPr>
              <a:t>OpenURL</a:t>
            </a:r>
            <a:r>
              <a:rPr lang="en-US" b="0" dirty="0">
                <a:solidFill>
                  <a:srgbClr val="3E4C56"/>
                </a:solidFill>
              </a:rPr>
              <a:t> templates for each tab…</a:t>
            </a:r>
          </a:p>
          <a:p>
            <a:pPr>
              <a:defRPr/>
            </a:pPr>
            <a:endParaRPr lang="en-US" b="0" dirty="0"/>
          </a:p>
          <a:p>
            <a:pPr>
              <a:defRPr/>
            </a:pPr>
            <a:endParaRPr lang="en-US" b="0" dirty="0"/>
          </a:p>
          <a:p>
            <a:pPr marL="0" indent="0">
              <a:buFont typeface="Arial" pitchFamily="34" charset="0"/>
              <a:buNone/>
              <a:defRPr/>
            </a:pPr>
            <a:endParaRPr lang="en-US" dirty="0"/>
          </a:p>
          <a:p>
            <a:pPr marL="0" indent="0">
              <a:buFont typeface="Arial" pitchFamily="34" charset="0"/>
              <a:buNone/>
              <a:defRPr/>
            </a:pPr>
            <a:endParaRPr lang="en-US" dirty="0"/>
          </a:p>
          <a:p>
            <a:pPr marL="0" indent="0">
              <a:buFont typeface="Arial" pitchFamily="34" charset="0"/>
              <a:buNone/>
              <a:defRPr/>
            </a:pPr>
            <a:r>
              <a:rPr lang="en-US" dirty="0"/>
              <a:t> </a:t>
            </a:r>
            <a:endParaRPr lang="en-US" sz="2000" dirty="0"/>
          </a:p>
        </p:txBody>
      </p:sp>
      <p:pic>
        <p:nvPicPr>
          <p:cNvPr id="1946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3" y="2181225"/>
            <a:ext cx="9144001"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Oval 8"/>
          <p:cNvSpPr>
            <a:spLocks noChangeArrowheads="1"/>
          </p:cNvSpPr>
          <p:nvPr/>
        </p:nvSpPr>
        <p:spPr bwMode="auto">
          <a:xfrm>
            <a:off x="4073525" y="2297113"/>
            <a:ext cx="3570288" cy="576262"/>
          </a:xfrm>
          <a:prstGeom prst="ellipse">
            <a:avLst/>
          </a:prstGeom>
          <a:noFill/>
          <a:ln w="28575" algn="ctr">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algn="ctr"/>
            <a:endParaRPr lang="en-US" b="0">
              <a:solidFill>
                <a:schemeClr val="tx1"/>
              </a:solidFill>
              <a:latin typeface="Arial" pitchFamily="34" charset="0"/>
              <a:cs typeface="Arial" pitchFamily="34" charset="0"/>
            </a:endParaRPr>
          </a:p>
        </p:txBody>
      </p:sp>
      <p:sp>
        <p:nvSpPr>
          <p:cNvPr id="19462" name="Rectangle 20"/>
          <p:cNvSpPr>
            <a:spLocks noChangeArrowheads="1"/>
          </p:cNvSpPr>
          <p:nvPr/>
        </p:nvSpPr>
        <p:spPr bwMode="auto">
          <a:xfrm>
            <a:off x="7796213" y="4064000"/>
            <a:ext cx="1268412" cy="568325"/>
          </a:xfrm>
          <a:prstGeom prst="rect">
            <a:avLst/>
          </a:prstGeom>
          <a:noFill/>
          <a:ln w="76200" algn="ctr">
            <a:solidFill>
              <a:srgbClr val="2D008E"/>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algn="ctr"/>
            <a:endParaRPr lang="en-US" b="0">
              <a:solidFill>
                <a:schemeClr val="tx1"/>
              </a:solidFill>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solidFill>
                  <a:srgbClr val="3E4C56"/>
                </a:solidFill>
              </a:rPr>
              <a:t>Primo: OpenURL Templates</a:t>
            </a:r>
          </a:p>
        </p:txBody>
      </p:sp>
      <p:sp>
        <p:nvSpPr>
          <p:cNvPr id="20483" name="Content Placeholder 2"/>
          <p:cNvSpPr>
            <a:spLocks noGrp="1"/>
          </p:cNvSpPr>
          <p:nvPr>
            <p:ph idx="1"/>
          </p:nvPr>
        </p:nvSpPr>
        <p:spPr>
          <a:xfrm>
            <a:off x="465138" y="992188"/>
            <a:ext cx="7993062" cy="4932362"/>
          </a:xfrm>
        </p:spPr>
        <p:txBody>
          <a:bodyPr/>
          <a:lstStyle/>
          <a:p>
            <a:pPr marL="0" indent="0">
              <a:buFontTx/>
              <a:buNone/>
            </a:pPr>
            <a:r>
              <a:rPr lang="en-US">
                <a:solidFill>
                  <a:srgbClr val="3E4C56"/>
                </a:solidFill>
              </a:rPr>
              <a:t>Inside the OpenURL templates…</a:t>
            </a:r>
          </a:p>
        </p:txBody>
      </p:sp>
      <p:pic>
        <p:nvPicPr>
          <p:cNvPr id="2048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3" y="2019300"/>
            <a:ext cx="9144001"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Oval 12"/>
          <p:cNvSpPr>
            <a:spLocks noChangeArrowheads="1"/>
          </p:cNvSpPr>
          <p:nvPr/>
        </p:nvSpPr>
        <p:spPr bwMode="auto">
          <a:xfrm>
            <a:off x="3013075" y="2019300"/>
            <a:ext cx="2633663" cy="576263"/>
          </a:xfrm>
          <a:prstGeom prst="ellipse">
            <a:avLst/>
          </a:prstGeom>
          <a:noFill/>
          <a:ln w="28575" algn="ctr">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algn="ctr"/>
            <a:endParaRPr lang="en-US" b="0">
              <a:solidFill>
                <a:schemeClr val="tx1"/>
              </a:solidFill>
              <a:latin typeface="Arial" pitchFamily="34" charset="0"/>
              <a:cs typeface="Arial" pitchFamily="34" charset="0"/>
            </a:endParaRPr>
          </a:p>
        </p:txBody>
      </p:sp>
      <p:sp>
        <p:nvSpPr>
          <p:cNvPr id="20486" name="Rectangle 23"/>
          <p:cNvSpPr>
            <a:spLocks noChangeArrowheads="1"/>
          </p:cNvSpPr>
          <p:nvPr/>
        </p:nvSpPr>
        <p:spPr bwMode="auto">
          <a:xfrm>
            <a:off x="384175" y="3057525"/>
            <a:ext cx="995363" cy="484188"/>
          </a:xfrm>
          <a:prstGeom prst="rect">
            <a:avLst/>
          </a:prstGeom>
          <a:noFill/>
          <a:ln w="76200" algn="ctr">
            <a:solidFill>
              <a:srgbClr val="2D008E"/>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algn="ctr"/>
            <a:endParaRPr lang="en-US" b="0">
              <a:solidFill>
                <a:schemeClr val="tx1"/>
              </a:solidFill>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solidFill>
                  <a:srgbClr val="3E4C56"/>
                </a:solidFill>
              </a:rPr>
              <a:t>Primo: OpenURL Templates/PNX</a:t>
            </a:r>
          </a:p>
        </p:txBody>
      </p:sp>
      <p:pic>
        <p:nvPicPr>
          <p:cNvPr id="21507"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9688" y="1047750"/>
            <a:ext cx="9050337" cy="1344613"/>
          </a:xfrm>
        </p:spPr>
      </p:pic>
      <p:pic>
        <p:nvPicPr>
          <p:cNvPr id="22532"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7850" y="2430470"/>
            <a:ext cx="4592638" cy="4273550"/>
          </a:xfrm>
          <a:prstGeom prst="rect">
            <a:avLst/>
          </a:prstGeom>
          <a:noFill/>
          <a:ln>
            <a:noFill/>
          </a:ln>
          <a:effectLst>
            <a:glow rad="101600">
              <a:schemeClr val="bg1">
                <a:lumMod val="8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Rectangle 7"/>
          <p:cNvSpPr>
            <a:spLocks noChangeArrowheads="1"/>
          </p:cNvSpPr>
          <p:nvPr/>
        </p:nvSpPr>
        <p:spPr bwMode="auto">
          <a:xfrm>
            <a:off x="577850" y="4811713"/>
            <a:ext cx="2112963" cy="192087"/>
          </a:xfrm>
          <a:prstGeom prst="rect">
            <a:avLst/>
          </a:prstGeom>
          <a:noFill/>
          <a:ln w="28575" algn="ctr">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algn="ctr"/>
            <a:endParaRPr lang="en-US" b="0">
              <a:solidFill>
                <a:schemeClr val="tx1"/>
              </a:solidFill>
              <a:latin typeface="Arial" pitchFamily="34" charset="0"/>
              <a:cs typeface="Arial" pitchFamily="34" charset="0"/>
            </a:endParaRPr>
          </a:p>
        </p:txBody>
      </p:sp>
      <p:sp>
        <p:nvSpPr>
          <p:cNvPr id="21510" name="Rectangle 8"/>
          <p:cNvSpPr>
            <a:spLocks noChangeArrowheads="1"/>
          </p:cNvSpPr>
          <p:nvPr/>
        </p:nvSpPr>
        <p:spPr bwMode="auto">
          <a:xfrm>
            <a:off x="5943600" y="1849438"/>
            <a:ext cx="1958975" cy="192087"/>
          </a:xfrm>
          <a:prstGeom prst="rect">
            <a:avLst/>
          </a:prstGeom>
          <a:noFill/>
          <a:ln w="28575" algn="ctr">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algn="ctr"/>
            <a:endParaRPr lang="en-US" b="0">
              <a:solidFill>
                <a:schemeClr val="tx1"/>
              </a:solidFill>
              <a:latin typeface="Arial" pitchFamily="34" charset="0"/>
              <a:cs typeface="Arial" pitchFamily="34" charset="0"/>
            </a:endParaRPr>
          </a:p>
        </p:txBody>
      </p:sp>
      <p:sp>
        <p:nvSpPr>
          <p:cNvPr id="21511" name="Rectangle 9"/>
          <p:cNvSpPr>
            <a:spLocks noChangeArrowheads="1"/>
          </p:cNvSpPr>
          <p:nvPr/>
        </p:nvSpPr>
        <p:spPr bwMode="auto">
          <a:xfrm>
            <a:off x="309563" y="3890963"/>
            <a:ext cx="5299075" cy="268287"/>
          </a:xfrm>
          <a:prstGeom prst="rect">
            <a:avLst/>
          </a:prstGeom>
          <a:noFill/>
          <a:ln w="28575" algn="ctr">
            <a:solidFill>
              <a:srgbClr val="00B05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algn="ctr"/>
            <a:endParaRPr lang="en-US" b="0">
              <a:solidFill>
                <a:schemeClr val="tx1"/>
              </a:solidFill>
              <a:latin typeface="Arial" pitchFamily="34" charset="0"/>
              <a:cs typeface="Arial" pitchFamily="34" charset="0"/>
            </a:endParaRPr>
          </a:p>
        </p:txBody>
      </p:sp>
      <p:sp>
        <p:nvSpPr>
          <p:cNvPr id="11" name="Rectangle 10"/>
          <p:cNvSpPr/>
          <p:nvPr/>
        </p:nvSpPr>
        <p:spPr bwMode="auto">
          <a:xfrm>
            <a:off x="1292225" y="1354138"/>
            <a:ext cx="2035175" cy="246062"/>
          </a:xfrm>
          <a:prstGeom prst="rect">
            <a:avLst/>
          </a:prstGeom>
          <a:noFill/>
          <a:ln w="28575" cap="flat" cmpd="sng" algn="ctr">
            <a:solidFill>
              <a:srgbClr val="00B050"/>
            </a:solidFill>
            <a:prstDash val="solid"/>
            <a:round/>
            <a:headEnd type="none" w="med" len="med"/>
            <a:tailEnd type="triangle" w="med" len="med"/>
          </a:ln>
          <a:effectLst/>
        </p:spPr>
        <p:txBody>
          <a:bodyPr/>
          <a:lstStyle/>
          <a:p>
            <a:pPr algn="ctr">
              <a:defRPr/>
            </a:pPr>
            <a:endParaRPr lang="en-US" b="0">
              <a:ln>
                <a:solidFill>
                  <a:srgbClr val="00B050"/>
                </a:solidFill>
              </a:ln>
              <a:solidFill>
                <a:schemeClr val="tx1"/>
              </a:solidFill>
              <a:latin typeface="Arial" pitchFamily="34" charset="0"/>
              <a:ea typeface="ヒラギノ角ゴ ProN W3" charset="-128"/>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p:txBody>
          <a:bodyPr/>
          <a:lstStyle/>
          <a:p>
            <a:r>
              <a:rPr lang="en-US">
                <a:solidFill>
                  <a:srgbClr val="3E4C56"/>
                </a:solidFill>
              </a:rPr>
              <a:t>SFX: Direct Link</a:t>
            </a:r>
            <a:endParaRPr lang="en-GB">
              <a:solidFill>
                <a:srgbClr val="3E4C56"/>
              </a:solidFill>
            </a:endParaRPr>
          </a:p>
        </p:txBody>
      </p:sp>
      <p:sp>
        <p:nvSpPr>
          <p:cNvPr id="10" name="Rectangle 3"/>
          <p:cNvSpPr txBox="1">
            <a:spLocks/>
          </p:cNvSpPr>
          <p:nvPr/>
        </p:nvSpPr>
        <p:spPr bwMode="auto">
          <a:xfrm>
            <a:off x="465138" y="992188"/>
            <a:ext cx="7993062" cy="4932362"/>
          </a:xfrm>
          <a:prstGeom prst="rect">
            <a:avLst/>
          </a:prstGeom>
          <a:noFill/>
          <a:ln>
            <a:noFill/>
          </a:ln>
        </p:spPr>
        <p:txBody>
          <a:bodyPr/>
          <a:lstStyle>
            <a:lvl1pPr marL="233363" indent="-233363"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0" indent="0">
              <a:buFont typeface="Arial" pitchFamily="34" charset="0"/>
              <a:buNone/>
              <a:defRPr/>
            </a:pPr>
            <a:r>
              <a:rPr lang="en-US" b="0" dirty="0">
                <a:solidFill>
                  <a:srgbClr val="3E4C56"/>
                </a:solidFill>
              </a:rPr>
              <a:t>Used for Primo “View Online” tab</a:t>
            </a:r>
            <a:br>
              <a:rPr lang="en-US" b="0" dirty="0">
                <a:solidFill>
                  <a:srgbClr val="3E4C56"/>
                </a:solidFill>
              </a:rPr>
            </a:br>
            <a:endParaRPr lang="en-US" b="0" dirty="0">
              <a:solidFill>
                <a:srgbClr val="3E4C56"/>
              </a:solidFill>
            </a:endParaRPr>
          </a:p>
          <a:p>
            <a:pPr marL="0" indent="0">
              <a:buFont typeface="Arial" pitchFamily="34" charset="0"/>
              <a:buNone/>
              <a:defRPr/>
            </a:pPr>
            <a:br>
              <a:rPr lang="en-US" sz="2800" b="0" dirty="0"/>
            </a:br>
            <a:endParaRPr lang="en-US" sz="2800" b="0" dirty="0"/>
          </a:p>
          <a:p>
            <a:pPr marL="0" indent="0">
              <a:buFont typeface="Arial" pitchFamily="34" charset="0"/>
              <a:buNone/>
              <a:defRPr/>
            </a:pPr>
            <a:br>
              <a:rPr lang="en-US" sz="2800" b="0" dirty="0"/>
            </a:br>
            <a:endParaRPr lang="en-US" sz="2800" b="0" dirty="0"/>
          </a:p>
          <a:p>
            <a:pPr>
              <a:defRPr/>
            </a:pPr>
            <a:endParaRPr lang="en-US" b="0" dirty="0"/>
          </a:p>
          <a:p>
            <a:pPr>
              <a:defRPr/>
            </a:pPr>
            <a:endParaRPr lang="en-US" b="0" dirty="0"/>
          </a:p>
          <a:p>
            <a:pPr marL="0" indent="0">
              <a:buFont typeface="Arial" pitchFamily="34" charset="0"/>
              <a:buNone/>
              <a:defRPr/>
            </a:pPr>
            <a:endParaRPr lang="en-US" dirty="0"/>
          </a:p>
          <a:p>
            <a:pPr marL="0" indent="0">
              <a:buFont typeface="Arial" pitchFamily="34" charset="0"/>
              <a:buNone/>
              <a:defRPr/>
            </a:pPr>
            <a:endParaRPr lang="en-US" dirty="0"/>
          </a:p>
          <a:p>
            <a:pPr marL="0" indent="0">
              <a:buFont typeface="Arial" pitchFamily="34" charset="0"/>
              <a:buNone/>
              <a:defRPr/>
            </a:pPr>
            <a:r>
              <a:rPr lang="en-US" dirty="0"/>
              <a:t> </a:t>
            </a:r>
            <a:endParaRPr lang="en-US" sz="2000" dirty="0"/>
          </a:p>
        </p:txBody>
      </p:sp>
      <p:pic>
        <p:nvPicPr>
          <p:cNvPr id="23556" name="Picture 2"/>
          <p:cNvPicPr>
            <a:picLocks noChangeAspect="1" noChangeArrowheads="1"/>
          </p:cNvPicPr>
          <p:nvPr/>
        </p:nvPicPr>
        <p:blipFill>
          <a:blip r:embed="rId3">
            <a:extLst>
              <a:ext uri="{28A0092B-C50C-407E-A947-70E740481C1C}">
                <a14:useLocalDpi xmlns:a14="http://schemas.microsoft.com/office/drawing/2010/main" val="0"/>
              </a:ext>
            </a:extLst>
          </a:blip>
          <a:srcRect l="1501" t="22240" r="5223" b="13712"/>
          <a:stretch>
            <a:fillRect/>
          </a:stretch>
        </p:blipFill>
        <p:spPr bwMode="auto">
          <a:xfrm>
            <a:off x="38405" y="1623965"/>
            <a:ext cx="9026980" cy="4531293"/>
          </a:xfrm>
          <a:prstGeom prst="rect">
            <a:avLst/>
          </a:prstGeom>
          <a:noFill/>
          <a:ln>
            <a:noFill/>
          </a:ln>
          <a:effectLst>
            <a:glow rad="101600">
              <a:schemeClr val="bg1">
                <a:lumMod val="8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Line 5"/>
          <p:cNvSpPr>
            <a:spLocks noChangeShapeType="1"/>
          </p:cNvSpPr>
          <p:nvPr/>
        </p:nvSpPr>
        <p:spPr bwMode="auto">
          <a:xfrm flipH="1" flipV="1">
            <a:off x="1095375" y="3006725"/>
            <a:ext cx="3898900" cy="388938"/>
          </a:xfrm>
          <a:prstGeom prst="line">
            <a:avLst/>
          </a:prstGeom>
          <a:noFill/>
          <a:ln w="28575">
            <a:solidFill>
              <a:srgbClr val="C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 name="Rectangle 4"/>
          <p:cNvSpPr txBox="1">
            <a:spLocks noChangeArrowheads="1"/>
          </p:cNvSpPr>
          <p:nvPr/>
        </p:nvSpPr>
        <p:spPr bwMode="auto">
          <a:xfrm>
            <a:off x="4994275" y="2057400"/>
            <a:ext cx="4133850" cy="2293938"/>
          </a:xfrm>
          <a:prstGeom prst="rect">
            <a:avLst/>
          </a:prstGeom>
          <a:solidFill>
            <a:schemeClr val="bg1"/>
          </a:solidFill>
          <a:ln w="28575">
            <a:solidFill>
              <a:srgbClr val="C00000"/>
            </a:solidFill>
            <a:miter lim="800000"/>
            <a:headEnd/>
            <a:tailEnd/>
          </a:ln>
        </p:spPr>
        <p:txBody>
          <a:bodyPr/>
          <a:lstStyle>
            <a:lvl1pPr marL="342900" indent="-342900" algn="l" rtl="0" eaLnBrk="0" fontAlgn="base" hangingPunct="0">
              <a:spcBef>
                <a:spcPct val="35000"/>
              </a:spcBef>
              <a:spcAft>
                <a:spcPct val="0"/>
              </a:spcAft>
              <a:buSzPct val="85000"/>
              <a:buChar char="•"/>
              <a:defRPr sz="2200">
                <a:solidFill>
                  <a:schemeClr val="tx1"/>
                </a:solidFill>
                <a:latin typeface="+mn-lt"/>
                <a:ea typeface="MS PGothic" pitchFamily="34" charset="-128"/>
                <a:cs typeface="+mn-cs"/>
              </a:defRPr>
            </a:lvl1pPr>
            <a:lvl2pPr marL="742950" indent="-285750" algn="l" rtl="0" eaLnBrk="0" fontAlgn="base" hangingPunct="0">
              <a:spcBef>
                <a:spcPct val="35000"/>
              </a:spcBef>
              <a:spcAft>
                <a:spcPct val="0"/>
              </a:spcAft>
              <a:buSzPct val="85000"/>
              <a:buChar char="•"/>
              <a:defRPr sz="2200">
                <a:solidFill>
                  <a:schemeClr val="tx1"/>
                </a:solidFill>
                <a:latin typeface="+mn-lt"/>
                <a:ea typeface="MS PGothic" pitchFamily="34" charset="-128"/>
                <a:cs typeface="+mn-cs"/>
              </a:defRPr>
            </a:lvl2pPr>
            <a:lvl3pPr marL="1143000" indent="-228600" algn="l" rtl="0" eaLnBrk="0" fontAlgn="base" hangingPunct="0">
              <a:spcBef>
                <a:spcPct val="35000"/>
              </a:spcBef>
              <a:spcAft>
                <a:spcPct val="0"/>
              </a:spcAft>
              <a:buSzPct val="85000"/>
              <a:buChar char="•"/>
              <a:defRPr sz="2200">
                <a:solidFill>
                  <a:schemeClr val="tx1"/>
                </a:solidFill>
                <a:latin typeface="+mn-lt"/>
                <a:ea typeface="MS PGothic" pitchFamily="34" charset="-128"/>
                <a:cs typeface="+mn-cs"/>
              </a:defRPr>
            </a:lvl3pPr>
            <a:lvl4pPr marL="1600200" indent="-228600" algn="l" rtl="0" eaLnBrk="0" fontAlgn="base" hangingPunct="0">
              <a:spcBef>
                <a:spcPct val="35000"/>
              </a:spcBef>
              <a:spcAft>
                <a:spcPct val="0"/>
              </a:spcAft>
              <a:buSzPct val="85000"/>
              <a:buChar char="•"/>
              <a:defRPr sz="2200">
                <a:solidFill>
                  <a:schemeClr val="tx1"/>
                </a:solidFill>
                <a:latin typeface="+mn-lt"/>
                <a:ea typeface="MS PGothic" pitchFamily="34" charset="-128"/>
                <a:cs typeface="+mn-cs"/>
              </a:defRPr>
            </a:lvl4pPr>
            <a:lvl5pPr marL="2057400" indent="-228600" algn="l" rtl="0" eaLnBrk="0" fontAlgn="base" hangingPunct="0">
              <a:spcBef>
                <a:spcPct val="35000"/>
              </a:spcBef>
              <a:spcAft>
                <a:spcPct val="0"/>
              </a:spcAft>
              <a:buSzPct val="85000"/>
              <a:buChar char="•"/>
              <a:defRPr sz="2200">
                <a:solidFill>
                  <a:schemeClr val="tx1"/>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a:lnSpc>
                <a:spcPct val="115000"/>
              </a:lnSpc>
              <a:defRPr/>
            </a:pPr>
            <a:r>
              <a:rPr lang="en-US" sz="2000" b="0" dirty="0">
                <a:solidFill>
                  <a:schemeClr val="tx1">
                    <a:lumMod val="65000"/>
                    <a:lumOff val="35000"/>
                  </a:schemeClr>
                </a:solidFill>
              </a:rPr>
              <a:t>Turn Direct Link on to go directly to journal/ article in “View Online” tab</a:t>
            </a:r>
          </a:p>
          <a:p>
            <a:pPr>
              <a:lnSpc>
                <a:spcPct val="115000"/>
              </a:lnSpc>
              <a:defRPr/>
            </a:pPr>
            <a:r>
              <a:rPr lang="en-US" sz="2000" b="0" dirty="0">
                <a:solidFill>
                  <a:schemeClr val="tx1">
                    <a:lumMod val="65000"/>
                    <a:lumOff val="35000"/>
                  </a:schemeClr>
                </a:solidFill>
              </a:rPr>
              <a:t>Use Source Filtering to restrict </a:t>
            </a:r>
            <a:r>
              <a:rPr lang="en-US" sz="2000" b="0" dirty="0" err="1">
                <a:solidFill>
                  <a:schemeClr val="tx1">
                    <a:lumMod val="65000"/>
                    <a:lumOff val="35000"/>
                  </a:schemeClr>
                </a:solidFill>
              </a:rPr>
              <a:t>DirectLink</a:t>
            </a:r>
            <a:r>
              <a:rPr lang="en-US" sz="2000" b="0" dirty="0">
                <a:solidFill>
                  <a:schemeClr val="tx1">
                    <a:lumMod val="65000"/>
                    <a:lumOff val="35000"/>
                  </a:schemeClr>
                </a:solidFill>
              </a:rPr>
              <a:t> to Primo only</a:t>
            </a:r>
          </a:p>
          <a:p>
            <a:pPr>
              <a:lnSpc>
                <a:spcPct val="115000"/>
              </a:lnSpc>
              <a:buFontTx/>
              <a:buNone/>
              <a:defRPr/>
            </a:pPr>
            <a:endParaRPr lang="en-US"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txBox="1">
            <a:spLocks/>
          </p:cNvSpPr>
          <p:nvPr/>
        </p:nvSpPr>
        <p:spPr bwMode="auto">
          <a:xfrm>
            <a:off x="309563" y="894270"/>
            <a:ext cx="8448675" cy="554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eaLnBrk="0" hangingPunct="0">
              <a:defRPr b="1">
                <a:solidFill>
                  <a:srgbClr val="000000"/>
                </a:solidFill>
                <a:latin typeface="Verdana" pitchFamily="34" charset="0"/>
                <a:ea typeface="ヒラギノ角ゴ ProN W3"/>
                <a:cs typeface="ヒラギノ角ゴ ProN W3"/>
                <a:sym typeface="Arial" pitchFamily="34" charset="0"/>
              </a:defRPr>
            </a:lvl1pPr>
            <a:lvl2pPr marL="742950" indent="-285750" eaLnBrk="0" hangingPunct="0">
              <a:defRPr b="1">
                <a:solidFill>
                  <a:srgbClr val="000000"/>
                </a:solidFill>
                <a:latin typeface="Verdana" pitchFamily="34" charset="0"/>
                <a:ea typeface="ヒラギノ角ゴ ProN W3"/>
                <a:cs typeface="ヒラギノ角ゴ ProN W3"/>
                <a:sym typeface="Arial" pitchFamily="34" charset="0"/>
              </a:defRPr>
            </a:lvl2pPr>
            <a:lvl3pPr marL="1143000" indent="-228600" eaLnBrk="0" hangingPunct="0">
              <a:defRPr b="1">
                <a:solidFill>
                  <a:srgbClr val="000000"/>
                </a:solidFill>
                <a:latin typeface="Verdana" pitchFamily="34" charset="0"/>
                <a:ea typeface="ヒラギノ角ゴ ProN W3"/>
                <a:cs typeface="ヒラギノ角ゴ ProN W3"/>
                <a:sym typeface="Arial" pitchFamily="34" charset="0"/>
              </a:defRPr>
            </a:lvl3pPr>
            <a:lvl4pPr marL="1600200" indent="-228600" eaLnBrk="0" hangingPunct="0">
              <a:defRPr b="1">
                <a:solidFill>
                  <a:srgbClr val="000000"/>
                </a:solidFill>
                <a:latin typeface="Verdana" pitchFamily="34" charset="0"/>
                <a:ea typeface="ヒラギノ角ゴ ProN W3"/>
                <a:cs typeface="ヒラギノ角ゴ ProN W3"/>
                <a:sym typeface="Arial" pitchFamily="34" charset="0"/>
              </a:defRPr>
            </a:lvl4pPr>
            <a:lvl5pPr marL="2057400" indent="-228600" eaLnBrk="0" hangingPunct="0">
              <a:defRPr b="1">
                <a:solidFill>
                  <a:srgbClr val="000000"/>
                </a:solidFill>
                <a:latin typeface="Verdana"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9pPr>
          </a:lstStyle>
          <a:p>
            <a:pPr>
              <a:spcBef>
                <a:spcPct val="35000"/>
              </a:spcBef>
              <a:buSzPct val="100000"/>
              <a:buFont typeface="Arial" pitchFamily="34" charset="0"/>
              <a:buChar char="•"/>
            </a:pPr>
            <a:r>
              <a:rPr lang="en-US" sz="2400" b="0" dirty="0">
                <a:solidFill>
                  <a:srgbClr val="3E4C56"/>
                </a:solidFill>
                <a:ea typeface="MS PGothic" pitchFamily="34" charset="-128"/>
              </a:rPr>
              <a:t>Sorts targets from same vendor as incoming Primo Central citations at top of SFX Menu</a:t>
            </a:r>
          </a:p>
          <a:p>
            <a:pPr>
              <a:spcBef>
                <a:spcPct val="35000"/>
              </a:spcBef>
              <a:buSzPct val="100000"/>
              <a:buFont typeface="Arial" pitchFamily="34" charset="0"/>
              <a:buChar char="•"/>
            </a:pPr>
            <a:r>
              <a:rPr lang="en-US" sz="2400" b="0" dirty="0">
                <a:solidFill>
                  <a:srgbClr val="3E4C56"/>
                </a:solidFill>
                <a:ea typeface="MS PGothic" pitchFamily="34" charset="-128"/>
              </a:rPr>
              <a:t>Turned on automatically in SFX Admin Center</a:t>
            </a:r>
            <a:endParaRPr lang="en-US" sz="2400" dirty="0">
              <a:solidFill>
                <a:srgbClr val="3E4C56"/>
              </a:solidFill>
              <a:ea typeface="MS PGothic" pitchFamily="34" charset="-128"/>
            </a:endParaRPr>
          </a:p>
        </p:txBody>
      </p:sp>
      <p:pic>
        <p:nvPicPr>
          <p:cNvPr id="2356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2102" y="2315255"/>
            <a:ext cx="5807818" cy="2235595"/>
          </a:xfrm>
          <a:prstGeom prst="rect">
            <a:avLst/>
          </a:prstGeom>
          <a:noFill/>
          <a:ln>
            <a:noFill/>
          </a:ln>
          <a:effectLst>
            <a:glow rad="101600">
              <a:schemeClr val="bg1">
                <a:lumMod val="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554" name="Rectangle 2"/>
          <p:cNvSpPr>
            <a:spLocks noGrp="1"/>
          </p:cNvSpPr>
          <p:nvPr>
            <p:ph type="title"/>
          </p:nvPr>
        </p:nvSpPr>
        <p:spPr/>
        <p:txBody>
          <a:bodyPr/>
          <a:lstStyle/>
          <a:p>
            <a:r>
              <a:rPr lang="en-US" sz="2800">
                <a:solidFill>
                  <a:srgbClr val="3E4C56"/>
                </a:solidFill>
              </a:rPr>
              <a:t>SFX: Source-to-Target Preference</a:t>
            </a:r>
            <a:endParaRPr lang="en-GB" sz="2800">
              <a:solidFill>
                <a:srgbClr val="3E4C56"/>
              </a:solidFill>
            </a:endParaRPr>
          </a:p>
        </p:txBody>
      </p:sp>
      <p:sp>
        <p:nvSpPr>
          <p:cNvPr id="23557" name="Oval 5"/>
          <p:cNvSpPr>
            <a:spLocks noChangeArrowheads="1"/>
          </p:cNvSpPr>
          <p:nvPr/>
        </p:nvSpPr>
        <p:spPr bwMode="auto">
          <a:xfrm flipV="1">
            <a:off x="2200521" y="4243461"/>
            <a:ext cx="420273" cy="310500"/>
          </a:xfrm>
          <a:prstGeom prst="ellipse">
            <a:avLst/>
          </a:prstGeom>
          <a:noFill/>
          <a:ln w="57150">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30000"/>
              </a:spcBef>
            </a:pPr>
            <a:endParaRPr lang="en-US">
              <a:solidFill>
                <a:srgbClr val="C00000"/>
              </a:solidFill>
            </a:endParaRPr>
          </a:p>
        </p:txBody>
      </p:sp>
      <p:pic>
        <p:nvPicPr>
          <p:cNvPr id="2355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540" y="4610671"/>
            <a:ext cx="4394201" cy="2126639"/>
          </a:xfrm>
          <a:prstGeom prst="rect">
            <a:avLst/>
          </a:prstGeom>
          <a:noFill/>
          <a:ln>
            <a:noFill/>
          </a:ln>
          <a:effectLst>
            <a:glow rad="101600">
              <a:schemeClr val="bg1">
                <a:lumMod val="8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bwMode="auto">
          <a:xfrm>
            <a:off x="448572" y="6462995"/>
            <a:ext cx="2164773" cy="247650"/>
          </a:xfrm>
          <a:prstGeom prst="rect">
            <a:avLst/>
          </a:prstGeom>
          <a:noFill/>
          <a:ln w="28575" cap="flat" cmpd="sng" algn="ctr">
            <a:solidFill>
              <a:srgbClr val="FF0000"/>
            </a:solidFill>
            <a:prstDash val="solid"/>
            <a:round/>
            <a:headEnd type="none" w="med" len="med"/>
            <a:tailEnd type="triangle" w="med" len="med"/>
          </a:ln>
          <a:effectLst/>
        </p:spPr>
        <p:txBody>
          <a:bodyPr/>
          <a:lstStyle/>
          <a:p>
            <a:pPr algn="ctr">
              <a:defRPr/>
            </a:pPr>
            <a:endParaRPr lang="en-US" b="0">
              <a:ln w="12700">
                <a:solidFill>
                  <a:srgbClr val="FF0000"/>
                </a:solidFill>
              </a:ln>
              <a:noFill/>
              <a:latin typeface="Arial" pitchFamily="34" charset="0"/>
              <a:ea typeface="ヒラギノ角ゴ ProN W3" charset="-128"/>
              <a:cs typeface="Arial" pitchFamily="34" charset="0"/>
            </a:endParaRPr>
          </a:p>
        </p:txBody>
      </p:sp>
      <p:pic>
        <p:nvPicPr>
          <p:cNvPr id="23562"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4455" y="4480227"/>
            <a:ext cx="3978852" cy="2366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5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solidFill>
                  <a:srgbClr val="3E4C56"/>
                </a:solidFill>
              </a:rPr>
              <a:t>SFX: EX_LIBRIS_PRIMO Target</a:t>
            </a:r>
          </a:p>
        </p:txBody>
      </p:sp>
      <p:pic>
        <p:nvPicPr>
          <p:cNvPr id="26628" name="Picture 2"/>
          <p:cNvPicPr>
            <a:picLocks noChangeAspect="1" noChangeArrowheads="1"/>
          </p:cNvPicPr>
          <p:nvPr/>
        </p:nvPicPr>
        <p:blipFill>
          <a:blip r:embed="rId3">
            <a:extLst>
              <a:ext uri="{28A0092B-C50C-407E-A947-70E740481C1C}">
                <a14:useLocalDpi xmlns:a14="http://schemas.microsoft.com/office/drawing/2010/main" val="0"/>
              </a:ext>
            </a:extLst>
          </a:blip>
          <a:srcRect l="1192" t="18001" r="30954" b="37834"/>
          <a:stretch>
            <a:fillRect/>
          </a:stretch>
        </p:blipFill>
        <p:spPr bwMode="auto">
          <a:xfrm>
            <a:off x="193830" y="1047890"/>
            <a:ext cx="6016625" cy="2783898"/>
          </a:xfrm>
          <a:prstGeom prst="rect">
            <a:avLst/>
          </a:prstGeom>
          <a:noFill/>
          <a:ln>
            <a:noFill/>
          </a:ln>
          <a:effectLst>
            <a:glow rad="101600">
              <a:schemeClr val="bg1">
                <a:lumMod val="8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Oval 5"/>
          <p:cNvSpPr>
            <a:spLocks noChangeArrowheads="1"/>
          </p:cNvSpPr>
          <p:nvPr/>
        </p:nvSpPr>
        <p:spPr bwMode="auto">
          <a:xfrm flipV="1">
            <a:off x="1730375" y="2084388"/>
            <a:ext cx="1606550" cy="498475"/>
          </a:xfrm>
          <a:prstGeom prst="ellipse">
            <a:avLst/>
          </a:prstGeom>
          <a:noFill/>
          <a:ln w="57150">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30000"/>
              </a:spcBef>
            </a:pPr>
            <a:endParaRPr lang="en-US">
              <a:solidFill>
                <a:srgbClr val="C00000"/>
              </a:solidFill>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823414"/>
            <a:ext cx="3699332" cy="2298308"/>
          </a:xfrm>
          <a:prstGeom prst="rect">
            <a:avLst/>
          </a:prstGeom>
          <a:noFill/>
          <a:ln>
            <a:noFill/>
          </a:ln>
          <a:effectLst>
            <a:glow rad="101600">
              <a:schemeClr val="bg1">
                <a:lumMod val="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868" y="4158695"/>
            <a:ext cx="7943464" cy="2089632"/>
          </a:xfrm>
          <a:prstGeom prst="rect">
            <a:avLst/>
          </a:prstGeom>
          <a:noFill/>
          <a:ln>
            <a:noFill/>
          </a:ln>
          <a:effectLst>
            <a:glow rad="101600">
              <a:schemeClr val="bg1">
                <a:lumMod val="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583" name="Oval 5"/>
          <p:cNvSpPr>
            <a:spLocks noChangeArrowheads="1"/>
          </p:cNvSpPr>
          <p:nvPr/>
        </p:nvSpPr>
        <p:spPr bwMode="auto">
          <a:xfrm flipV="1">
            <a:off x="4953000" y="2370138"/>
            <a:ext cx="1908175" cy="601662"/>
          </a:xfrm>
          <a:prstGeom prst="ellipse">
            <a:avLst/>
          </a:prstGeom>
          <a:noFill/>
          <a:ln w="57150">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30000"/>
              </a:spcBef>
            </a:pPr>
            <a:endParaRPr lang="en-US">
              <a:solidFill>
                <a:srgbClr val="C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a:xfrm>
            <a:off x="347663" y="120650"/>
            <a:ext cx="8339137" cy="533400"/>
          </a:xfrm>
        </p:spPr>
        <p:txBody>
          <a:bodyPr/>
          <a:lstStyle/>
          <a:p>
            <a:r>
              <a:rPr lang="en-US" sz="2800">
                <a:solidFill>
                  <a:srgbClr val="3E4C56"/>
                </a:solidFill>
              </a:rPr>
              <a:t>SFX: Rapid Service Indicator Index</a:t>
            </a:r>
            <a:endParaRPr lang="en-GB" sz="2800">
              <a:solidFill>
                <a:srgbClr val="3E4C56"/>
              </a:solidFill>
            </a:endParaRPr>
          </a:p>
        </p:txBody>
      </p:sp>
      <p:sp>
        <p:nvSpPr>
          <p:cNvPr id="10" name="Rectangle 3"/>
          <p:cNvSpPr txBox="1">
            <a:spLocks/>
          </p:cNvSpPr>
          <p:nvPr/>
        </p:nvSpPr>
        <p:spPr bwMode="auto">
          <a:xfrm>
            <a:off x="476250" y="1047750"/>
            <a:ext cx="8512175" cy="5414963"/>
          </a:xfrm>
          <a:prstGeom prst="rect">
            <a:avLst/>
          </a:prstGeom>
          <a:noFill/>
          <a:ln>
            <a:noFill/>
          </a:ln>
        </p:spPr>
        <p:txBody>
          <a:bodyPr/>
          <a:lstStyle>
            <a:lvl1pPr marL="233363" indent="-233363"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a:defRPr/>
            </a:pPr>
            <a:r>
              <a:rPr lang="en-US" b="0" dirty="0">
                <a:solidFill>
                  <a:srgbClr val="3E4C56"/>
                </a:solidFill>
              </a:rPr>
              <a:t>Displays full text availability in Primo</a:t>
            </a:r>
          </a:p>
          <a:p>
            <a:pPr marL="0" indent="0">
              <a:buFont typeface="Arial" pitchFamily="34" charset="0"/>
              <a:buNone/>
              <a:defRPr/>
            </a:pPr>
            <a:endParaRPr lang="en-US" b="0" dirty="0">
              <a:solidFill>
                <a:srgbClr val="3E4C56"/>
              </a:solidFill>
            </a:endParaRPr>
          </a:p>
          <a:p>
            <a:pPr>
              <a:defRPr/>
            </a:pPr>
            <a:endParaRPr lang="en-US" sz="2800" b="0" dirty="0">
              <a:solidFill>
                <a:srgbClr val="3E4C56"/>
              </a:solidFill>
            </a:endParaRPr>
          </a:p>
          <a:p>
            <a:pPr>
              <a:defRPr/>
            </a:pPr>
            <a:endParaRPr lang="en-US" sz="2800" b="0" dirty="0">
              <a:solidFill>
                <a:srgbClr val="3E4C56"/>
              </a:solidFill>
            </a:endParaRPr>
          </a:p>
          <a:p>
            <a:pPr>
              <a:defRPr/>
            </a:pPr>
            <a:endParaRPr lang="en-US" b="0" dirty="0">
              <a:solidFill>
                <a:srgbClr val="3E4C56"/>
              </a:solidFill>
            </a:endParaRPr>
          </a:p>
          <a:p>
            <a:pPr>
              <a:defRPr/>
            </a:pPr>
            <a:r>
              <a:rPr lang="en-US" b="0" dirty="0">
                <a:solidFill>
                  <a:srgbClr val="3E4C56"/>
                </a:solidFill>
              </a:rPr>
              <a:t>Scheduled via</a:t>
            </a:r>
            <a:r>
              <a:rPr lang="en-US" dirty="0">
                <a:solidFill>
                  <a:srgbClr val="3E4C56"/>
                </a:solidFill>
              </a:rPr>
              <a:t> </a:t>
            </a:r>
            <a:r>
              <a:rPr lang="en-US" b="0" dirty="0" err="1">
                <a:solidFill>
                  <a:srgbClr val="3E4C56"/>
                </a:solidFill>
              </a:rPr>
              <a:t>server_admin_util</a:t>
            </a:r>
            <a:r>
              <a:rPr lang="en-US" b="0" dirty="0">
                <a:solidFill>
                  <a:srgbClr val="3E4C56"/>
                </a:solidFill>
              </a:rPr>
              <a:t> during SFX implementation</a:t>
            </a:r>
          </a:p>
          <a:p>
            <a:pPr>
              <a:defRPr/>
            </a:pPr>
            <a:r>
              <a:rPr lang="en-US" b="0" dirty="0">
                <a:solidFill>
                  <a:srgbClr val="3E4C56"/>
                </a:solidFill>
              </a:rPr>
              <a:t>Runs at regular intervals, no extra Primo configuration required</a:t>
            </a:r>
            <a:br>
              <a:rPr lang="en-US" b="0" dirty="0"/>
            </a:br>
            <a:endParaRPr lang="en-US" b="0" dirty="0"/>
          </a:p>
          <a:p>
            <a:pPr>
              <a:defRPr/>
            </a:pPr>
            <a:endParaRPr lang="en-US" b="0" dirty="0"/>
          </a:p>
          <a:p>
            <a:pPr>
              <a:defRPr/>
            </a:pPr>
            <a:endParaRPr lang="en-US" b="0" dirty="0"/>
          </a:p>
          <a:p>
            <a:pPr marL="0" indent="0">
              <a:buFont typeface="Arial" pitchFamily="34" charset="0"/>
              <a:buNone/>
              <a:defRPr/>
            </a:pPr>
            <a:endParaRPr lang="en-US" dirty="0"/>
          </a:p>
          <a:p>
            <a:pPr marL="0" indent="0">
              <a:buFont typeface="Arial" pitchFamily="34" charset="0"/>
              <a:buNone/>
              <a:defRPr/>
            </a:pPr>
            <a:endParaRPr lang="en-US" dirty="0"/>
          </a:p>
          <a:p>
            <a:pPr marL="0" indent="0">
              <a:buFont typeface="Arial" pitchFamily="34" charset="0"/>
              <a:buNone/>
              <a:defRPr/>
            </a:pPr>
            <a:r>
              <a:rPr lang="en-US" dirty="0"/>
              <a:t> </a:t>
            </a:r>
            <a:endParaRPr lang="en-US" sz="2000" dirty="0"/>
          </a:p>
        </p:txBody>
      </p:sp>
      <p:pic>
        <p:nvPicPr>
          <p:cNvPr id="245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25" y="1700775"/>
            <a:ext cx="5938004" cy="1344175"/>
          </a:xfrm>
          <a:prstGeom prst="rect">
            <a:avLst/>
          </a:prstGeom>
          <a:noFill/>
          <a:ln>
            <a:noFill/>
          </a:ln>
          <a:effectLst>
            <a:glow rad="101600">
              <a:schemeClr val="bg1">
                <a:lumMod val="8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05" name="Rectangle 1"/>
          <p:cNvSpPr>
            <a:spLocks noChangeArrowheads="1"/>
          </p:cNvSpPr>
          <p:nvPr/>
        </p:nvSpPr>
        <p:spPr bwMode="auto">
          <a:xfrm>
            <a:off x="2997200" y="2276475"/>
            <a:ext cx="2265363" cy="327025"/>
          </a:xfrm>
          <a:prstGeom prst="rect">
            <a:avLst/>
          </a:prstGeom>
          <a:noFill/>
          <a:ln w="38100" algn="ctr">
            <a:solidFill>
              <a:srgbClr val="C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algn="ctr"/>
            <a:endParaRPr lang="en-US" b="0">
              <a:solidFill>
                <a:schemeClr val="tx1"/>
              </a:solidFill>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Grp="1" noChangeArrowheads="1"/>
          </p:cNvSpPr>
          <p:nvPr>
            <p:ph type="ctrTitle" idx="4294967295"/>
          </p:nvPr>
        </p:nvSpPr>
        <p:spPr>
          <a:xfrm>
            <a:off x="693738" y="893763"/>
            <a:ext cx="7772400" cy="1470025"/>
          </a:xfrm>
        </p:spPr>
        <p:txBody>
          <a:bodyPr/>
          <a:lstStyle/>
          <a:p>
            <a:r>
              <a:rPr lang="en-US">
                <a:solidFill>
                  <a:srgbClr val="3E4C56"/>
                </a:solidFill>
              </a:rPr>
              <a:t>Agenda</a:t>
            </a:r>
          </a:p>
        </p:txBody>
      </p:sp>
      <p:grpSp>
        <p:nvGrpSpPr>
          <p:cNvPr id="26627" name="Group 6"/>
          <p:cNvGrpSpPr>
            <a:grpSpLocks/>
          </p:cNvGrpSpPr>
          <p:nvPr/>
        </p:nvGrpSpPr>
        <p:grpSpPr bwMode="auto">
          <a:xfrm rot="716985">
            <a:off x="4792663" y="1516063"/>
            <a:ext cx="3403600" cy="4329112"/>
            <a:chOff x="4559972" y="1278319"/>
            <a:chExt cx="3610070" cy="4493385"/>
          </a:xfrm>
        </p:grpSpPr>
        <p:sp>
          <p:nvSpPr>
            <p:cNvPr id="5" name="Rounded Rectangle 4"/>
            <p:cNvSpPr/>
            <p:nvPr/>
          </p:nvSpPr>
          <p:spPr bwMode="auto">
            <a:xfrm>
              <a:off x="4559972" y="1278319"/>
              <a:ext cx="3610070" cy="4493385"/>
            </a:xfrm>
            <a:prstGeom prst="roundRect">
              <a:avLst/>
            </a:prstGeom>
            <a:solidFill>
              <a:schemeClr val="bg1"/>
            </a:solidFill>
            <a:ln w="76200" cap="flat" cmpd="sng" algn="ctr">
              <a:solidFill>
                <a:srgbClr val="3E4C56"/>
              </a:solidFill>
              <a:prstDash val="solid"/>
              <a:round/>
              <a:headEnd type="none" w="med" len="med"/>
              <a:tailEnd type="triangle" w="med" len="med"/>
            </a:ln>
            <a:effectLst>
              <a:glow rad="63500">
                <a:schemeClr val="accent4">
                  <a:satMod val="175000"/>
                  <a:alpha val="40000"/>
                </a:schemeClr>
              </a:glow>
            </a:effectLst>
          </p:spPr>
          <p:txBody>
            <a:bodyPr/>
            <a:lstStyle/>
            <a:p>
              <a:pPr algn="ctr">
                <a:defRPr/>
              </a:pPr>
              <a:endParaRPr lang="en-US" b="0">
                <a:solidFill>
                  <a:schemeClr val="tx1"/>
                </a:solidFill>
                <a:latin typeface="Arial" pitchFamily="34" charset="0"/>
                <a:ea typeface="ヒラギノ角ゴ ProN W3" charset="-128"/>
                <a:cs typeface="Arial" pitchFamily="34" charset="0"/>
              </a:endParaRPr>
            </a:p>
          </p:txBody>
        </p:sp>
        <p:sp>
          <p:nvSpPr>
            <p:cNvPr id="232461" name="Text Box 13"/>
            <p:cNvSpPr txBox="1">
              <a:spLocks noChangeArrowheads="1"/>
            </p:cNvSpPr>
            <p:nvPr/>
          </p:nvSpPr>
          <p:spPr bwMode="auto">
            <a:xfrm rot="20768">
              <a:off x="4586797" y="1965265"/>
              <a:ext cx="3559556" cy="3134000"/>
            </a:xfrm>
            <a:prstGeom prst="rect">
              <a:avLst/>
            </a:prstGeom>
            <a:noFill/>
            <a:ln>
              <a:noFill/>
            </a:ln>
            <a:effectLst/>
          </p:spPr>
          <p:txBody>
            <a:bodyPr lIns="90000" tIns="46800" rIns="90000" bIns="46800">
              <a:spAutoFit/>
            </a:bodyPr>
            <a:lstStyle>
              <a:lvl1pPr eaLnBrk="0" hangingPunct="0">
                <a:defRPr sz="2400" b="1">
                  <a:solidFill>
                    <a:srgbClr val="000000"/>
                  </a:solidFill>
                  <a:latin typeface="Arial" pitchFamily="34" charset="0"/>
                  <a:ea typeface="ヒラギノ角ゴ ProN W3" charset="-128"/>
                  <a:sym typeface="Arial" pitchFamily="34" charset="0"/>
                </a:defRPr>
              </a:lvl1pPr>
              <a:lvl2pPr indent="-228600" eaLnBrk="0" hangingPunct="0">
                <a:defRPr sz="2400" b="1">
                  <a:solidFill>
                    <a:srgbClr val="000000"/>
                  </a:solidFill>
                  <a:latin typeface="Arial" pitchFamily="34" charset="0"/>
                  <a:ea typeface="ヒラギノ角ゴ ProN W3" charset="-128"/>
                  <a:sym typeface="Arial" pitchFamily="34" charset="0"/>
                </a:defRPr>
              </a:lvl2pPr>
              <a:lvl3pPr eaLnBrk="0" hangingPunct="0">
                <a:defRPr sz="2400" b="1">
                  <a:solidFill>
                    <a:srgbClr val="000000"/>
                  </a:solidFill>
                  <a:latin typeface="Arial" pitchFamily="34" charset="0"/>
                  <a:ea typeface="ヒラギノ角ゴ ProN W3" charset="-128"/>
                  <a:sym typeface="Arial" pitchFamily="34" charset="0"/>
                </a:defRPr>
              </a:lvl3pPr>
              <a:lvl4pPr eaLnBrk="0" hangingPunct="0">
                <a:defRPr sz="2400" b="1">
                  <a:solidFill>
                    <a:srgbClr val="000000"/>
                  </a:solidFill>
                  <a:latin typeface="Arial" pitchFamily="34" charset="0"/>
                  <a:ea typeface="ヒラギノ角ゴ ProN W3" charset="-128"/>
                  <a:sym typeface="Arial" pitchFamily="34" charset="0"/>
                </a:defRPr>
              </a:lvl4pPr>
              <a:lvl5pPr eaLnBrk="0" hangingPunct="0">
                <a:defRPr sz="2400" b="1">
                  <a:solidFill>
                    <a:srgbClr val="000000"/>
                  </a:solidFill>
                  <a:latin typeface="Arial" pitchFamily="34" charset="0"/>
                  <a:ea typeface="ヒラギノ角ゴ ProN W3" charset="-128"/>
                  <a:sym typeface="Arial" pitchFamily="34" charset="0"/>
                </a:defRPr>
              </a:lvl5pPr>
              <a:lvl6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6pPr>
              <a:lvl7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7pPr>
              <a:lvl8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8pPr>
              <a:lvl9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9pPr>
            </a:lstStyle>
            <a:p>
              <a:pPr eaLnBrk="1" hangingPunct="1">
                <a:spcBef>
                  <a:spcPct val="50000"/>
                </a:spcBef>
                <a:defRPr/>
              </a:pPr>
              <a:r>
                <a:rPr lang="en-US" sz="2000" b="0" dirty="0">
                  <a:solidFill>
                    <a:schemeClr val="accent3">
                      <a:lumMod val="65000"/>
                    </a:schemeClr>
                  </a:solidFill>
                  <a:latin typeface="Verdana" pitchFamily="34" charset="0"/>
                  <a:cs typeface="+mn-cs"/>
                </a:rPr>
                <a:t>Introduction</a:t>
              </a:r>
              <a:endParaRPr lang="en-US" sz="2000" dirty="0">
                <a:solidFill>
                  <a:schemeClr val="tx1"/>
                </a:solidFill>
                <a:latin typeface="Verdana" pitchFamily="34" charset="0"/>
                <a:cs typeface="+mn-cs"/>
              </a:endParaRPr>
            </a:p>
            <a:p>
              <a:pPr eaLnBrk="1" hangingPunct="1">
                <a:spcBef>
                  <a:spcPct val="50000"/>
                </a:spcBef>
                <a:defRPr/>
              </a:pPr>
              <a:r>
                <a:rPr lang="en-US" sz="2000" b="0" dirty="0">
                  <a:solidFill>
                    <a:schemeClr val="bg2">
                      <a:lumMod val="60000"/>
                      <a:lumOff val="40000"/>
                    </a:schemeClr>
                  </a:solidFill>
                  <a:latin typeface="Verdana" pitchFamily="34" charset="0"/>
                  <a:cs typeface="+mn-cs"/>
                </a:rPr>
                <a:t>SFX Linking via Primo</a:t>
              </a:r>
              <a:endParaRPr lang="en-US" sz="2000" b="0" dirty="0">
                <a:solidFill>
                  <a:srgbClr val="A6A6A6"/>
                </a:solidFill>
                <a:latin typeface="Verdana" pitchFamily="34" charset="0"/>
                <a:cs typeface="+mn-cs"/>
              </a:endParaRPr>
            </a:p>
            <a:p>
              <a:pPr eaLnBrk="1" hangingPunct="1">
                <a:spcBef>
                  <a:spcPct val="50000"/>
                </a:spcBef>
                <a:defRPr/>
              </a:pPr>
              <a:r>
                <a:rPr lang="en-US" sz="2000" dirty="0">
                  <a:solidFill>
                    <a:srgbClr val="663300"/>
                  </a:solidFill>
                  <a:latin typeface="Verdana" pitchFamily="34" charset="0"/>
                  <a:cs typeface="+mn-cs"/>
                </a:rPr>
                <a:t>SFX2Primo Export</a:t>
              </a:r>
              <a:endParaRPr lang="en-US" sz="2000" b="0" dirty="0">
                <a:solidFill>
                  <a:srgbClr val="A6A6A6"/>
                </a:solidFill>
                <a:latin typeface="Verdana" pitchFamily="34" charset="0"/>
                <a:cs typeface="+mn-cs"/>
              </a:endParaRPr>
            </a:p>
            <a:p>
              <a:pPr eaLnBrk="1" hangingPunct="1">
                <a:spcBef>
                  <a:spcPct val="50000"/>
                </a:spcBef>
                <a:defRPr/>
              </a:pPr>
              <a:r>
                <a:rPr lang="en-US" sz="2000" b="0" dirty="0">
                  <a:solidFill>
                    <a:srgbClr val="A6A6A6"/>
                  </a:solidFill>
                  <a:latin typeface="Verdana" pitchFamily="34" charset="0"/>
                  <a:cs typeface="+mn-cs"/>
                </a:rPr>
                <a:t>SFX4Primo Central</a:t>
              </a:r>
            </a:p>
            <a:p>
              <a:pPr eaLnBrk="1" hangingPunct="1">
                <a:spcBef>
                  <a:spcPct val="50000"/>
                </a:spcBef>
                <a:defRPr/>
              </a:pPr>
              <a:r>
                <a:rPr lang="en-US" sz="2000" b="0" dirty="0">
                  <a:solidFill>
                    <a:srgbClr val="A6A6A6"/>
                  </a:solidFill>
                  <a:latin typeface="Verdana" pitchFamily="34" charset="0"/>
                  <a:cs typeface="+mn-cs"/>
                </a:rPr>
                <a:t>Troubleshooting</a:t>
              </a:r>
            </a:p>
            <a:p>
              <a:pPr eaLnBrk="1" hangingPunct="1">
                <a:spcBef>
                  <a:spcPct val="50000"/>
                </a:spcBef>
                <a:defRPr/>
              </a:pPr>
              <a:r>
                <a:rPr lang="en-US" sz="2000" b="0" dirty="0">
                  <a:solidFill>
                    <a:srgbClr val="A6A6A6"/>
                  </a:solidFill>
                  <a:latin typeface="Verdana" pitchFamily="34" charset="0"/>
                  <a:cs typeface="+mn-cs"/>
                </a:rPr>
                <a:t>Summary &amp; Additional Resources</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p:txBody>
          <a:bodyPr/>
          <a:lstStyle/>
          <a:p>
            <a:r>
              <a:rPr lang="en-US">
                <a:solidFill>
                  <a:srgbClr val="3E4C56"/>
                </a:solidFill>
              </a:rPr>
              <a:t>SFX2Primo Export</a:t>
            </a:r>
            <a:endParaRPr lang="en-GB">
              <a:solidFill>
                <a:srgbClr val="3E4C56"/>
              </a:solidFill>
            </a:endParaRPr>
          </a:p>
        </p:txBody>
      </p:sp>
      <p:sp>
        <p:nvSpPr>
          <p:cNvPr id="10" name="Rectangle 3"/>
          <p:cNvSpPr txBox="1">
            <a:spLocks/>
          </p:cNvSpPr>
          <p:nvPr/>
        </p:nvSpPr>
        <p:spPr bwMode="auto">
          <a:xfrm>
            <a:off x="465138" y="992188"/>
            <a:ext cx="7993062" cy="4932362"/>
          </a:xfrm>
          <a:prstGeom prst="rect">
            <a:avLst/>
          </a:prstGeom>
          <a:noFill/>
          <a:ln>
            <a:noFill/>
          </a:ln>
        </p:spPr>
        <p:txBody>
          <a:bodyPr/>
          <a:lstStyle>
            <a:lvl1pPr marL="233363" indent="-233363"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a:spcBef>
                <a:spcPts val="600"/>
              </a:spcBef>
              <a:defRPr/>
            </a:pPr>
            <a:r>
              <a:rPr lang="en-US" b="0" dirty="0">
                <a:solidFill>
                  <a:srgbClr val="3E4C56"/>
                </a:solidFill>
              </a:rPr>
              <a:t>Harvests </a:t>
            </a:r>
            <a:r>
              <a:rPr lang="en-US" dirty="0">
                <a:solidFill>
                  <a:srgbClr val="3E4C56"/>
                </a:solidFill>
              </a:rPr>
              <a:t>active</a:t>
            </a:r>
            <a:r>
              <a:rPr lang="en-US" b="0" dirty="0">
                <a:solidFill>
                  <a:srgbClr val="3E4C56"/>
                </a:solidFill>
              </a:rPr>
              <a:t> SFX KB Object records for Primo (MARC21 format)</a:t>
            </a:r>
            <a:endParaRPr lang="en-US" dirty="0">
              <a:solidFill>
                <a:srgbClr val="3E4C56"/>
              </a:solidFill>
            </a:endParaRPr>
          </a:p>
          <a:p>
            <a:pPr marL="0" indent="0">
              <a:spcBef>
                <a:spcPts val="600"/>
              </a:spcBef>
              <a:buFont typeface="Arial" pitchFamily="34" charset="0"/>
              <a:buNone/>
              <a:defRPr/>
            </a:pPr>
            <a:endParaRPr lang="en-US" b="0" dirty="0">
              <a:solidFill>
                <a:srgbClr val="3E4C56"/>
              </a:solidFill>
            </a:endParaRPr>
          </a:p>
          <a:p>
            <a:pPr>
              <a:spcBef>
                <a:spcPts val="600"/>
              </a:spcBef>
              <a:defRPr/>
            </a:pPr>
            <a:r>
              <a:rPr lang="en-US" b="0" dirty="0">
                <a:solidFill>
                  <a:srgbClr val="3E4C56"/>
                </a:solidFill>
              </a:rPr>
              <a:t>Brief records contain title, ISSN/ISBN, subject (category) </a:t>
            </a:r>
          </a:p>
          <a:p>
            <a:pPr>
              <a:spcBef>
                <a:spcPts val="600"/>
              </a:spcBef>
              <a:defRPr/>
            </a:pPr>
            <a:endParaRPr lang="en-US" b="0" dirty="0">
              <a:solidFill>
                <a:srgbClr val="3E4C56"/>
              </a:solidFill>
            </a:endParaRPr>
          </a:p>
          <a:p>
            <a:pPr>
              <a:spcBef>
                <a:spcPts val="600"/>
              </a:spcBef>
              <a:defRPr/>
            </a:pPr>
            <a:r>
              <a:rPr lang="en-US" b="0" dirty="0">
                <a:solidFill>
                  <a:srgbClr val="3E4C56"/>
                </a:solidFill>
              </a:rPr>
              <a:t>Searchable by Title, not Article metadata</a:t>
            </a:r>
          </a:p>
          <a:p>
            <a:pPr>
              <a:defRPr/>
            </a:pPr>
            <a:endParaRPr lang="en-US" b="0" dirty="0"/>
          </a:p>
          <a:p>
            <a:pPr marL="0" indent="0">
              <a:buFont typeface="Arial" pitchFamily="34" charset="0"/>
              <a:buNone/>
              <a:defRPr/>
            </a:pPr>
            <a:endParaRPr lang="en-US" dirty="0"/>
          </a:p>
          <a:p>
            <a:pPr marL="0" indent="0">
              <a:buFont typeface="Arial" pitchFamily="34" charset="0"/>
              <a:buNone/>
              <a:defRPr/>
            </a:pPr>
            <a:endParaRPr lang="en-US" dirty="0"/>
          </a:p>
          <a:p>
            <a:pPr marL="0" indent="0">
              <a:buFont typeface="Arial" pitchFamily="34" charset="0"/>
              <a:buNone/>
              <a:defRPr/>
            </a:pPr>
            <a:r>
              <a:rPr lang="en-US" dirty="0"/>
              <a:t> </a:t>
            </a:r>
            <a:endParaRPr lang="en-US" sz="2000" dirty="0"/>
          </a:p>
        </p:txBody>
      </p:sp>
      <p:pic>
        <p:nvPicPr>
          <p:cNvPr id="27652" name="Picture 4" descr="\\us-filer01\dept\Professional_Services\Common_Information\Training\Alma\Images\separated icons\013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83329">
            <a:off x="2997200" y="3868738"/>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p:txBody>
          <a:bodyPr/>
          <a:lstStyle/>
          <a:p>
            <a:pPr eaLnBrk="1" hangingPunct="1"/>
            <a:r>
              <a:rPr lang="en-US">
                <a:solidFill>
                  <a:srgbClr val="3E4C56"/>
                </a:solidFill>
              </a:rPr>
              <a:t>Copyright Statement</a:t>
            </a:r>
          </a:p>
        </p:txBody>
      </p:sp>
      <p:sp>
        <p:nvSpPr>
          <p:cNvPr id="18434" name="Rectangle 5"/>
          <p:cNvSpPr>
            <a:spLocks noChangeArrowheads="1"/>
          </p:cNvSpPr>
          <p:nvPr/>
        </p:nvSpPr>
        <p:spPr bwMode="auto">
          <a:xfrm>
            <a:off x="533400" y="1341438"/>
            <a:ext cx="7772400" cy="5256212"/>
          </a:xfrm>
          <a:prstGeom prst="rect">
            <a:avLst/>
          </a:prstGeom>
          <a:noFill/>
          <a:ln>
            <a:noFill/>
          </a:ln>
        </p:spPr>
        <p:txBody>
          <a:bodyPr/>
          <a:lstStyle/>
          <a:p>
            <a:pPr algn="just">
              <a:lnSpc>
                <a:spcPct val="105000"/>
              </a:lnSpc>
              <a:defRPr/>
            </a:pPr>
            <a:r>
              <a:rPr lang="en-US" altLang="ko-KR" sz="1200" b="0" dirty="0">
                <a:solidFill>
                  <a:schemeClr val="bg1">
                    <a:lumMod val="50000"/>
                  </a:schemeClr>
                </a:solidFill>
                <a:ea typeface="Gulim" pitchFamily="34" charset="-127"/>
                <a:cs typeface="+mn-cs"/>
              </a:rPr>
              <a:t>All of the information and material inclusive of text, images, logos, product names is either the property of, or used with permission by Ex Libris Ltd. The information may not be distributed, modified, displayed, reproduced –  in whole or in part –  without the prior written permission of Ex Libris Ltd. </a:t>
            </a:r>
          </a:p>
          <a:p>
            <a:pPr algn="just">
              <a:lnSpc>
                <a:spcPct val="105000"/>
              </a:lnSpc>
              <a:defRPr/>
            </a:pPr>
            <a:endParaRPr lang="en-US" altLang="ko-KR" sz="1200" dirty="0">
              <a:solidFill>
                <a:schemeClr val="bg1">
                  <a:lumMod val="50000"/>
                </a:schemeClr>
              </a:solidFill>
              <a:ea typeface="Gulim" pitchFamily="34" charset="-127"/>
              <a:cs typeface="+mn-cs"/>
            </a:endParaRPr>
          </a:p>
          <a:p>
            <a:pPr>
              <a:lnSpc>
                <a:spcPct val="105000"/>
              </a:lnSpc>
              <a:defRPr/>
            </a:pPr>
            <a:r>
              <a:rPr lang="en-US" altLang="ko-KR" sz="1200" dirty="0">
                <a:solidFill>
                  <a:schemeClr val="bg1">
                    <a:lumMod val="50000"/>
                  </a:schemeClr>
                </a:solidFill>
                <a:ea typeface="Gulim" pitchFamily="34" charset="-127"/>
                <a:cs typeface="+mn-cs"/>
              </a:rPr>
              <a:t>TRADEMARKS </a:t>
            </a:r>
          </a:p>
          <a:p>
            <a:pPr>
              <a:lnSpc>
                <a:spcPct val="105000"/>
              </a:lnSpc>
              <a:defRPr/>
            </a:pPr>
            <a:br>
              <a:rPr lang="en-US" altLang="ko-KR" sz="1200" b="0" dirty="0">
                <a:solidFill>
                  <a:schemeClr val="bg1">
                    <a:lumMod val="50000"/>
                  </a:schemeClr>
                </a:solidFill>
                <a:ea typeface="Gulim" pitchFamily="34" charset="-127"/>
                <a:cs typeface="+mn-cs"/>
              </a:rPr>
            </a:br>
            <a:r>
              <a:rPr lang="en-US" altLang="ko-KR" sz="1200" b="0" dirty="0">
                <a:solidFill>
                  <a:schemeClr val="bg1">
                    <a:lumMod val="50000"/>
                  </a:schemeClr>
                </a:solidFill>
                <a:ea typeface="Gulim" pitchFamily="34" charset="-127"/>
                <a:cs typeface="+mn-cs"/>
              </a:rPr>
              <a:t>Ex Libris, the Ex Libris logo, Aleph, Alma, SFX, SFXIT, MetaLib, DigiTool, Verde, Primo, Voyager, MetaSearch, MetaIndex and other Ex Libris products and services referenced herein are trademarks of Ex Libris, and may be registered in certain jurisdictions. All other product names, company names, marks and logos referenced may be trademarks of their respective owners. </a:t>
            </a:r>
          </a:p>
          <a:p>
            <a:pPr>
              <a:lnSpc>
                <a:spcPct val="105000"/>
              </a:lnSpc>
              <a:defRPr/>
            </a:pPr>
            <a:endParaRPr lang="en-US" altLang="ko-KR" sz="1200" dirty="0">
              <a:solidFill>
                <a:schemeClr val="bg1">
                  <a:lumMod val="50000"/>
                </a:schemeClr>
              </a:solidFill>
              <a:ea typeface="Gulim" pitchFamily="34" charset="-127"/>
              <a:cs typeface="+mn-cs"/>
            </a:endParaRPr>
          </a:p>
          <a:p>
            <a:pPr>
              <a:lnSpc>
                <a:spcPct val="105000"/>
              </a:lnSpc>
              <a:defRPr/>
            </a:pPr>
            <a:r>
              <a:rPr lang="en-US" altLang="ko-KR" sz="1200" dirty="0">
                <a:solidFill>
                  <a:schemeClr val="bg1">
                    <a:lumMod val="50000"/>
                  </a:schemeClr>
                </a:solidFill>
                <a:ea typeface="Gulim" pitchFamily="34" charset="-127"/>
                <a:cs typeface="+mn-cs"/>
              </a:rPr>
              <a:t>DISCLAIMER </a:t>
            </a:r>
          </a:p>
          <a:p>
            <a:pPr>
              <a:lnSpc>
                <a:spcPct val="105000"/>
              </a:lnSpc>
              <a:defRPr/>
            </a:pPr>
            <a:br>
              <a:rPr lang="en-US" altLang="ko-KR" sz="1200" b="0" dirty="0">
                <a:solidFill>
                  <a:schemeClr val="bg1">
                    <a:lumMod val="50000"/>
                  </a:schemeClr>
                </a:solidFill>
                <a:ea typeface="Gulim" pitchFamily="34" charset="-127"/>
                <a:cs typeface="+mn-cs"/>
              </a:rPr>
            </a:br>
            <a:r>
              <a:rPr lang="en-US" altLang="ko-KR" sz="1200" b="0" dirty="0">
                <a:solidFill>
                  <a:schemeClr val="bg1">
                    <a:lumMod val="50000"/>
                  </a:schemeClr>
                </a:solidFill>
                <a:ea typeface="Gulim" pitchFamily="34" charset="-127"/>
                <a:cs typeface="+mn-cs"/>
              </a:rPr>
              <a:t>The information contained in this document is compiled from various sources and provided on an "AS IS" basis for general information purposes only without any representations, conditions or warranties whether express or implied, including any implied warranties of satisfactory quality, completeness, accuracy or fitness for a particular purpose. </a:t>
            </a:r>
          </a:p>
          <a:p>
            <a:pPr>
              <a:lnSpc>
                <a:spcPct val="105000"/>
              </a:lnSpc>
              <a:defRPr/>
            </a:pPr>
            <a:endParaRPr lang="en-US" altLang="ko-KR" sz="1200" b="0" dirty="0">
              <a:solidFill>
                <a:schemeClr val="bg1">
                  <a:lumMod val="50000"/>
                </a:schemeClr>
              </a:solidFill>
              <a:ea typeface="Gulim" pitchFamily="34" charset="-127"/>
              <a:cs typeface="+mn-cs"/>
            </a:endParaRPr>
          </a:p>
          <a:p>
            <a:pPr algn="just">
              <a:lnSpc>
                <a:spcPct val="105000"/>
              </a:lnSpc>
              <a:defRPr/>
            </a:pPr>
            <a:r>
              <a:rPr lang="en-US" altLang="ko-KR" sz="1200" b="0" dirty="0">
                <a:solidFill>
                  <a:schemeClr val="bg1">
                    <a:lumMod val="50000"/>
                  </a:schemeClr>
                </a:solidFill>
                <a:ea typeface="Gulim" pitchFamily="34" charset="-127"/>
                <a:cs typeface="+mn-cs"/>
              </a:rPr>
              <a:t>Ex Libris, its subsidiaries and related corporations ("Ex Libris Group") disclaim any and all liability for all use of this information, including losses, damages, claims or expenses any person may incur as a result of the use of this information, even if advised of the possibility of such loss or damage.</a:t>
            </a:r>
          </a:p>
          <a:p>
            <a:pPr algn="just">
              <a:lnSpc>
                <a:spcPct val="105000"/>
              </a:lnSpc>
              <a:defRPr/>
            </a:pPr>
            <a:endParaRPr lang="en-US" sz="1200" b="0" dirty="0">
              <a:solidFill>
                <a:schemeClr val="bg1">
                  <a:lumMod val="50000"/>
                </a:schemeClr>
              </a:solidFill>
              <a:ea typeface="MS PGothic" pitchFamily="34" charset="-128"/>
              <a:cs typeface="+mn-cs"/>
            </a:endParaRPr>
          </a:p>
          <a:p>
            <a:pPr algn="just">
              <a:lnSpc>
                <a:spcPct val="80000"/>
              </a:lnSpc>
              <a:defRPr/>
            </a:pPr>
            <a:r>
              <a:rPr lang="en-US" sz="1200" b="0" dirty="0">
                <a:solidFill>
                  <a:schemeClr val="bg1">
                    <a:lumMod val="50000"/>
                  </a:schemeClr>
                </a:solidFill>
                <a:ea typeface="MS PGothic" pitchFamily="34" charset="-128"/>
                <a:cs typeface="+mn-cs"/>
              </a:rPr>
              <a:t>© Ex Libris Ltd., 2014</a:t>
            </a:r>
          </a:p>
          <a:p>
            <a:pPr algn="just">
              <a:lnSpc>
                <a:spcPct val="105000"/>
              </a:lnSpc>
              <a:defRPr/>
            </a:pPr>
            <a:endParaRPr lang="en-US" sz="1200" b="0" dirty="0">
              <a:solidFill>
                <a:schemeClr val="bg1">
                  <a:lumMod val="50000"/>
                </a:schemeClr>
              </a:solidFill>
              <a:ea typeface="MS PGothic" pitchFamily="34" charset="-128"/>
              <a:cs typeface="+mn-cs"/>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22250" y="165100"/>
            <a:ext cx="8574088" cy="533400"/>
          </a:xfrm>
        </p:spPr>
        <p:txBody>
          <a:bodyPr/>
          <a:lstStyle/>
          <a:p>
            <a:r>
              <a:rPr lang="en-US" sz="2800">
                <a:solidFill>
                  <a:srgbClr val="3E4C56"/>
                </a:solidFill>
              </a:rPr>
              <a:t>SFX: Set up Primo Export (Complete)</a:t>
            </a:r>
          </a:p>
        </p:txBody>
      </p:sp>
      <p:sp>
        <p:nvSpPr>
          <p:cNvPr id="3" name="Content Placeholder 2"/>
          <p:cNvSpPr>
            <a:spLocks noGrp="1"/>
          </p:cNvSpPr>
          <p:nvPr>
            <p:ph idx="1"/>
          </p:nvPr>
        </p:nvSpPr>
        <p:spPr>
          <a:xfrm>
            <a:off x="347663" y="992188"/>
            <a:ext cx="8564562" cy="4932362"/>
          </a:xfrm>
        </p:spPr>
        <p:txBody>
          <a:bodyPr/>
          <a:lstStyle/>
          <a:p>
            <a:pPr>
              <a:defRPr/>
            </a:pPr>
            <a:r>
              <a:rPr lang="en-US" dirty="0">
                <a:solidFill>
                  <a:srgbClr val="3E4C56"/>
                </a:solidFill>
              </a:rPr>
              <a:t>One-time process for </a:t>
            </a:r>
            <a:r>
              <a:rPr lang="en-US" b="1" dirty="0">
                <a:solidFill>
                  <a:srgbClr val="3E4C56"/>
                </a:solidFill>
              </a:rPr>
              <a:t>complete</a:t>
            </a:r>
            <a:r>
              <a:rPr lang="en-US" dirty="0">
                <a:solidFill>
                  <a:srgbClr val="3E4C56"/>
                </a:solidFill>
              </a:rPr>
              <a:t> harvesting, then </a:t>
            </a:r>
            <a:r>
              <a:rPr lang="en-US" b="1" dirty="0">
                <a:solidFill>
                  <a:srgbClr val="3E4C56"/>
                </a:solidFill>
              </a:rPr>
              <a:t>incremental </a:t>
            </a:r>
            <a:r>
              <a:rPr lang="en-US" dirty="0">
                <a:solidFill>
                  <a:srgbClr val="3E4C56"/>
                </a:solidFill>
              </a:rPr>
              <a:t>harvesting</a:t>
            </a:r>
          </a:p>
          <a:p>
            <a:pPr>
              <a:defRPr/>
            </a:pPr>
            <a:endParaRPr lang="en-US" dirty="0">
              <a:solidFill>
                <a:srgbClr val="3E4C56"/>
              </a:solidFill>
            </a:endParaRPr>
          </a:p>
          <a:p>
            <a:pPr>
              <a:defRPr/>
            </a:pPr>
            <a:r>
              <a:rPr lang="en-US" dirty="0">
                <a:solidFill>
                  <a:srgbClr val="3E4C56"/>
                </a:solidFill>
              </a:rPr>
              <a:t>Create </a:t>
            </a:r>
            <a:r>
              <a:rPr lang="en-US" b="1" dirty="0">
                <a:solidFill>
                  <a:srgbClr val="3E4C56"/>
                </a:solidFill>
              </a:rPr>
              <a:t>Advanced Export </a:t>
            </a:r>
            <a:r>
              <a:rPr lang="en-US" dirty="0">
                <a:solidFill>
                  <a:srgbClr val="3E4C56"/>
                </a:solidFill>
              </a:rPr>
              <a:t>profile using SFX Admin Center’s Export Tool:</a:t>
            </a:r>
          </a:p>
          <a:p>
            <a:pPr marL="568325" lvl="2" indent="0">
              <a:buFont typeface="Arial" pitchFamily="34" charset="0"/>
              <a:buNone/>
              <a:defRPr/>
            </a:pPr>
            <a:r>
              <a:rPr lang="en-US" b="1" dirty="0">
                <a:solidFill>
                  <a:srgbClr val="3E4C56"/>
                </a:solidFill>
              </a:rPr>
              <a:t>Output</a:t>
            </a:r>
            <a:r>
              <a:rPr lang="en-US" dirty="0">
                <a:solidFill>
                  <a:srgbClr val="3E4C56"/>
                </a:solidFill>
              </a:rPr>
              <a:t> = XML</a:t>
            </a:r>
          </a:p>
          <a:p>
            <a:pPr marL="568325" lvl="2" indent="0">
              <a:buFont typeface="Arial" pitchFamily="34" charset="0"/>
              <a:buNone/>
              <a:defRPr/>
            </a:pPr>
            <a:r>
              <a:rPr lang="en-US" b="1" dirty="0">
                <a:solidFill>
                  <a:srgbClr val="3E4C56"/>
                </a:solidFill>
              </a:rPr>
              <a:t>Object Type </a:t>
            </a:r>
            <a:r>
              <a:rPr lang="en-US" dirty="0">
                <a:solidFill>
                  <a:srgbClr val="3E4C56"/>
                </a:solidFill>
              </a:rPr>
              <a:t>= Serials and/or Monographs</a:t>
            </a:r>
          </a:p>
          <a:p>
            <a:pPr marL="568325" lvl="2" indent="0">
              <a:buFont typeface="Arial" pitchFamily="34" charset="0"/>
              <a:buNone/>
              <a:defRPr/>
            </a:pPr>
            <a:r>
              <a:rPr lang="en-US" b="1" dirty="0">
                <a:solidFill>
                  <a:srgbClr val="3E4C56"/>
                </a:solidFill>
              </a:rPr>
              <a:t>Services</a:t>
            </a:r>
            <a:r>
              <a:rPr lang="en-US" dirty="0">
                <a:solidFill>
                  <a:srgbClr val="3E4C56"/>
                </a:solidFill>
              </a:rPr>
              <a:t> = </a:t>
            </a:r>
            <a:r>
              <a:rPr lang="en-US" dirty="0" err="1">
                <a:solidFill>
                  <a:srgbClr val="3E4C56"/>
                </a:solidFill>
              </a:rPr>
              <a:t>getFullTxt</a:t>
            </a:r>
            <a:endParaRPr lang="en-US" dirty="0">
              <a:solidFill>
                <a:srgbClr val="3E4C56"/>
              </a:solidFill>
            </a:endParaRPr>
          </a:p>
          <a:p>
            <a:pPr marL="568325" lvl="2" indent="0">
              <a:buFont typeface="Arial" pitchFamily="34" charset="0"/>
              <a:buNone/>
              <a:defRPr/>
            </a:pPr>
            <a:r>
              <a:rPr lang="en-US" dirty="0">
                <a:solidFill>
                  <a:srgbClr val="3E4C56"/>
                </a:solidFill>
              </a:rPr>
              <a:t>Select</a:t>
            </a:r>
            <a:r>
              <a:rPr lang="en-US" b="1" dirty="0">
                <a:solidFill>
                  <a:srgbClr val="3E4C56"/>
                </a:solidFill>
              </a:rPr>
              <a:t> Fresh Export</a:t>
            </a:r>
          </a:p>
          <a:p>
            <a:pPr marL="568325" lvl="2" indent="0">
              <a:buFont typeface="Arial" pitchFamily="34" charset="0"/>
              <a:buNone/>
              <a:defRPr/>
            </a:pPr>
            <a:r>
              <a:rPr lang="en-US" b="1" dirty="0">
                <a:solidFill>
                  <a:srgbClr val="3E4C56"/>
                </a:solidFill>
              </a:rPr>
              <a:t>Optional</a:t>
            </a:r>
            <a:r>
              <a:rPr lang="en-US" dirty="0">
                <a:solidFill>
                  <a:srgbClr val="3E4C56"/>
                </a:solidFill>
              </a:rPr>
              <a:t> = prefix, author info recommended for books</a:t>
            </a:r>
          </a:p>
          <a:p>
            <a:pPr marL="0" indent="0">
              <a:buFont typeface="Arial" pitchFamily="34" charset="0"/>
              <a:buNone/>
              <a:defRPr/>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p:cNvSpPr>
          <p:nvPr>
            <p:ph type="title" idx="4294967295"/>
          </p:nvPr>
        </p:nvSpPr>
        <p:spPr>
          <a:xfrm>
            <a:off x="76200" y="76200"/>
            <a:ext cx="9028113" cy="625475"/>
          </a:xfrm>
        </p:spPr>
        <p:txBody>
          <a:bodyPr/>
          <a:lstStyle/>
          <a:p>
            <a:r>
              <a:rPr lang="en-US" sz="2800">
                <a:solidFill>
                  <a:srgbClr val="3E4C56"/>
                </a:solidFill>
              </a:rPr>
              <a:t>SFX: Advanced Export Profile (Complete)</a:t>
            </a:r>
          </a:p>
        </p:txBody>
      </p:sp>
      <p:sp>
        <p:nvSpPr>
          <p:cNvPr id="29699" name="Line 4"/>
          <p:cNvSpPr>
            <a:spLocks noChangeShapeType="1"/>
          </p:cNvSpPr>
          <p:nvPr/>
        </p:nvSpPr>
        <p:spPr bwMode="auto">
          <a:xfrm flipH="1" flipV="1">
            <a:off x="4876800" y="4211638"/>
            <a:ext cx="3048000" cy="304800"/>
          </a:xfrm>
          <a:prstGeom prst="line">
            <a:avLst/>
          </a:prstGeom>
          <a:noFill/>
          <a:ln w="28575">
            <a:solidFill>
              <a:srgbClr val="C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00" name="Line 7"/>
          <p:cNvSpPr>
            <a:spLocks noChangeShapeType="1"/>
          </p:cNvSpPr>
          <p:nvPr/>
        </p:nvSpPr>
        <p:spPr bwMode="auto">
          <a:xfrm>
            <a:off x="7315200" y="1676400"/>
            <a:ext cx="457200" cy="381000"/>
          </a:xfrm>
          <a:prstGeom prst="line">
            <a:avLst/>
          </a:prstGeom>
          <a:noFill/>
          <a:ln w="28575">
            <a:solidFill>
              <a:srgbClr val="C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4873" name="Text Box 9"/>
          <p:cNvSpPr txBox="1">
            <a:spLocks noChangeArrowheads="1"/>
          </p:cNvSpPr>
          <p:nvPr/>
        </p:nvSpPr>
        <p:spPr bwMode="auto">
          <a:xfrm>
            <a:off x="5334000" y="4648200"/>
            <a:ext cx="2133600" cy="1016000"/>
          </a:xfrm>
          <a:prstGeom prst="rect">
            <a:avLst/>
          </a:prstGeom>
          <a:solidFill>
            <a:schemeClr val="bg1"/>
          </a:solidFill>
          <a:ln w="28575" algn="ctr">
            <a:solidFill>
              <a:srgbClr val="C00000"/>
            </a:solidFill>
            <a:miter lim="800000"/>
            <a:headEnd/>
            <a:tailEnd/>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1" eaLnBrk="1" hangingPunct="1">
              <a:spcBef>
                <a:spcPct val="30000"/>
              </a:spcBef>
              <a:defRPr/>
            </a:pPr>
            <a:r>
              <a:rPr lang="en-US" sz="2000" dirty="0">
                <a:solidFill>
                  <a:schemeClr val="bg2">
                    <a:lumMod val="75000"/>
                  </a:schemeClr>
                </a:solidFill>
                <a:latin typeface="Tahoma" pitchFamily="34" charset="0"/>
                <a:ea typeface="ヒラギノ角ゴ ProN W3" charset="-128"/>
                <a:cs typeface="+mn-cs"/>
              </a:rPr>
              <a:t>Enable Ajax for Autocomplete option</a:t>
            </a:r>
          </a:p>
        </p:txBody>
      </p:sp>
      <p:sp>
        <p:nvSpPr>
          <p:cNvPr id="164874" name="Text Box 10"/>
          <p:cNvSpPr txBox="1">
            <a:spLocks noChangeArrowheads="1"/>
          </p:cNvSpPr>
          <p:nvPr/>
        </p:nvSpPr>
        <p:spPr bwMode="auto">
          <a:xfrm>
            <a:off x="4800600" y="3048000"/>
            <a:ext cx="2667000" cy="730250"/>
          </a:xfrm>
          <a:prstGeom prst="rect">
            <a:avLst/>
          </a:prstGeom>
          <a:solidFill>
            <a:schemeClr val="bg1"/>
          </a:solidFill>
          <a:ln w="28575" algn="ctr">
            <a:solidFill>
              <a:srgbClr val="C00000"/>
            </a:solidFill>
            <a:miter lim="800000"/>
            <a:headEnd/>
            <a:tailEnd/>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1" eaLnBrk="1" hangingPunct="1">
              <a:spcBef>
                <a:spcPct val="30000"/>
              </a:spcBef>
              <a:defRPr/>
            </a:pPr>
            <a:r>
              <a:rPr lang="en-US" sz="2000" dirty="0">
                <a:solidFill>
                  <a:schemeClr val="bg2">
                    <a:lumMod val="75000"/>
                  </a:schemeClr>
                </a:solidFill>
                <a:latin typeface="Tahoma" pitchFamily="34" charset="0"/>
                <a:ea typeface="ヒラギノ角ゴ ProN W3" charset="-128"/>
                <a:cs typeface="+mn-cs"/>
              </a:rPr>
              <a:t>List size per page (keep under 100)</a:t>
            </a:r>
          </a:p>
        </p:txBody>
      </p:sp>
      <p:sp>
        <p:nvSpPr>
          <p:cNvPr id="29703" name="Line 11"/>
          <p:cNvSpPr>
            <a:spLocks noChangeShapeType="1"/>
          </p:cNvSpPr>
          <p:nvPr/>
        </p:nvSpPr>
        <p:spPr bwMode="auto">
          <a:xfrm flipH="1" flipV="1">
            <a:off x="2667000" y="2971800"/>
            <a:ext cx="2133600" cy="228600"/>
          </a:xfrm>
          <a:prstGeom prst="line">
            <a:avLst/>
          </a:prstGeom>
          <a:noFill/>
          <a:ln w="28575">
            <a:solidFill>
              <a:srgbClr val="C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30728" name="Picture 3"/>
          <p:cNvPicPr>
            <a:picLocks noChangeAspect="1" noChangeArrowheads="1"/>
          </p:cNvPicPr>
          <p:nvPr/>
        </p:nvPicPr>
        <p:blipFill>
          <a:blip r:embed="rId3">
            <a:extLst>
              <a:ext uri="{28A0092B-C50C-407E-A947-70E740481C1C}">
                <a14:useLocalDpi xmlns:a14="http://schemas.microsoft.com/office/drawing/2010/main" val="0"/>
              </a:ext>
            </a:extLst>
          </a:blip>
          <a:srcRect l="2673" t="8298" r="8740" b="3651"/>
          <a:stretch>
            <a:fillRect/>
          </a:stretch>
        </p:blipFill>
        <p:spPr bwMode="auto">
          <a:xfrm>
            <a:off x="609600" y="1074738"/>
            <a:ext cx="7416800" cy="5543550"/>
          </a:xfrm>
          <a:prstGeom prst="rect">
            <a:avLst/>
          </a:prstGeom>
          <a:noFill/>
          <a:ln>
            <a:noFill/>
          </a:ln>
          <a:effectLst>
            <a:glow rad="101600">
              <a:schemeClr val="bg1">
                <a:lumMod val="8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5" name="Oval 5"/>
          <p:cNvSpPr>
            <a:spLocks noChangeArrowheads="1"/>
          </p:cNvSpPr>
          <p:nvPr/>
        </p:nvSpPr>
        <p:spPr bwMode="auto">
          <a:xfrm>
            <a:off x="501650" y="1074738"/>
            <a:ext cx="2165350" cy="601662"/>
          </a:xfrm>
          <a:prstGeom prst="ellipse">
            <a:avLst/>
          </a:prstGeom>
          <a:noFill/>
          <a:ln w="57150">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30000"/>
              </a:spcBef>
            </a:pPr>
            <a:endParaRPr lang="en-US"/>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69875" y="165100"/>
            <a:ext cx="8229600" cy="533400"/>
          </a:xfrm>
        </p:spPr>
        <p:txBody>
          <a:bodyPr/>
          <a:lstStyle/>
          <a:p>
            <a:r>
              <a:rPr lang="en-US" sz="2800">
                <a:solidFill>
                  <a:srgbClr val="3E4C56"/>
                </a:solidFill>
              </a:rPr>
              <a:t>SFX: Run Primo Export (Complete)</a:t>
            </a:r>
          </a:p>
        </p:txBody>
      </p:sp>
      <p:sp>
        <p:nvSpPr>
          <p:cNvPr id="3" name="Content Placeholder 2"/>
          <p:cNvSpPr>
            <a:spLocks noGrp="1"/>
          </p:cNvSpPr>
          <p:nvPr>
            <p:ph idx="1"/>
          </p:nvPr>
        </p:nvSpPr>
        <p:spPr>
          <a:xfrm>
            <a:off x="193675" y="992188"/>
            <a:ext cx="8680450" cy="5662612"/>
          </a:xfrm>
        </p:spPr>
        <p:txBody>
          <a:bodyPr/>
          <a:lstStyle/>
          <a:p>
            <a:pPr>
              <a:defRPr/>
            </a:pPr>
            <a:r>
              <a:rPr lang="en-US" dirty="0">
                <a:solidFill>
                  <a:srgbClr val="3E4C56"/>
                </a:solidFill>
              </a:rPr>
              <a:t>Run export process via </a:t>
            </a:r>
            <a:r>
              <a:rPr lang="en-US" dirty="0" err="1">
                <a:solidFill>
                  <a:srgbClr val="3E4C56"/>
                </a:solidFill>
              </a:rPr>
              <a:t>server_admin_util</a:t>
            </a:r>
            <a:endParaRPr lang="en-US" dirty="0">
              <a:solidFill>
                <a:srgbClr val="3E4C56"/>
              </a:solidFill>
            </a:endParaRPr>
          </a:p>
          <a:p>
            <a:pPr>
              <a:defRPr/>
            </a:pPr>
            <a:r>
              <a:rPr lang="en-US" dirty="0">
                <a:solidFill>
                  <a:srgbClr val="3E4C56"/>
                </a:solidFill>
              </a:rPr>
              <a:t>Export file is created, tarred and placed in:</a:t>
            </a:r>
          </a:p>
          <a:p>
            <a:pPr marL="336550" lvl="1" indent="0">
              <a:buNone/>
              <a:defRPr/>
            </a:pPr>
            <a:r>
              <a:rPr lang="en-US" sz="2000" dirty="0">
                <a:solidFill>
                  <a:schemeClr val="accent2">
                    <a:lumMod val="75000"/>
                  </a:schemeClr>
                </a:solidFill>
              </a:rPr>
              <a:t>/</a:t>
            </a:r>
            <a:r>
              <a:rPr lang="en-US" sz="2000" dirty="0" err="1">
                <a:solidFill>
                  <a:schemeClr val="accent2">
                    <a:lumMod val="75000"/>
                  </a:schemeClr>
                </a:solidFill>
              </a:rPr>
              <a:t>exlibris</a:t>
            </a:r>
            <a:r>
              <a:rPr lang="en-US" sz="2000" dirty="0">
                <a:solidFill>
                  <a:schemeClr val="accent2">
                    <a:lumMod val="75000"/>
                  </a:schemeClr>
                </a:solidFill>
              </a:rPr>
              <a:t>/</a:t>
            </a:r>
            <a:r>
              <a:rPr lang="en-US" sz="2000" dirty="0" err="1">
                <a:solidFill>
                  <a:schemeClr val="accent2">
                    <a:lumMod val="75000"/>
                  </a:schemeClr>
                </a:solidFill>
              </a:rPr>
              <a:t>sfx_ver</a:t>
            </a:r>
            <a:r>
              <a:rPr lang="en-US" sz="2000" dirty="0">
                <a:solidFill>
                  <a:schemeClr val="accent2">
                    <a:lumMod val="75000"/>
                  </a:schemeClr>
                </a:solidFill>
              </a:rPr>
              <a:t>/sfx4_1/&lt;instance&gt;/export/sfx2primo_export</a:t>
            </a:r>
          </a:p>
          <a:p>
            <a:pPr>
              <a:defRPr/>
            </a:pPr>
            <a:r>
              <a:rPr lang="en-US" dirty="0">
                <a:solidFill>
                  <a:srgbClr val="3E4C56"/>
                </a:solidFill>
              </a:rPr>
              <a:t>Primo pipe (i.e., import process) picks up file</a:t>
            </a:r>
          </a:p>
          <a:p>
            <a:pPr>
              <a:defRPr/>
            </a:pPr>
            <a:endParaRPr lang="en-US" dirty="0">
              <a:solidFill>
                <a:srgbClr val="3E4C56"/>
              </a:solidFill>
            </a:endParaRPr>
          </a:p>
          <a:p>
            <a:pPr>
              <a:defRPr/>
            </a:pPr>
            <a:endParaRPr lang="en-US" dirty="0">
              <a:solidFill>
                <a:srgbClr val="3E4C56"/>
              </a:solidFill>
            </a:endParaRPr>
          </a:p>
          <a:p>
            <a:pPr>
              <a:defRPr/>
            </a:pPr>
            <a:endParaRPr lang="en-US" dirty="0">
              <a:solidFill>
                <a:srgbClr val="3E4C56"/>
              </a:solidFill>
            </a:endParaRPr>
          </a:p>
          <a:p>
            <a:pPr>
              <a:defRPr/>
            </a:pPr>
            <a:endParaRPr lang="en-US" dirty="0">
              <a:solidFill>
                <a:srgbClr val="3E4C56"/>
              </a:solidFill>
            </a:endParaRPr>
          </a:p>
          <a:p>
            <a:pPr>
              <a:defRPr/>
            </a:pPr>
            <a:endParaRPr lang="en-US" dirty="0">
              <a:solidFill>
                <a:srgbClr val="3E4C56"/>
              </a:solidFill>
            </a:endParaRPr>
          </a:p>
          <a:p>
            <a:pPr>
              <a:defRPr/>
            </a:pPr>
            <a:endParaRPr lang="en-US" dirty="0">
              <a:solidFill>
                <a:srgbClr val="3E4C56"/>
              </a:solidFill>
            </a:endParaRPr>
          </a:p>
          <a:p>
            <a:pPr>
              <a:defRPr/>
            </a:pPr>
            <a:endParaRPr lang="en-US" dirty="0">
              <a:solidFill>
                <a:srgbClr val="3E4C56"/>
              </a:solidFill>
            </a:endParaRPr>
          </a:p>
          <a:p>
            <a:pPr>
              <a:defRPr/>
            </a:pPr>
            <a:endParaRPr lang="en-US" dirty="0">
              <a:solidFill>
                <a:srgbClr val="3E4C56"/>
              </a:solidFill>
            </a:endParaRPr>
          </a:p>
          <a:p>
            <a:pPr>
              <a:defRPr/>
            </a:pPr>
            <a:endParaRPr lang="en-US" dirty="0">
              <a:solidFill>
                <a:srgbClr val="3E4C56"/>
              </a:solidFill>
            </a:endParaRPr>
          </a:p>
          <a:p>
            <a:pPr marL="0" indent="0">
              <a:buFont typeface="Arial" pitchFamily="34" charset="0"/>
              <a:buNone/>
              <a:defRPr/>
            </a:pPr>
            <a:endParaRPr lang="en-US" dirty="0"/>
          </a:p>
          <a:p>
            <a:pPr marL="0" indent="0">
              <a:buFont typeface="Arial" pitchFamily="34" charset="0"/>
              <a:buNone/>
              <a:defRPr/>
            </a:pPr>
            <a:endParaRPr lang="en-US" dirty="0"/>
          </a:p>
          <a:p>
            <a:pPr marL="0" indent="0">
              <a:buFont typeface="Arial" pitchFamily="34" charset="0"/>
              <a:buNone/>
              <a:defRPr/>
            </a:pPr>
            <a:endParaRPr lang="en-US" dirty="0"/>
          </a:p>
          <a:p>
            <a:pPr marL="0" indent="0">
              <a:buFont typeface="Arial" pitchFamily="34" charset="0"/>
              <a:buNone/>
              <a:defRPr/>
            </a:pPr>
            <a:r>
              <a:rPr lang="en-US" dirty="0"/>
              <a:t> </a:t>
            </a:r>
          </a:p>
        </p:txBody>
      </p:sp>
      <p:pic>
        <p:nvPicPr>
          <p:cNvPr id="307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265" y="2968140"/>
            <a:ext cx="4067065" cy="3572839"/>
          </a:xfrm>
          <a:prstGeom prst="rect">
            <a:avLst/>
          </a:prstGeom>
          <a:noFill/>
          <a:ln>
            <a:noFill/>
          </a:ln>
          <a:effectLst>
            <a:glow rad="101600">
              <a:schemeClr val="bg1">
                <a:lumMod val="8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5575" y="4107528"/>
            <a:ext cx="3990975" cy="1076325"/>
          </a:xfrm>
          <a:prstGeom prst="rect">
            <a:avLst/>
          </a:prstGeom>
          <a:noFill/>
          <a:ln>
            <a:noFill/>
          </a:ln>
          <a:effectLst>
            <a:glow rad="101600">
              <a:schemeClr val="bg1">
                <a:lumMod val="8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 name="Straight Arrow Connector 3"/>
          <p:cNvCxnSpPr>
            <a:cxnSpLocks noChangeShapeType="1"/>
          </p:cNvCxnSpPr>
          <p:nvPr/>
        </p:nvCxnSpPr>
        <p:spPr bwMode="auto">
          <a:xfrm flipV="1">
            <a:off x="2605065" y="4414643"/>
            <a:ext cx="2200275" cy="1997075"/>
          </a:xfrm>
          <a:prstGeom prst="straightConnector1">
            <a:avLst/>
          </a:prstGeom>
          <a:noFill/>
          <a:ln w="38100" algn="ctr">
            <a:solidFill>
              <a:srgbClr val="860000"/>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09563" y="165100"/>
            <a:ext cx="8716962" cy="533400"/>
          </a:xfrm>
        </p:spPr>
        <p:txBody>
          <a:bodyPr/>
          <a:lstStyle/>
          <a:p>
            <a:r>
              <a:rPr lang="en-US" sz="2800">
                <a:solidFill>
                  <a:srgbClr val="3E4C56"/>
                </a:solidFill>
              </a:rPr>
              <a:t>SFX: Set up Primo Export (Incremental)</a:t>
            </a:r>
          </a:p>
        </p:txBody>
      </p:sp>
      <p:sp>
        <p:nvSpPr>
          <p:cNvPr id="3" name="Content Placeholder 2"/>
          <p:cNvSpPr>
            <a:spLocks noGrp="1"/>
          </p:cNvSpPr>
          <p:nvPr>
            <p:ph idx="1"/>
          </p:nvPr>
        </p:nvSpPr>
        <p:spPr>
          <a:xfrm>
            <a:off x="193675" y="992188"/>
            <a:ext cx="8680450" cy="5394325"/>
          </a:xfrm>
        </p:spPr>
        <p:txBody>
          <a:bodyPr/>
          <a:lstStyle/>
          <a:p>
            <a:pPr>
              <a:defRPr/>
            </a:pPr>
            <a:r>
              <a:rPr lang="en-US" dirty="0">
                <a:solidFill>
                  <a:srgbClr val="3E4C56"/>
                </a:solidFill>
              </a:rPr>
              <a:t>Create incremental export profile after fresh (full/complete) export is harvested</a:t>
            </a:r>
          </a:p>
          <a:p>
            <a:pPr>
              <a:defRPr/>
            </a:pPr>
            <a:endParaRPr lang="en-US" b="1" dirty="0">
              <a:solidFill>
                <a:srgbClr val="3E4C56"/>
              </a:solidFill>
            </a:endParaRPr>
          </a:p>
          <a:p>
            <a:pPr>
              <a:defRPr/>
            </a:pPr>
            <a:r>
              <a:rPr lang="en-US" dirty="0">
                <a:solidFill>
                  <a:srgbClr val="3E4C56"/>
                </a:solidFill>
              </a:rPr>
              <a:t>Same parameters, </a:t>
            </a:r>
            <a:r>
              <a:rPr lang="en-US" b="1" dirty="0">
                <a:solidFill>
                  <a:srgbClr val="3E4C56"/>
                </a:solidFill>
              </a:rPr>
              <a:t>except:</a:t>
            </a:r>
          </a:p>
          <a:p>
            <a:pPr lvl="1">
              <a:defRPr/>
            </a:pPr>
            <a:r>
              <a:rPr lang="en-US" b="1" dirty="0">
                <a:solidFill>
                  <a:srgbClr val="3E4C56"/>
                </a:solidFill>
              </a:rPr>
              <a:t>Compare</a:t>
            </a:r>
            <a:r>
              <a:rPr lang="en-US" dirty="0">
                <a:solidFill>
                  <a:srgbClr val="3E4C56"/>
                </a:solidFill>
              </a:rPr>
              <a:t> with previous export file (selected at time of export)</a:t>
            </a:r>
          </a:p>
          <a:p>
            <a:pPr lvl="1">
              <a:defRPr/>
            </a:pPr>
            <a:r>
              <a:rPr lang="en-US" b="1" dirty="0">
                <a:solidFill>
                  <a:srgbClr val="3E4C56"/>
                </a:solidFill>
              </a:rPr>
              <a:t>Exclude objects </a:t>
            </a:r>
            <a:r>
              <a:rPr lang="en-US" dirty="0">
                <a:solidFill>
                  <a:srgbClr val="3E4C56"/>
                </a:solidFill>
              </a:rPr>
              <a:t>that were not changed </a:t>
            </a:r>
          </a:p>
          <a:p>
            <a:pPr marL="0" indent="0">
              <a:buFont typeface="Arial" pitchFamily="34" charset="0"/>
              <a:buNone/>
              <a:defRPr/>
            </a:pPr>
            <a:endParaRPr lang="en-US" dirty="0">
              <a:solidFill>
                <a:srgbClr val="3E4C56"/>
              </a:solidFill>
            </a:endParaRPr>
          </a:p>
          <a:p>
            <a:pPr>
              <a:defRPr/>
            </a:pPr>
            <a:r>
              <a:rPr lang="en-US" dirty="0">
                <a:solidFill>
                  <a:srgbClr val="3E4C56"/>
                </a:solidFill>
              </a:rPr>
              <a:t>Compares with most recent file in </a:t>
            </a:r>
          </a:p>
          <a:p>
            <a:pPr marL="0" indent="0">
              <a:buFont typeface="Arial" pitchFamily="34" charset="0"/>
              <a:buNone/>
              <a:defRPr/>
            </a:pPr>
            <a:r>
              <a:rPr lang="en-US" sz="2000" dirty="0">
                <a:solidFill>
                  <a:schemeClr val="accent2">
                    <a:lumMod val="75000"/>
                  </a:schemeClr>
                </a:solidFill>
              </a:rPr>
              <a:t>/</a:t>
            </a:r>
            <a:r>
              <a:rPr lang="en-US" sz="2000" dirty="0" err="1">
                <a:solidFill>
                  <a:schemeClr val="accent2">
                    <a:lumMod val="75000"/>
                  </a:schemeClr>
                </a:solidFill>
              </a:rPr>
              <a:t>exlibris</a:t>
            </a:r>
            <a:r>
              <a:rPr lang="en-US" sz="2000" dirty="0">
                <a:solidFill>
                  <a:schemeClr val="accent2">
                    <a:lumMod val="75000"/>
                  </a:schemeClr>
                </a:solidFill>
              </a:rPr>
              <a:t>/</a:t>
            </a:r>
            <a:r>
              <a:rPr lang="en-US" sz="2000" dirty="0" err="1">
                <a:solidFill>
                  <a:schemeClr val="accent2">
                    <a:lumMod val="75000"/>
                  </a:schemeClr>
                </a:solidFill>
              </a:rPr>
              <a:t>sfx_ver</a:t>
            </a:r>
            <a:r>
              <a:rPr lang="en-US" sz="2000" dirty="0">
                <a:solidFill>
                  <a:schemeClr val="accent2">
                    <a:lumMod val="75000"/>
                  </a:schemeClr>
                </a:solidFill>
              </a:rPr>
              <a:t>/sfx4_1/instance/</a:t>
            </a:r>
            <a:r>
              <a:rPr lang="en-US" sz="2000" dirty="0" err="1">
                <a:solidFill>
                  <a:schemeClr val="accent2">
                    <a:lumMod val="75000"/>
                  </a:schemeClr>
                </a:solidFill>
              </a:rPr>
              <a:t>dbs</a:t>
            </a:r>
            <a:r>
              <a:rPr lang="en-US" sz="2000" dirty="0">
                <a:solidFill>
                  <a:schemeClr val="accent2">
                    <a:lumMod val="75000"/>
                  </a:schemeClr>
                </a:solidFill>
              </a:rPr>
              <a:t>/scratch/</a:t>
            </a:r>
            <a:r>
              <a:rPr lang="en-US" sz="2000" dirty="0" err="1">
                <a:solidFill>
                  <a:schemeClr val="accent2">
                    <a:lumMod val="75000"/>
                  </a:schemeClr>
                </a:solidFill>
              </a:rPr>
              <a:t>e_collection_update</a:t>
            </a:r>
            <a:endParaRPr lang="en-US" sz="2000" dirty="0">
              <a:solidFill>
                <a:schemeClr val="accent2">
                  <a:lumMod val="75000"/>
                </a:schemeClr>
              </a:solidFill>
            </a:endParaRPr>
          </a:p>
          <a:p>
            <a:pPr marL="0" indent="0">
              <a:buFont typeface="Arial" pitchFamily="34" charset="0"/>
              <a:buNone/>
              <a:defRPr/>
            </a:pPr>
            <a:endParaRPr lang="en-US" dirty="0"/>
          </a:p>
          <a:p>
            <a:pPr marL="0" indent="0">
              <a:buFont typeface="Arial" pitchFamily="34" charset="0"/>
              <a:buNone/>
              <a:defRPr/>
            </a:pPr>
            <a:endParaRPr lang="en-US" dirty="0"/>
          </a:p>
          <a:p>
            <a:pPr marL="0" indent="0">
              <a:buFont typeface="Arial" pitchFamily="34" charset="0"/>
              <a:buNone/>
              <a:defRPr/>
            </a:pPr>
            <a:r>
              <a:rPr lang="en-US" dirty="0"/>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p:cNvSpPr>
          <p:nvPr>
            <p:ph type="title" idx="4294967295"/>
          </p:nvPr>
        </p:nvSpPr>
        <p:spPr>
          <a:xfrm>
            <a:off x="76200" y="76200"/>
            <a:ext cx="9067800" cy="625475"/>
          </a:xfrm>
        </p:spPr>
        <p:txBody>
          <a:bodyPr/>
          <a:lstStyle/>
          <a:p>
            <a:r>
              <a:rPr lang="en-US" sz="2800">
                <a:solidFill>
                  <a:srgbClr val="3E4C56"/>
                </a:solidFill>
              </a:rPr>
              <a:t>SFX: Advanced Export Profile (Incremental)</a:t>
            </a:r>
          </a:p>
        </p:txBody>
      </p:sp>
      <p:sp>
        <p:nvSpPr>
          <p:cNvPr id="32771" name="Line 7"/>
          <p:cNvSpPr>
            <a:spLocks noChangeShapeType="1"/>
          </p:cNvSpPr>
          <p:nvPr/>
        </p:nvSpPr>
        <p:spPr bwMode="auto">
          <a:xfrm>
            <a:off x="7315200" y="1676400"/>
            <a:ext cx="457200" cy="381000"/>
          </a:xfrm>
          <a:prstGeom prst="line">
            <a:avLst/>
          </a:prstGeom>
          <a:noFill/>
          <a:ln w="28575">
            <a:solidFill>
              <a:srgbClr val="C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4873" name="Text Box 9"/>
          <p:cNvSpPr txBox="1">
            <a:spLocks noChangeArrowheads="1"/>
          </p:cNvSpPr>
          <p:nvPr/>
        </p:nvSpPr>
        <p:spPr bwMode="auto">
          <a:xfrm>
            <a:off x="5334000" y="4648200"/>
            <a:ext cx="2133600" cy="1016000"/>
          </a:xfrm>
          <a:prstGeom prst="rect">
            <a:avLst/>
          </a:prstGeom>
          <a:solidFill>
            <a:schemeClr val="bg1"/>
          </a:solidFill>
          <a:ln w="28575" algn="ctr">
            <a:solidFill>
              <a:srgbClr val="C00000"/>
            </a:solidFill>
            <a:miter lim="800000"/>
            <a:headEnd/>
            <a:tailEnd/>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1" eaLnBrk="1" hangingPunct="1">
              <a:spcBef>
                <a:spcPct val="30000"/>
              </a:spcBef>
              <a:defRPr/>
            </a:pPr>
            <a:r>
              <a:rPr lang="en-US" sz="2000" dirty="0">
                <a:solidFill>
                  <a:schemeClr val="bg2">
                    <a:lumMod val="75000"/>
                  </a:schemeClr>
                </a:solidFill>
                <a:latin typeface="Tahoma" pitchFamily="34" charset="0"/>
                <a:ea typeface="ヒラギノ角ゴ ProN W3" charset="-128"/>
                <a:cs typeface="+mn-cs"/>
              </a:rPr>
              <a:t>Enable Ajax for Autocomplete option</a:t>
            </a:r>
          </a:p>
        </p:txBody>
      </p:sp>
      <p:sp>
        <p:nvSpPr>
          <p:cNvPr id="164874" name="Text Box 10"/>
          <p:cNvSpPr txBox="1">
            <a:spLocks noChangeArrowheads="1"/>
          </p:cNvSpPr>
          <p:nvPr/>
        </p:nvSpPr>
        <p:spPr bwMode="auto">
          <a:xfrm>
            <a:off x="4800600" y="3048000"/>
            <a:ext cx="2667000" cy="730250"/>
          </a:xfrm>
          <a:prstGeom prst="rect">
            <a:avLst/>
          </a:prstGeom>
          <a:solidFill>
            <a:schemeClr val="bg1"/>
          </a:solidFill>
          <a:ln w="28575" algn="ctr">
            <a:solidFill>
              <a:srgbClr val="C00000"/>
            </a:solidFill>
            <a:miter lim="800000"/>
            <a:headEnd/>
            <a:tailEnd/>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1" eaLnBrk="1" hangingPunct="1">
              <a:spcBef>
                <a:spcPct val="30000"/>
              </a:spcBef>
              <a:defRPr/>
            </a:pPr>
            <a:r>
              <a:rPr lang="en-US" sz="2000" dirty="0">
                <a:solidFill>
                  <a:schemeClr val="bg2">
                    <a:lumMod val="75000"/>
                  </a:schemeClr>
                </a:solidFill>
                <a:latin typeface="Tahoma" pitchFamily="34" charset="0"/>
                <a:ea typeface="ヒラギノ角ゴ ProN W3" charset="-128"/>
                <a:cs typeface="+mn-cs"/>
              </a:rPr>
              <a:t>List size per page (keep under 100)</a:t>
            </a:r>
          </a:p>
        </p:txBody>
      </p:sp>
      <p:sp>
        <p:nvSpPr>
          <p:cNvPr id="32774" name="Line 11"/>
          <p:cNvSpPr>
            <a:spLocks noChangeShapeType="1"/>
          </p:cNvSpPr>
          <p:nvPr/>
        </p:nvSpPr>
        <p:spPr bwMode="auto">
          <a:xfrm flipH="1" flipV="1">
            <a:off x="2667000" y="2971800"/>
            <a:ext cx="2133600" cy="228600"/>
          </a:xfrm>
          <a:prstGeom prst="line">
            <a:avLst/>
          </a:prstGeom>
          <a:noFill/>
          <a:ln w="28575">
            <a:solidFill>
              <a:srgbClr val="C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33799" name="Picture 2"/>
          <p:cNvPicPr>
            <a:picLocks noChangeAspect="1" noChangeArrowheads="1"/>
          </p:cNvPicPr>
          <p:nvPr/>
        </p:nvPicPr>
        <p:blipFill>
          <a:blip r:embed="rId3">
            <a:extLst>
              <a:ext uri="{28A0092B-C50C-407E-A947-70E740481C1C}">
                <a14:useLocalDpi xmlns:a14="http://schemas.microsoft.com/office/drawing/2010/main" val="0"/>
              </a:ext>
            </a:extLst>
          </a:blip>
          <a:srcRect l="3558" t="8701" r="6915" b="4256"/>
          <a:stretch>
            <a:fillRect/>
          </a:stretch>
        </p:blipFill>
        <p:spPr bwMode="auto">
          <a:xfrm>
            <a:off x="777875" y="839788"/>
            <a:ext cx="6967538" cy="5876925"/>
          </a:xfrm>
          <a:prstGeom prst="rect">
            <a:avLst/>
          </a:prstGeom>
          <a:noFill/>
          <a:ln>
            <a:noFill/>
          </a:ln>
          <a:effectLst>
            <a:glow rad="101600">
              <a:schemeClr val="bg1">
                <a:lumMod val="8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Oval 5"/>
          <p:cNvSpPr>
            <a:spLocks noChangeArrowheads="1"/>
          </p:cNvSpPr>
          <p:nvPr/>
        </p:nvSpPr>
        <p:spPr bwMode="auto">
          <a:xfrm>
            <a:off x="661988" y="5954713"/>
            <a:ext cx="3717925" cy="762000"/>
          </a:xfrm>
          <a:prstGeom prst="ellipse">
            <a:avLst/>
          </a:prstGeom>
          <a:noFill/>
          <a:ln w="57150">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30000"/>
              </a:spcBef>
            </a:pPr>
            <a:endParaRPr lang="en-US"/>
          </a:p>
        </p:txBody>
      </p:sp>
      <p:sp>
        <p:nvSpPr>
          <p:cNvPr id="32777" name="Oval 5"/>
          <p:cNvSpPr>
            <a:spLocks noChangeArrowheads="1"/>
          </p:cNvSpPr>
          <p:nvPr/>
        </p:nvSpPr>
        <p:spPr bwMode="auto">
          <a:xfrm>
            <a:off x="661988" y="830263"/>
            <a:ext cx="1905000" cy="762000"/>
          </a:xfrm>
          <a:prstGeom prst="ellipse">
            <a:avLst/>
          </a:prstGeom>
          <a:noFill/>
          <a:ln w="57150">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30000"/>
              </a:spcBef>
            </a:pPr>
            <a:endParaRPr lang="en-US"/>
          </a:p>
        </p:txBody>
      </p:sp>
      <p:pic>
        <p:nvPicPr>
          <p:cNvPr id="3277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2588" y="4025900"/>
            <a:ext cx="1116012"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36550" y="165100"/>
            <a:ext cx="8229600" cy="533400"/>
          </a:xfrm>
        </p:spPr>
        <p:txBody>
          <a:bodyPr/>
          <a:lstStyle/>
          <a:p>
            <a:r>
              <a:rPr lang="en-US" sz="2800">
                <a:solidFill>
                  <a:srgbClr val="3E4C56"/>
                </a:solidFill>
              </a:rPr>
              <a:t>SFX: Schedule Incremental Export</a:t>
            </a:r>
          </a:p>
        </p:txBody>
      </p:sp>
      <p:sp>
        <p:nvSpPr>
          <p:cNvPr id="3" name="Content Placeholder 2"/>
          <p:cNvSpPr>
            <a:spLocks noGrp="1"/>
          </p:cNvSpPr>
          <p:nvPr>
            <p:ph idx="1"/>
          </p:nvPr>
        </p:nvSpPr>
        <p:spPr>
          <a:xfrm>
            <a:off x="193675" y="1047750"/>
            <a:ext cx="4910138" cy="5662613"/>
          </a:xfrm>
        </p:spPr>
        <p:txBody>
          <a:bodyPr/>
          <a:lstStyle/>
          <a:p>
            <a:pPr>
              <a:defRPr/>
            </a:pPr>
            <a:r>
              <a:rPr lang="en-US" dirty="0">
                <a:solidFill>
                  <a:srgbClr val="3E4C56"/>
                </a:solidFill>
              </a:rPr>
              <a:t>Incremental export scheduled weekly using SFX </a:t>
            </a:r>
            <a:r>
              <a:rPr lang="en-US" dirty="0" err="1">
                <a:solidFill>
                  <a:srgbClr val="3E4C56"/>
                </a:solidFill>
              </a:rPr>
              <a:t>Server_Admin_Util</a:t>
            </a:r>
            <a:endParaRPr lang="en-US" dirty="0">
              <a:solidFill>
                <a:srgbClr val="3E4C56"/>
              </a:solidFill>
            </a:endParaRPr>
          </a:p>
          <a:p>
            <a:pPr>
              <a:defRPr/>
            </a:pPr>
            <a:endParaRPr lang="en-US" dirty="0">
              <a:solidFill>
                <a:srgbClr val="3E4C56"/>
              </a:solidFill>
            </a:endParaRPr>
          </a:p>
          <a:p>
            <a:pPr>
              <a:defRPr/>
            </a:pPr>
            <a:r>
              <a:rPr lang="en-US" dirty="0">
                <a:solidFill>
                  <a:srgbClr val="3E4C56"/>
                </a:solidFill>
              </a:rPr>
              <a:t>Export file is created, tarred, placed in:</a:t>
            </a:r>
          </a:p>
          <a:p>
            <a:pPr marL="0" indent="0">
              <a:buFont typeface="Arial" pitchFamily="34" charset="0"/>
              <a:buNone/>
              <a:defRPr/>
            </a:pPr>
            <a:r>
              <a:rPr lang="en-US" sz="2000" dirty="0">
                <a:solidFill>
                  <a:schemeClr val="accent2">
                    <a:lumMod val="75000"/>
                  </a:schemeClr>
                </a:solidFill>
              </a:rPr>
              <a:t>/</a:t>
            </a:r>
            <a:r>
              <a:rPr lang="en-US" sz="2000" dirty="0" err="1">
                <a:solidFill>
                  <a:schemeClr val="accent2">
                    <a:lumMod val="75000"/>
                  </a:schemeClr>
                </a:solidFill>
              </a:rPr>
              <a:t>exlibris</a:t>
            </a:r>
            <a:r>
              <a:rPr lang="en-US" sz="2000" dirty="0">
                <a:solidFill>
                  <a:schemeClr val="accent2">
                    <a:lumMod val="75000"/>
                  </a:schemeClr>
                </a:solidFill>
              </a:rPr>
              <a:t>/</a:t>
            </a:r>
            <a:r>
              <a:rPr lang="en-US" sz="2000" dirty="0" err="1">
                <a:solidFill>
                  <a:schemeClr val="accent2">
                    <a:lumMod val="75000"/>
                  </a:schemeClr>
                </a:solidFill>
              </a:rPr>
              <a:t>sfx_ver</a:t>
            </a:r>
            <a:r>
              <a:rPr lang="en-US" sz="2000" dirty="0">
                <a:solidFill>
                  <a:schemeClr val="accent2">
                    <a:lumMod val="75000"/>
                  </a:schemeClr>
                </a:solidFill>
              </a:rPr>
              <a:t>/sfx4_1/&lt;instance&gt;/export/sfx2primo_export</a:t>
            </a:r>
            <a:endParaRPr lang="en-US" dirty="0">
              <a:solidFill>
                <a:srgbClr val="3E4C56"/>
              </a:solidFill>
            </a:endParaRPr>
          </a:p>
          <a:p>
            <a:pPr>
              <a:defRPr/>
            </a:pPr>
            <a:endParaRPr lang="en-US" dirty="0">
              <a:solidFill>
                <a:srgbClr val="3E4C56"/>
              </a:solidFill>
            </a:endParaRPr>
          </a:p>
          <a:p>
            <a:pPr>
              <a:defRPr/>
            </a:pPr>
            <a:r>
              <a:rPr lang="en-US" dirty="0">
                <a:solidFill>
                  <a:srgbClr val="3E4C56"/>
                </a:solidFill>
              </a:rPr>
              <a:t>Primo picks up the file (2</a:t>
            </a:r>
            <a:r>
              <a:rPr lang="en-US" baseline="30000" dirty="0">
                <a:solidFill>
                  <a:srgbClr val="3E4C56"/>
                </a:solidFill>
              </a:rPr>
              <a:t>nd</a:t>
            </a:r>
            <a:r>
              <a:rPr lang="en-US" dirty="0">
                <a:solidFill>
                  <a:srgbClr val="3E4C56"/>
                </a:solidFill>
              </a:rPr>
              <a:t> Primo pipe is set up for ongoing harvesting)</a:t>
            </a:r>
          </a:p>
          <a:p>
            <a:pPr marL="0" indent="0">
              <a:buFont typeface="Arial" pitchFamily="34" charset="0"/>
              <a:buNone/>
              <a:defRPr/>
            </a:pPr>
            <a:endParaRPr lang="en-US" dirty="0"/>
          </a:p>
          <a:p>
            <a:pPr marL="0" indent="0">
              <a:buFont typeface="Arial" pitchFamily="34" charset="0"/>
              <a:buNone/>
              <a:defRPr/>
            </a:pPr>
            <a:endParaRPr lang="en-US" dirty="0"/>
          </a:p>
          <a:p>
            <a:pPr marL="0" indent="0">
              <a:buFont typeface="Arial" pitchFamily="34" charset="0"/>
              <a:buNone/>
              <a:defRPr/>
            </a:pPr>
            <a:r>
              <a:rPr lang="en-US" dirty="0"/>
              <a:t> </a:t>
            </a:r>
          </a:p>
        </p:txBody>
      </p:sp>
      <p:pic>
        <p:nvPicPr>
          <p:cNvPr id="337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813" y="933450"/>
            <a:ext cx="3384550" cy="299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3795" y="4197100"/>
            <a:ext cx="3362325" cy="1924050"/>
          </a:xfrm>
          <a:prstGeom prst="rect">
            <a:avLst/>
          </a:prstGeom>
          <a:noFill/>
          <a:ln>
            <a:noFill/>
          </a:ln>
          <a:effectLst>
            <a:glow rad="101600">
              <a:schemeClr val="bg1">
                <a:lumMod val="8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p:nvPr>
        </p:nvSpPr>
        <p:spPr/>
        <p:txBody>
          <a:bodyPr/>
          <a:lstStyle/>
          <a:p>
            <a:r>
              <a:rPr lang="en-US">
                <a:solidFill>
                  <a:srgbClr val="3E4C56"/>
                </a:solidFill>
              </a:rPr>
              <a:t>Primo: Pipe Configuration (1)</a:t>
            </a:r>
            <a:endParaRPr lang="en-GB">
              <a:solidFill>
                <a:srgbClr val="3E4C56"/>
              </a:solidFill>
            </a:endParaRPr>
          </a:p>
        </p:txBody>
      </p:sp>
      <p:sp>
        <p:nvSpPr>
          <p:cNvPr id="34819" name="Rectangle 3"/>
          <p:cNvSpPr txBox="1">
            <a:spLocks/>
          </p:cNvSpPr>
          <p:nvPr/>
        </p:nvSpPr>
        <p:spPr bwMode="auto">
          <a:xfrm>
            <a:off x="465138" y="992188"/>
            <a:ext cx="7993062" cy="493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000000"/>
                </a:solidFill>
                <a:latin typeface="Verdana" pitchFamily="34" charset="0"/>
                <a:ea typeface="ヒラギノ角ゴ ProN W3"/>
                <a:cs typeface="ヒラギノ角ゴ ProN W3"/>
                <a:sym typeface="Arial" pitchFamily="34" charset="0"/>
              </a:defRPr>
            </a:lvl1pPr>
            <a:lvl2pPr marL="742950" indent="-285750" eaLnBrk="0" hangingPunct="0">
              <a:defRPr b="1">
                <a:solidFill>
                  <a:srgbClr val="000000"/>
                </a:solidFill>
                <a:latin typeface="Verdana" pitchFamily="34" charset="0"/>
                <a:ea typeface="ヒラギノ角ゴ ProN W3"/>
                <a:cs typeface="ヒラギノ角ゴ ProN W3"/>
                <a:sym typeface="Arial" pitchFamily="34" charset="0"/>
              </a:defRPr>
            </a:lvl2pPr>
            <a:lvl3pPr marL="1143000" indent="-228600" eaLnBrk="0" hangingPunct="0">
              <a:defRPr b="1">
                <a:solidFill>
                  <a:srgbClr val="000000"/>
                </a:solidFill>
                <a:latin typeface="Verdana" pitchFamily="34" charset="0"/>
                <a:ea typeface="ヒラギノ角ゴ ProN W3"/>
                <a:cs typeface="ヒラギノ角ゴ ProN W3"/>
                <a:sym typeface="Arial" pitchFamily="34" charset="0"/>
              </a:defRPr>
            </a:lvl3pPr>
            <a:lvl4pPr marL="1600200" indent="-228600" eaLnBrk="0" hangingPunct="0">
              <a:defRPr b="1">
                <a:solidFill>
                  <a:srgbClr val="000000"/>
                </a:solidFill>
                <a:latin typeface="Verdana" pitchFamily="34" charset="0"/>
                <a:ea typeface="ヒラギノ角ゴ ProN W3"/>
                <a:cs typeface="ヒラギノ角ゴ ProN W3"/>
                <a:sym typeface="Arial" pitchFamily="34" charset="0"/>
              </a:defRPr>
            </a:lvl4pPr>
            <a:lvl5pPr marL="2057400" indent="-228600" eaLnBrk="0" hangingPunct="0">
              <a:defRPr b="1">
                <a:solidFill>
                  <a:srgbClr val="000000"/>
                </a:solidFill>
                <a:latin typeface="Verdana"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9pPr>
          </a:lstStyle>
          <a:p>
            <a:pPr>
              <a:spcBef>
                <a:spcPct val="35000"/>
              </a:spcBef>
              <a:buSzPct val="100000"/>
              <a:buFont typeface="Arial" pitchFamily="34" charset="0"/>
              <a:buNone/>
            </a:pPr>
            <a:br>
              <a:rPr lang="en-US" sz="2800" b="0">
                <a:solidFill>
                  <a:srgbClr val="7F7F7F"/>
                </a:solidFill>
                <a:ea typeface="MS PGothic" pitchFamily="34" charset="-128"/>
              </a:rPr>
            </a:br>
            <a:endParaRPr lang="en-US" sz="2800" b="0">
              <a:solidFill>
                <a:srgbClr val="7F7F7F"/>
              </a:solidFill>
              <a:ea typeface="MS PGothic" pitchFamily="34" charset="-128"/>
            </a:endParaRPr>
          </a:p>
          <a:p>
            <a:pPr>
              <a:spcBef>
                <a:spcPct val="35000"/>
              </a:spcBef>
              <a:buSzPct val="100000"/>
              <a:buFont typeface="Arial" pitchFamily="34" charset="0"/>
              <a:buNone/>
            </a:pPr>
            <a:r>
              <a:rPr lang="en-US" sz="2400">
                <a:solidFill>
                  <a:srgbClr val="7F7F7F"/>
                </a:solidFill>
                <a:ea typeface="MS PGothic" pitchFamily="34" charset="-128"/>
              </a:rPr>
              <a:t> </a:t>
            </a:r>
            <a:endParaRPr lang="en-US" sz="2000">
              <a:solidFill>
                <a:srgbClr val="7F7F7F"/>
              </a:solidFill>
              <a:ea typeface="MS PGothic" pitchFamily="34" charset="-128"/>
            </a:endParaRPr>
          </a:p>
        </p:txBody>
      </p:sp>
      <p:pic>
        <p:nvPicPr>
          <p:cNvPr id="3584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2235" y="932675"/>
            <a:ext cx="7258545" cy="3337871"/>
          </a:xfrm>
          <a:prstGeom prst="rect">
            <a:avLst/>
          </a:prstGeom>
          <a:noFill/>
          <a:ln>
            <a:noFill/>
          </a:ln>
          <a:effectLst>
            <a:glow rad="101600">
              <a:schemeClr val="bg1">
                <a:lumMod val="8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Oval 5"/>
          <p:cNvSpPr>
            <a:spLocks noChangeArrowheads="1"/>
          </p:cNvSpPr>
          <p:nvPr/>
        </p:nvSpPr>
        <p:spPr bwMode="auto">
          <a:xfrm>
            <a:off x="5838825" y="2814638"/>
            <a:ext cx="1612900" cy="692150"/>
          </a:xfrm>
          <a:prstGeom prst="ellipse">
            <a:avLst/>
          </a:prstGeom>
          <a:noFill/>
          <a:ln w="28575" algn="ctr">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algn="ctr"/>
            <a:endParaRPr lang="en-US" b="0">
              <a:solidFill>
                <a:schemeClr val="tx1"/>
              </a:solidFill>
              <a:latin typeface="Arial" pitchFamily="34" charset="0"/>
              <a:cs typeface="Arial" pitchFamily="34" charset="0"/>
            </a:endParaRPr>
          </a:p>
        </p:txBody>
      </p:sp>
      <p:sp>
        <p:nvSpPr>
          <p:cNvPr id="34822" name="Oval 12"/>
          <p:cNvSpPr>
            <a:spLocks noChangeArrowheads="1"/>
          </p:cNvSpPr>
          <p:nvPr/>
        </p:nvSpPr>
        <p:spPr bwMode="auto">
          <a:xfrm>
            <a:off x="1189038" y="2852738"/>
            <a:ext cx="1804987" cy="654050"/>
          </a:xfrm>
          <a:prstGeom prst="ellipse">
            <a:avLst/>
          </a:prstGeom>
          <a:noFill/>
          <a:ln w="28575" algn="ctr">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algn="ctr"/>
            <a:endParaRPr lang="en-US" b="0">
              <a:solidFill>
                <a:schemeClr val="tx1"/>
              </a:solidFill>
              <a:latin typeface="Arial" pitchFamily="34" charset="0"/>
              <a:cs typeface="Arial" pitchFamily="34" charset="0"/>
            </a:endParaRPr>
          </a:p>
        </p:txBody>
      </p:sp>
      <p:pic>
        <p:nvPicPr>
          <p:cNvPr id="3482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8865" y="4046390"/>
            <a:ext cx="4076700" cy="2762250"/>
          </a:xfrm>
          <a:prstGeom prst="rect">
            <a:avLst/>
          </a:prstGeom>
          <a:noFill/>
          <a:ln>
            <a:noFill/>
          </a:ln>
          <a:effectLst>
            <a:glow rad="101600">
              <a:schemeClr val="bg1">
                <a:lumMod val="8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a:cxnSpLocks noChangeShapeType="1"/>
            <a:stCxn id="34821" idx="2"/>
          </p:cNvCxnSpPr>
          <p:nvPr/>
        </p:nvCxnSpPr>
        <p:spPr bwMode="auto">
          <a:xfrm flipH="1">
            <a:off x="2459038" y="3160713"/>
            <a:ext cx="3379787" cy="885825"/>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8"/>
          <p:cNvPicPr>
            <a:picLocks noChangeAspect="1"/>
          </p:cNvPicPr>
          <p:nvPr/>
        </p:nvPicPr>
        <p:blipFill>
          <a:blip r:embed="rId3"/>
          <a:srcRect/>
          <a:stretch>
            <a:fillRect/>
          </a:stretch>
        </p:blipFill>
        <p:spPr bwMode="auto">
          <a:xfrm>
            <a:off x="11113" y="3392488"/>
            <a:ext cx="9015412" cy="2814637"/>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35843" name="Picture 17"/>
          <p:cNvPicPr>
            <a:picLocks noChangeAspect="1"/>
          </p:cNvPicPr>
          <p:nvPr/>
        </p:nvPicPr>
        <p:blipFill>
          <a:blip r:embed="rId4"/>
          <a:srcRect/>
          <a:stretch>
            <a:fillRect/>
          </a:stretch>
        </p:blipFill>
        <p:spPr bwMode="auto">
          <a:xfrm>
            <a:off x="0" y="1095375"/>
            <a:ext cx="9144000" cy="2117725"/>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35844" name="Rectangle 2"/>
          <p:cNvSpPr>
            <a:spLocks noGrp="1"/>
          </p:cNvSpPr>
          <p:nvPr>
            <p:ph type="title"/>
          </p:nvPr>
        </p:nvSpPr>
        <p:spPr/>
        <p:txBody>
          <a:bodyPr/>
          <a:lstStyle/>
          <a:p>
            <a:r>
              <a:rPr lang="en-US">
                <a:solidFill>
                  <a:srgbClr val="3E4C56"/>
                </a:solidFill>
              </a:rPr>
              <a:t>Primo: Pipe Configuration (2)</a:t>
            </a:r>
            <a:endParaRPr lang="en-GB">
              <a:solidFill>
                <a:srgbClr val="3E4C56"/>
              </a:solidFill>
            </a:endParaRPr>
          </a:p>
        </p:txBody>
      </p:sp>
      <p:sp>
        <p:nvSpPr>
          <p:cNvPr id="36869" name="Rectangle 3"/>
          <p:cNvSpPr txBox="1">
            <a:spLocks/>
          </p:cNvSpPr>
          <p:nvPr/>
        </p:nvSpPr>
        <p:spPr bwMode="auto">
          <a:xfrm>
            <a:off x="769938" y="1096963"/>
            <a:ext cx="7993062" cy="4932362"/>
          </a:xfrm>
          <a:prstGeom prst="rect">
            <a:avLst/>
          </a:prstGeom>
          <a:noFill/>
          <a:ln>
            <a:noFill/>
          </a:ln>
          <a:effectLst>
            <a:glow rad="101600">
              <a:schemeClr val="bg1">
                <a:lumMod val="8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000000"/>
                </a:solidFill>
                <a:latin typeface="Verdana" pitchFamily="34" charset="0"/>
                <a:ea typeface="ヒラギノ角ゴ ProN W3"/>
                <a:cs typeface="ヒラギノ角ゴ ProN W3"/>
                <a:sym typeface="Arial" pitchFamily="34" charset="0"/>
              </a:defRPr>
            </a:lvl1pPr>
            <a:lvl2pPr marL="742950" indent="-285750" eaLnBrk="0" hangingPunct="0">
              <a:defRPr b="1">
                <a:solidFill>
                  <a:srgbClr val="000000"/>
                </a:solidFill>
                <a:latin typeface="Verdana" pitchFamily="34" charset="0"/>
                <a:ea typeface="ヒラギノ角ゴ ProN W3"/>
                <a:cs typeface="ヒラギノ角ゴ ProN W3"/>
                <a:sym typeface="Arial" pitchFamily="34" charset="0"/>
              </a:defRPr>
            </a:lvl2pPr>
            <a:lvl3pPr marL="1143000" indent="-228600" eaLnBrk="0" hangingPunct="0">
              <a:defRPr b="1">
                <a:solidFill>
                  <a:srgbClr val="000000"/>
                </a:solidFill>
                <a:latin typeface="Verdana" pitchFamily="34" charset="0"/>
                <a:ea typeface="ヒラギノ角ゴ ProN W3"/>
                <a:cs typeface="ヒラギノ角ゴ ProN W3"/>
                <a:sym typeface="Arial" pitchFamily="34" charset="0"/>
              </a:defRPr>
            </a:lvl3pPr>
            <a:lvl4pPr marL="1600200" indent="-228600" eaLnBrk="0" hangingPunct="0">
              <a:defRPr b="1">
                <a:solidFill>
                  <a:srgbClr val="000000"/>
                </a:solidFill>
                <a:latin typeface="Verdana" pitchFamily="34" charset="0"/>
                <a:ea typeface="ヒラギノ角ゴ ProN W3"/>
                <a:cs typeface="ヒラギノ角ゴ ProN W3"/>
                <a:sym typeface="Arial" pitchFamily="34" charset="0"/>
              </a:defRPr>
            </a:lvl4pPr>
            <a:lvl5pPr marL="2057400" indent="-228600" eaLnBrk="0" hangingPunct="0">
              <a:defRPr b="1">
                <a:solidFill>
                  <a:srgbClr val="000000"/>
                </a:solidFill>
                <a:latin typeface="Verdana"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9pPr>
          </a:lstStyle>
          <a:p>
            <a:pPr>
              <a:spcBef>
                <a:spcPct val="35000"/>
              </a:spcBef>
              <a:buSzPct val="100000"/>
              <a:buFont typeface="Arial" pitchFamily="34" charset="0"/>
              <a:buNone/>
              <a:defRPr/>
            </a:pPr>
            <a:br>
              <a:rPr lang="en-US" sz="2800" b="0">
                <a:solidFill>
                  <a:srgbClr val="7F7F7F"/>
                </a:solidFill>
                <a:ea typeface="MS PGothic" pitchFamily="34" charset="-128"/>
              </a:rPr>
            </a:br>
            <a:endParaRPr lang="en-US" sz="2800" b="0">
              <a:solidFill>
                <a:srgbClr val="7F7F7F"/>
              </a:solidFill>
              <a:ea typeface="MS PGothic" pitchFamily="34" charset="-128"/>
            </a:endParaRPr>
          </a:p>
          <a:p>
            <a:pPr>
              <a:spcBef>
                <a:spcPct val="35000"/>
              </a:spcBef>
              <a:buSzPct val="100000"/>
              <a:buFont typeface="Arial" pitchFamily="34" charset="0"/>
              <a:buNone/>
              <a:defRPr/>
            </a:pPr>
            <a:r>
              <a:rPr lang="en-US" sz="2400">
                <a:solidFill>
                  <a:srgbClr val="7F7F7F"/>
                </a:solidFill>
                <a:ea typeface="MS PGothic" pitchFamily="34" charset="-128"/>
              </a:rPr>
              <a:t> </a:t>
            </a:r>
            <a:endParaRPr lang="en-US" sz="2000">
              <a:solidFill>
                <a:srgbClr val="7F7F7F"/>
              </a:solidFill>
              <a:ea typeface="MS PGothic" pitchFamily="34" charset="-128"/>
            </a:endParaRPr>
          </a:p>
        </p:txBody>
      </p:sp>
      <p:sp>
        <p:nvSpPr>
          <p:cNvPr id="35848" name="Oval 13"/>
          <p:cNvSpPr>
            <a:spLocks noChangeArrowheads="1"/>
          </p:cNvSpPr>
          <p:nvPr/>
        </p:nvSpPr>
        <p:spPr bwMode="auto">
          <a:xfrm>
            <a:off x="6146800" y="3549650"/>
            <a:ext cx="2305050" cy="614363"/>
          </a:xfrm>
          <a:prstGeom prst="ellipse">
            <a:avLst/>
          </a:prstGeom>
          <a:noFill/>
          <a:ln w="28575" algn="ctr">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algn="ctr"/>
            <a:endParaRPr lang="en-US" b="0">
              <a:solidFill>
                <a:schemeClr val="tx1"/>
              </a:solidFill>
              <a:latin typeface="Arial" pitchFamily="34" charset="0"/>
              <a:cs typeface="Arial" pitchFamily="34" charset="0"/>
            </a:endParaRPr>
          </a:p>
        </p:txBody>
      </p:sp>
      <p:sp>
        <p:nvSpPr>
          <p:cNvPr id="35849" name="Oval 16"/>
          <p:cNvSpPr>
            <a:spLocks noChangeArrowheads="1"/>
          </p:cNvSpPr>
          <p:nvPr/>
        </p:nvSpPr>
        <p:spPr bwMode="auto">
          <a:xfrm>
            <a:off x="6457950" y="1201738"/>
            <a:ext cx="2305050" cy="614362"/>
          </a:xfrm>
          <a:prstGeom prst="ellipse">
            <a:avLst/>
          </a:prstGeom>
          <a:noFill/>
          <a:ln w="28575" algn="ctr">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algn="ctr"/>
            <a:endParaRPr lang="en-US" b="0">
              <a:solidFill>
                <a:schemeClr val="tx1"/>
              </a:solidFill>
              <a:latin typeface="Arial" pitchFamily="34" charset="0"/>
              <a:cs typeface="Arial" pitchFamily="34" charset="0"/>
            </a:endParaRPr>
          </a:p>
        </p:txBody>
      </p:sp>
      <p:cxnSp>
        <p:nvCxnSpPr>
          <p:cNvPr id="35850" name="Straight Arrow Connector 12"/>
          <p:cNvCxnSpPr>
            <a:cxnSpLocks noChangeShapeType="1"/>
          </p:cNvCxnSpPr>
          <p:nvPr/>
        </p:nvCxnSpPr>
        <p:spPr bwMode="auto">
          <a:xfrm>
            <a:off x="1993900" y="3082925"/>
            <a:ext cx="3038475" cy="1546225"/>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p:nvPr>
        </p:nvSpPr>
        <p:spPr/>
        <p:txBody>
          <a:bodyPr/>
          <a:lstStyle/>
          <a:p>
            <a:r>
              <a:rPr lang="en-US">
                <a:solidFill>
                  <a:srgbClr val="3E4C56"/>
                </a:solidFill>
              </a:rPr>
              <a:t>Primo: Pipe Configuration (3)</a:t>
            </a:r>
            <a:endParaRPr lang="en-GB">
              <a:solidFill>
                <a:srgbClr val="3E4C56"/>
              </a:solidFill>
            </a:endParaRPr>
          </a:p>
        </p:txBody>
      </p:sp>
      <p:sp>
        <p:nvSpPr>
          <p:cNvPr id="36867" name="Rectangle 3"/>
          <p:cNvSpPr txBox="1">
            <a:spLocks/>
          </p:cNvSpPr>
          <p:nvPr/>
        </p:nvSpPr>
        <p:spPr bwMode="auto">
          <a:xfrm>
            <a:off x="465138" y="992188"/>
            <a:ext cx="7993062" cy="493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000000"/>
                </a:solidFill>
                <a:latin typeface="Verdana" pitchFamily="34" charset="0"/>
                <a:ea typeface="ヒラギノ角ゴ ProN W3"/>
                <a:cs typeface="ヒラギノ角ゴ ProN W3"/>
                <a:sym typeface="Arial" pitchFamily="34" charset="0"/>
              </a:defRPr>
            </a:lvl1pPr>
            <a:lvl2pPr marL="742950" indent="-285750" eaLnBrk="0" hangingPunct="0">
              <a:defRPr b="1">
                <a:solidFill>
                  <a:srgbClr val="000000"/>
                </a:solidFill>
                <a:latin typeface="Verdana" pitchFamily="34" charset="0"/>
                <a:ea typeface="ヒラギノ角ゴ ProN W3"/>
                <a:cs typeface="ヒラギノ角ゴ ProN W3"/>
                <a:sym typeface="Arial" pitchFamily="34" charset="0"/>
              </a:defRPr>
            </a:lvl2pPr>
            <a:lvl3pPr marL="1143000" indent="-228600" eaLnBrk="0" hangingPunct="0">
              <a:defRPr b="1">
                <a:solidFill>
                  <a:srgbClr val="000000"/>
                </a:solidFill>
                <a:latin typeface="Verdana" pitchFamily="34" charset="0"/>
                <a:ea typeface="ヒラギノ角ゴ ProN W3"/>
                <a:cs typeface="ヒラギノ角ゴ ProN W3"/>
                <a:sym typeface="Arial" pitchFamily="34" charset="0"/>
              </a:defRPr>
            </a:lvl3pPr>
            <a:lvl4pPr marL="1600200" indent="-228600" eaLnBrk="0" hangingPunct="0">
              <a:defRPr b="1">
                <a:solidFill>
                  <a:srgbClr val="000000"/>
                </a:solidFill>
                <a:latin typeface="Verdana" pitchFamily="34" charset="0"/>
                <a:ea typeface="ヒラギノ角ゴ ProN W3"/>
                <a:cs typeface="ヒラギノ角ゴ ProN W3"/>
                <a:sym typeface="Arial" pitchFamily="34" charset="0"/>
              </a:defRPr>
            </a:lvl4pPr>
            <a:lvl5pPr marL="2057400" indent="-228600" eaLnBrk="0" hangingPunct="0">
              <a:defRPr b="1">
                <a:solidFill>
                  <a:srgbClr val="000000"/>
                </a:solidFill>
                <a:latin typeface="Verdana"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9pPr>
          </a:lstStyle>
          <a:p>
            <a:pPr>
              <a:spcBef>
                <a:spcPct val="35000"/>
              </a:spcBef>
              <a:buSzPct val="100000"/>
              <a:buFont typeface="Arial" pitchFamily="34" charset="0"/>
              <a:buNone/>
            </a:pPr>
            <a:br>
              <a:rPr lang="en-US" sz="2800" b="0">
                <a:solidFill>
                  <a:srgbClr val="7F7F7F"/>
                </a:solidFill>
                <a:ea typeface="MS PGothic" pitchFamily="34" charset="-128"/>
              </a:rPr>
            </a:br>
            <a:endParaRPr lang="en-US" sz="2800" b="0">
              <a:solidFill>
                <a:srgbClr val="7F7F7F"/>
              </a:solidFill>
              <a:ea typeface="MS PGothic" pitchFamily="34" charset="-128"/>
            </a:endParaRPr>
          </a:p>
          <a:p>
            <a:pPr>
              <a:spcBef>
                <a:spcPct val="35000"/>
              </a:spcBef>
              <a:buSzPct val="100000"/>
              <a:buFont typeface="Arial" pitchFamily="34" charset="0"/>
              <a:buNone/>
            </a:pPr>
            <a:r>
              <a:rPr lang="en-US" sz="2400">
                <a:solidFill>
                  <a:srgbClr val="7F7F7F"/>
                </a:solidFill>
                <a:ea typeface="MS PGothic" pitchFamily="34" charset="-128"/>
              </a:rPr>
              <a:t> </a:t>
            </a:r>
            <a:endParaRPr lang="en-US" sz="2000">
              <a:solidFill>
                <a:srgbClr val="7F7F7F"/>
              </a:solidFill>
              <a:ea typeface="MS PGothic" pitchFamily="34" charset="-128"/>
            </a:endParaRPr>
          </a:p>
        </p:txBody>
      </p:sp>
      <p:pic>
        <p:nvPicPr>
          <p:cNvPr id="3789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5813" y="901700"/>
            <a:ext cx="7572375" cy="5141913"/>
          </a:xfrm>
          <a:prstGeom prst="rect">
            <a:avLst/>
          </a:prstGeom>
          <a:noFill/>
          <a:ln>
            <a:noFill/>
          </a:ln>
          <a:effectLst>
            <a:glow rad="101600">
              <a:schemeClr val="bg1">
                <a:lumMod val="8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p:nvPr>
        </p:nvSpPr>
        <p:spPr/>
        <p:txBody>
          <a:bodyPr/>
          <a:lstStyle/>
          <a:p>
            <a:r>
              <a:rPr lang="en-US">
                <a:solidFill>
                  <a:srgbClr val="3E4C56"/>
                </a:solidFill>
              </a:rPr>
              <a:t>Primo &amp; SFX: Scheduling Jobs</a:t>
            </a:r>
            <a:endParaRPr lang="en-GB">
              <a:solidFill>
                <a:srgbClr val="3E4C56"/>
              </a:solidFill>
            </a:endParaRPr>
          </a:p>
        </p:txBody>
      </p:sp>
      <p:sp>
        <p:nvSpPr>
          <p:cNvPr id="10" name="Rectangle 3"/>
          <p:cNvSpPr txBox="1">
            <a:spLocks/>
          </p:cNvSpPr>
          <p:nvPr/>
        </p:nvSpPr>
        <p:spPr bwMode="auto">
          <a:xfrm>
            <a:off x="465138" y="992188"/>
            <a:ext cx="8408987" cy="4932362"/>
          </a:xfrm>
          <a:prstGeom prst="rect">
            <a:avLst/>
          </a:prstGeom>
          <a:noFill/>
          <a:ln>
            <a:noFill/>
          </a:ln>
        </p:spPr>
        <p:txBody>
          <a:bodyPr/>
          <a:lstStyle>
            <a:lvl1pPr marL="233363" indent="-233363"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514350" indent="-514350">
              <a:buFont typeface="+mj-lt"/>
              <a:buAutoNum type="arabicPeriod"/>
              <a:defRPr/>
            </a:pPr>
            <a:r>
              <a:rPr lang="en-US" b="0" dirty="0">
                <a:solidFill>
                  <a:srgbClr val="3E4C56"/>
                </a:solidFill>
              </a:rPr>
              <a:t>SFX KB weekly update scheduled/runs</a:t>
            </a:r>
          </a:p>
          <a:p>
            <a:pPr marL="514350" indent="-514350">
              <a:buFont typeface="+mj-lt"/>
              <a:buAutoNum type="arabicPeriod"/>
              <a:defRPr/>
            </a:pPr>
            <a:r>
              <a:rPr lang="en-US" b="0" dirty="0">
                <a:solidFill>
                  <a:srgbClr val="3E4C56"/>
                </a:solidFill>
              </a:rPr>
              <a:t>SFX incremental export scheduled/runs</a:t>
            </a:r>
          </a:p>
          <a:p>
            <a:pPr marL="514350" indent="-514350">
              <a:buFont typeface="+mj-lt"/>
              <a:buAutoNum type="arabicPeriod"/>
              <a:defRPr/>
            </a:pPr>
            <a:r>
              <a:rPr lang="en-US" b="0" dirty="0" err="1">
                <a:solidFill>
                  <a:srgbClr val="3E4C56"/>
                </a:solidFill>
              </a:rPr>
              <a:t>Primo’s</a:t>
            </a:r>
            <a:r>
              <a:rPr lang="en-US" b="0" dirty="0">
                <a:solidFill>
                  <a:srgbClr val="3E4C56"/>
                </a:solidFill>
              </a:rPr>
              <a:t> SFX ongoing pipe scheduled/runs</a:t>
            </a:r>
          </a:p>
          <a:p>
            <a:pPr marL="0" indent="0">
              <a:buFont typeface="Arial" pitchFamily="34" charset="0"/>
              <a:buNone/>
              <a:defRPr/>
            </a:pPr>
            <a:endParaRPr lang="en-US" sz="2800" b="0" dirty="0"/>
          </a:p>
          <a:p>
            <a:pPr marL="0" indent="0">
              <a:buFont typeface="Arial" pitchFamily="34" charset="0"/>
              <a:buNone/>
              <a:defRPr/>
            </a:pPr>
            <a:r>
              <a:rPr lang="en-US" b="0" dirty="0">
                <a:solidFill>
                  <a:srgbClr val="860000"/>
                </a:solidFill>
              </a:rPr>
              <a:t>Warning:</a:t>
            </a:r>
            <a:r>
              <a:rPr lang="en-US" dirty="0">
                <a:solidFill>
                  <a:srgbClr val="FFC000"/>
                </a:solidFill>
              </a:rPr>
              <a:t> </a:t>
            </a:r>
            <a:r>
              <a:rPr lang="en-US" b="0" dirty="0">
                <a:solidFill>
                  <a:srgbClr val="3E4C56"/>
                </a:solidFill>
              </a:rPr>
              <a:t>If SFX export contains many </a:t>
            </a:r>
            <a:r>
              <a:rPr lang="en-US" b="0" dirty="0" err="1">
                <a:solidFill>
                  <a:srgbClr val="3E4C56"/>
                </a:solidFill>
              </a:rPr>
              <a:t>ebooks</a:t>
            </a:r>
            <a:r>
              <a:rPr lang="en-US" b="0" dirty="0">
                <a:solidFill>
                  <a:srgbClr val="3E4C56"/>
                </a:solidFill>
              </a:rPr>
              <a:t>, best to schedule Primo pipe when no other pipes are running/low usage time </a:t>
            </a:r>
          </a:p>
          <a:p>
            <a:pPr marL="0" indent="0">
              <a:buFont typeface="Arial" pitchFamily="34" charset="0"/>
              <a:buNone/>
              <a:defRPr/>
            </a:pPr>
            <a:endParaRPr lang="en-US" sz="2000" b="0" dirty="0">
              <a:solidFill>
                <a:schemeClr val="accent3">
                  <a:lumMod val="50000"/>
                </a:schemeClr>
              </a:solidFill>
            </a:endParaRPr>
          </a:p>
          <a:p>
            <a:pPr>
              <a:defRPr/>
            </a:pPr>
            <a:endParaRPr lang="en-US" sz="2800" b="0" dirty="0"/>
          </a:p>
          <a:p>
            <a:pPr marL="0" indent="0">
              <a:buFont typeface="Arial" pitchFamily="34" charset="0"/>
              <a:buNone/>
              <a:defRPr/>
            </a:pPr>
            <a:endParaRPr lang="en-US" b="0" dirty="0"/>
          </a:p>
          <a:p>
            <a:pPr marL="0" indent="0">
              <a:buFont typeface="Arial" pitchFamily="34" charset="0"/>
              <a:buNone/>
              <a:defRPr/>
            </a:pPr>
            <a:endParaRPr lang="en-US" dirty="0"/>
          </a:p>
          <a:p>
            <a:pPr marL="0" indent="0">
              <a:buFont typeface="Arial" pitchFamily="34" charset="0"/>
              <a:buNone/>
              <a:defRPr/>
            </a:pPr>
            <a:r>
              <a:rPr lang="en-US" dirty="0"/>
              <a:t> </a:t>
            </a:r>
            <a:endParaRPr lang="en-US" sz="2000" dirty="0"/>
          </a:p>
        </p:txBody>
      </p:sp>
      <p:pic>
        <p:nvPicPr>
          <p:cNvPr id="37892" name="Picture 4" descr="\\us-filer01\dept\Professional_Services\Common_Information\Training\Alma\Images\separated icons\016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1125" y="3813175"/>
            <a:ext cx="3557588"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ctrTitle" idx="4294967295"/>
          </p:nvPr>
        </p:nvSpPr>
        <p:spPr>
          <a:xfrm>
            <a:off x="693738" y="893763"/>
            <a:ext cx="7772400" cy="1470025"/>
          </a:xfrm>
        </p:spPr>
        <p:txBody>
          <a:bodyPr/>
          <a:lstStyle/>
          <a:p>
            <a:r>
              <a:rPr lang="en-US">
                <a:solidFill>
                  <a:srgbClr val="3E4C56"/>
                </a:solidFill>
              </a:rPr>
              <a:t>Agenda</a:t>
            </a:r>
          </a:p>
        </p:txBody>
      </p:sp>
      <p:grpSp>
        <p:nvGrpSpPr>
          <p:cNvPr id="12291" name="Group 6"/>
          <p:cNvGrpSpPr>
            <a:grpSpLocks/>
          </p:cNvGrpSpPr>
          <p:nvPr/>
        </p:nvGrpSpPr>
        <p:grpSpPr bwMode="auto">
          <a:xfrm rot="716985">
            <a:off x="4725988" y="1508125"/>
            <a:ext cx="3470275" cy="4329113"/>
            <a:chOff x="4559972" y="1278319"/>
            <a:chExt cx="3610070" cy="4493385"/>
          </a:xfrm>
        </p:grpSpPr>
        <p:sp>
          <p:nvSpPr>
            <p:cNvPr id="5" name="Rounded Rectangle 4"/>
            <p:cNvSpPr/>
            <p:nvPr/>
          </p:nvSpPr>
          <p:spPr bwMode="auto">
            <a:xfrm>
              <a:off x="4559972" y="1278319"/>
              <a:ext cx="3610070" cy="4493385"/>
            </a:xfrm>
            <a:prstGeom prst="roundRect">
              <a:avLst/>
            </a:prstGeom>
            <a:solidFill>
              <a:schemeClr val="bg1"/>
            </a:solidFill>
            <a:ln w="76200" cap="flat" cmpd="sng" algn="ctr">
              <a:solidFill>
                <a:srgbClr val="3E4C56"/>
              </a:solidFill>
              <a:prstDash val="solid"/>
              <a:round/>
              <a:headEnd type="none" w="med" len="med"/>
              <a:tailEnd type="triangle" w="med" len="med"/>
            </a:ln>
            <a:effectLst>
              <a:glow rad="63500">
                <a:schemeClr val="accent4">
                  <a:satMod val="175000"/>
                  <a:alpha val="40000"/>
                </a:schemeClr>
              </a:glow>
            </a:effectLst>
          </p:spPr>
          <p:txBody>
            <a:bodyPr/>
            <a:lstStyle/>
            <a:p>
              <a:pPr algn="ctr">
                <a:defRPr/>
              </a:pPr>
              <a:endParaRPr lang="en-US" b="0">
                <a:solidFill>
                  <a:schemeClr val="tx1"/>
                </a:solidFill>
                <a:latin typeface="Arial" pitchFamily="34" charset="0"/>
                <a:ea typeface="ヒラギノ角ゴ ProN W3" charset="-128"/>
                <a:cs typeface="Arial" pitchFamily="34" charset="0"/>
              </a:endParaRPr>
            </a:p>
          </p:txBody>
        </p:sp>
        <p:sp>
          <p:nvSpPr>
            <p:cNvPr id="12295" name="Text Box 13"/>
            <p:cNvSpPr txBox="1">
              <a:spLocks noChangeArrowheads="1"/>
            </p:cNvSpPr>
            <p:nvPr/>
          </p:nvSpPr>
          <p:spPr bwMode="auto">
            <a:xfrm rot="20768">
              <a:off x="4587393" y="1966419"/>
              <a:ext cx="3558941" cy="3132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b="1">
                  <a:solidFill>
                    <a:srgbClr val="000000"/>
                  </a:solidFill>
                  <a:latin typeface="Verdana" pitchFamily="34" charset="0"/>
                  <a:ea typeface="ヒラギノ角ゴ ProN W3"/>
                  <a:cs typeface="ヒラギノ角ゴ ProN W3"/>
                  <a:sym typeface="Arial" pitchFamily="34" charset="0"/>
                </a:defRPr>
              </a:lvl1pPr>
              <a:lvl2pPr marL="742950" indent="-285750" eaLnBrk="0" hangingPunct="0">
                <a:defRPr b="1">
                  <a:solidFill>
                    <a:srgbClr val="000000"/>
                  </a:solidFill>
                  <a:latin typeface="Verdana" pitchFamily="34" charset="0"/>
                  <a:ea typeface="ヒラギノ角ゴ ProN W3"/>
                  <a:cs typeface="ヒラギノ角ゴ ProN W3"/>
                  <a:sym typeface="Arial" pitchFamily="34" charset="0"/>
                </a:defRPr>
              </a:lvl2pPr>
              <a:lvl3pPr marL="1143000" indent="-228600" eaLnBrk="0" hangingPunct="0">
                <a:defRPr b="1">
                  <a:solidFill>
                    <a:srgbClr val="000000"/>
                  </a:solidFill>
                  <a:latin typeface="Verdana" pitchFamily="34" charset="0"/>
                  <a:ea typeface="ヒラギノ角ゴ ProN W3"/>
                  <a:cs typeface="ヒラギノ角ゴ ProN W3"/>
                  <a:sym typeface="Arial" pitchFamily="34" charset="0"/>
                </a:defRPr>
              </a:lvl3pPr>
              <a:lvl4pPr marL="1600200" indent="-228600" eaLnBrk="0" hangingPunct="0">
                <a:defRPr b="1">
                  <a:solidFill>
                    <a:srgbClr val="000000"/>
                  </a:solidFill>
                  <a:latin typeface="Verdana" pitchFamily="34" charset="0"/>
                  <a:ea typeface="ヒラギノ角ゴ ProN W3"/>
                  <a:cs typeface="ヒラギノ角ゴ ProN W3"/>
                  <a:sym typeface="Arial" pitchFamily="34" charset="0"/>
                </a:defRPr>
              </a:lvl4pPr>
              <a:lvl5pPr marL="2057400" indent="-228600" eaLnBrk="0" hangingPunct="0">
                <a:defRPr b="1">
                  <a:solidFill>
                    <a:srgbClr val="000000"/>
                  </a:solidFill>
                  <a:latin typeface="Verdana"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9pPr>
            </a:lstStyle>
            <a:p>
              <a:pPr eaLnBrk="1" hangingPunct="1">
                <a:spcBef>
                  <a:spcPts val="1200"/>
                </a:spcBef>
              </a:pPr>
              <a:r>
                <a:rPr lang="en-US" sz="2000">
                  <a:solidFill>
                    <a:srgbClr val="663300"/>
                  </a:solidFill>
                </a:rPr>
                <a:t>Introduction</a:t>
              </a:r>
              <a:endParaRPr lang="en-US" sz="2000">
                <a:solidFill>
                  <a:schemeClr val="tx1"/>
                </a:solidFill>
              </a:endParaRPr>
            </a:p>
            <a:p>
              <a:pPr eaLnBrk="1" hangingPunct="1">
                <a:spcBef>
                  <a:spcPts val="1200"/>
                </a:spcBef>
              </a:pPr>
              <a:r>
                <a:rPr lang="en-US" sz="2000" b="0">
                  <a:solidFill>
                    <a:srgbClr val="A6A6A6"/>
                  </a:solidFill>
                </a:rPr>
                <a:t>SFX Linking via Primo</a:t>
              </a:r>
            </a:p>
            <a:p>
              <a:pPr eaLnBrk="1" hangingPunct="1">
                <a:spcBef>
                  <a:spcPts val="1200"/>
                </a:spcBef>
              </a:pPr>
              <a:r>
                <a:rPr lang="en-US" sz="2000" b="0">
                  <a:solidFill>
                    <a:srgbClr val="A6A6A6"/>
                  </a:solidFill>
                </a:rPr>
                <a:t>SFX2Primo Export</a:t>
              </a:r>
            </a:p>
            <a:p>
              <a:pPr eaLnBrk="1" hangingPunct="1">
                <a:spcBef>
                  <a:spcPts val="1200"/>
                </a:spcBef>
              </a:pPr>
              <a:r>
                <a:rPr lang="en-US" sz="2000" b="0">
                  <a:solidFill>
                    <a:srgbClr val="A6A6A6"/>
                  </a:solidFill>
                </a:rPr>
                <a:t>SFX4Primo Central</a:t>
              </a:r>
            </a:p>
            <a:p>
              <a:pPr eaLnBrk="1" hangingPunct="1">
                <a:spcBef>
                  <a:spcPts val="1200"/>
                </a:spcBef>
              </a:pPr>
              <a:r>
                <a:rPr lang="en-US" sz="2000" b="0">
                  <a:solidFill>
                    <a:srgbClr val="A6A6A6"/>
                  </a:solidFill>
                </a:rPr>
                <a:t>Troubleshooting</a:t>
              </a:r>
            </a:p>
            <a:p>
              <a:pPr eaLnBrk="1" hangingPunct="1">
                <a:spcBef>
                  <a:spcPts val="1200"/>
                </a:spcBef>
              </a:pPr>
              <a:r>
                <a:rPr lang="en-US" sz="2000" b="0">
                  <a:solidFill>
                    <a:srgbClr val="A6A6A6"/>
                  </a:solidFill>
                </a:rPr>
                <a:t>Summary &amp; Additional Resources</a:t>
              </a: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dirty="0">
                <a:solidFill>
                  <a:srgbClr val="3E4C56"/>
                </a:solidFill>
              </a:rPr>
              <a:t>Primo: Additional Export Option</a:t>
            </a:r>
          </a:p>
        </p:txBody>
      </p:sp>
      <p:sp>
        <p:nvSpPr>
          <p:cNvPr id="38915" name="Content Placeholder 2"/>
          <p:cNvSpPr>
            <a:spLocks noGrp="1"/>
          </p:cNvSpPr>
          <p:nvPr>
            <p:ph idx="1"/>
          </p:nvPr>
        </p:nvSpPr>
        <p:spPr>
          <a:xfrm>
            <a:off x="347663" y="1085850"/>
            <a:ext cx="8372475" cy="5376863"/>
          </a:xfrm>
        </p:spPr>
        <p:txBody>
          <a:bodyPr/>
          <a:lstStyle/>
          <a:p>
            <a:pPr>
              <a:buFontTx/>
              <a:buChar char="•"/>
            </a:pPr>
            <a:r>
              <a:rPr lang="en-US" b="1" dirty="0" err="1">
                <a:solidFill>
                  <a:srgbClr val="3E4C56"/>
                </a:solidFill>
              </a:rPr>
              <a:t>MARCit</a:t>
            </a:r>
            <a:r>
              <a:rPr lang="en-US" b="1" dirty="0">
                <a:solidFill>
                  <a:srgbClr val="3E4C56"/>
                </a:solidFill>
              </a:rPr>
              <a:t>! </a:t>
            </a:r>
            <a:r>
              <a:rPr lang="en-US" dirty="0">
                <a:solidFill>
                  <a:srgbClr val="3E4C56"/>
                </a:solidFill>
              </a:rPr>
              <a:t>service enriches SFX objects with CONSER records, harvested into ILS system</a:t>
            </a:r>
          </a:p>
          <a:p>
            <a:pPr>
              <a:buFontTx/>
              <a:buChar char="•"/>
            </a:pPr>
            <a:endParaRPr lang="en-US" dirty="0">
              <a:solidFill>
                <a:srgbClr val="3E4C56"/>
              </a:solidFill>
            </a:endParaRPr>
          </a:p>
          <a:p>
            <a:pPr>
              <a:buFontTx/>
              <a:buChar char="•"/>
            </a:pPr>
            <a:r>
              <a:rPr lang="en-US" dirty="0">
                <a:solidFill>
                  <a:srgbClr val="3E4C56"/>
                </a:solidFill>
              </a:rPr>
              <a:t>Optional export of detailed </a:t>
            </a:r>
            <a:r>
              <a:rPr lang="en-US" dirty="0" err="1">
                <a:solidFill>
                  <a:srgbClr val="3E4C56"/>
                </a:solidFill>
              </a:rPr>
              <a:t>MARCit</a:t>
            </a:r>
            <a:r>
              <a:rPr lang="en-US" dirty="0">
                <a:solidFill>
                  <a:srgbClr val="3E4C56"/>
                </a:solidFill>
              </a:rPr>
              <a:t>!-enhanced records from SFX via ILS</a:t>
            </a:r>
          </a:p>
          <a:p>
            <a:pPr>
              <a:buFontTx/>
              <a:buChar char="•"/>
            </a:pPr>
            <a:endParaRPr lang="en-US" dirty="0">
              <a:solidFill>
                <a:srgbClr val="3E4C56"/>
              </a:solidFill>
            </a:endParaRPr>
          </a:p>
          <a:p>
            <a:pPr>
              <a:buFontTx/>
              <a:buChar char="•"/>
            </a:pPr>
            <a:r>
              <a:rPr lang="en-US" dirty="0">
                <a:solidFill>
                  <a:srgbClr val="3E4C56"/>
                </a:solidFill>
              </a:rPr>
              <a:t>If loading </a:t>
            </a:r>
            <a:r>
              <a:rPr lang="en-US" dirty="0" err="1">
                <a:solidFill>
                  <a:srgbClr val="3E4C56"/>
                </a:solidFill>
              </a:rPr>
              <a:t>MARCit</a:t>
            </a:r>
            <a:r>
              <a:rPr lang="en-US" dirty="0">
                <a:solidFill>
                  <a:srgbClr val="3E4C56"/>
                </a:solidFill>
              </a:rPr>
              <a:t>! Records: Must enable </a:t>
            </a:r>
            <a:r>
              <a:rPr lang="en-US" b="1" dirty="0" err="1">
                <a:solidFill>
                  <a:srgbClr val="3E4C56"/>
                </a:solidFill>
              </a:rPr>
              <a:t>adddata</a:t>
            </a:r>
            <a:r>
              <a:rPr lang="en-US" b="1" dirty="0">
                <a:solidFill>
                  <a:srgbClr val="3E4C56"/>
                </a:solidFill>
              </a:rPr>
              <a:t>/</a:t>
            </a:r>
            <a:r>
              <a:rPr lang="en-US" b="1" dirty="0" err="1">
                <a:solidFill>
                  <a:srgbClr val="3E4C56"/>
                </a:solidFill>
              </a:rPr>
              <a:t>objectid</a:t>
            </a:r>
            <a:r>
              <a:rPr lang="en-US" b="1" dirty="0">
                <a:solidFill>
                  <a:srgbClr val="3E4C56"/>
                </a:solidFill>
              </a:rPr>
              <a:t> </a:t>
            </a:r>
            <a:r>
              <a:rPr lang="en-US" dirty="0">
                <a:solidFill>
                  <a:srgbClr val="3E4C56"/>
                </a:solidFill>
              </a:rPr>
              <a:t>field in ILS Normalization Rule set</a:t>
            </a:r>
          </a:p>
          <a:p>
            <a:pPr>
              <a:buFontTx/>
              <a:buChar char="•"/>
            </a:pPr>
            <a:endParaRPr lang="en-US" dirty="0">
              <a:solidFill>
                <a:srgbClr val="3E4C56"/>
              </a:solidFill>
            </a:endParaRPr>
          </a:p>
          <a:p>
            <a:pPr>
              <a:buFontTx/>
              <a:buChar char="•"/>
            </a:pPr>
            <a:r>
              <a:rPr lang="en-US" dirty="0">
                <a:solidFill>
                  <a:srgbClr val="3E4C56"/>
                </a:solidFill>
              </a:rPr>
              <a:t>Load </a:t>
            </a:r>
            <a:r>
              <a:rPr lang="en-US" dirty="0" err="1">
                <a:solidFill>
                  <a:srgbClr val="3E4C56"/>
                </a:solidFill>
              </a:rPr>
              <a:t>MARCit</a:t>
            </a:r>
            <a:r>
              <a:rPr lang="en-US" dirty="0">
                <a:solidFill>
                  <a:srgbClr val="3E4C56"/>
                </a:solidFill>
              </a:rPr>
              <a:t> records directly to Primo</a:t>
            </a:r>
          </a:p>
        </p:txBody>
      </p:sp>
      <p:pic>
        <p:nvPicPr>
          <p:cNvPr id="38916" name="Picture 4" descr="\\us-filer01\dept\Professional_Services\Common_Information\Training\Alma\Images\separated icons\004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4275" y="4588366"/>
            <a:ext cx="2227986" cy="222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solidFill>
                  <a:srgbClr val="3E4C56"/>
                </a:solidFill>
              </a:rPr>
              <a:t>Primo: Dedup with SFX Data </a:t>
            </a:r>
          </a:p>
        </p:txBody>
      </p:sp>
      <p:sp>
        <p:nvSpPr>
          <p:cNvPr id="39939" name="Content Placeholder 2"/>
          <p:cNvSpPr>
            <a:spLocks noGrp="1"/>
          </p:cNvSpPr>
          <p:nvPr>
            <p:ph idx="1"/>
          </p:nvPr>
        </p:nvSpPr>
        <p:spPr>
          <a:xfrm>
            <a:off x="465138" y="992188"/>
            <a:ext cx="7993062" cy="4932362"/>
          </a:xfrm>
        </p:spPr>
        <p:txBody>
          <a:bodyPr/>
          <a:lstStyle/>
          <a:p>
            <a:pPr marL="0" indent="0">
              <a:buFontTx/>
              <a:buNone/>
            </a:pPr>
            <a:r>
              <a:rPr lang="en-US" dirty="0" err="1">
                <a:solidFill>
                  <a:srgbClr val="3E4C56"/>
                </a:solidFill>
              </a:rPr>
              <a:t>Dedup</a:t>
            </a:r>
            <a:r>
              <a:rPr lang="en-US" dirty="0">
                <a:solidFill>
                  <a:srgbClr val="3E4C56"/>
                </a:solidFill>
              </a:rPr>
              <a:t> preferred record: </a:t>
            </a:r>
          </a:p>
          <a:p>
            <a:pPr marL="0" indent="0">
              <a:buFontTx/>
              <a:buNone/>
            </a:pPr>
            <a:r>
              <a:rPr lang="en-US" dirty="0">
                <a:solidFill>
                  <a:srgbClr val="3E4C56"/>
                </a:solidFill>
              </a:rPr>
              <a:t>	Based on delivery category and record 	with the most fields in Display section </a:t>
            </a:r>
          </a:p>
          <a:p>
            <a:pPr marL="0" indent="0">
              <a:buFontTx/>
              <a:buNone/>
            </a:pPr>
            <a:r>
              <a:rPr lang="en-US" dirty="0">
                <a:solidFill>
                  <a:srgbClr val="3E4C56"/>
                </a:solidFill>
              </a:rPr>
              <a:t>Default priority:</a:t>
            </a:r>
          </a:p>
          <a:p>
            <a:pPr lvl="1">
              <a:buFont typeface="Wingdings" pitchFamily="2" charset="2"/>
              <a:buChar char="Ø"/>
            </a:pPr>
            <a:r>
              <a:rPr lang="en-US" dirty="0">
                <a:solidFill>
                  <a:srgbClr val="3E4C56"/>
                </a:solidFill>
              </a:rPr>
              <a:t>  </a:t>
            </a:r>
            <a:r>
              <a:rPr lang="en-US" i="1" dirty="0">
                <a:solidFill>
                  <a:srgbClr val="3E4C56"/>
                </a:solidFill>
              </a:rPr>
              <a:t>SFX resource</a:t>
            </a:r>
          </a:p>
          <a:p>
            <a:pPr lvl="1">
              <a:buFont typeface="Wingdings" pitchFamily="2" charset="2"/>
              <a:buChar char="Ø"/>
            </a:pPr>
            <a:r>
              <a:rPr lang="en-US" dirty="0">
                <a:solidFill>
                  <a:srgbClr val="3E4C56"/>
                </a:solidFill>
              </a:rPr>
              <a:t>  Online resource</a:t>
            </a:r>
          </a:p>
          <a:p>
            <a:pPr lvl="1">
              <a:buFont typeface="Wingdings" pitchFamily="2" charset="2"/>
              <a:buChar char="Ø"/>
            </a:pPr>
            <a:r>
              <a:rPr lang="en-US" dirty="0">
                <a:solidFill>
                  <a:srgbClr val="3E4C56"/>
                </a:solidFill>
              </a:rPr>
              <a:t>  </a:t>
            </a:r>
            <a:r>
              <a:rPr lang="en-US" dirty="0" err="1">
                <a:solidFill>
                  <a:srgbClr val="3E4C56"/>
                </a:solidFill>
              </a:rPr>
              <a:t>Metalib</a:t>
            </a:r>
            <a:r>
              <a:rPr lang="en-US" dirty="0">
                <a:solidFill>
                  <a:srgbClr val="3E4C56"/>
                </a:solidFill>
              </a:rPr>
              <a:t> resource</a:t>
            </a:r>
          </a:p>
          <a:p>
            <a:pPr lvl="1">
              <a:buFont typeface="Wingdings" pitchFamily="2" charset="2"/>
              <a:buChar char="Ø"/>
            </a:pPr>
            <a:r>
              <a:rPr lang="en-US" dirty="0">
                <a:solidFill>
                  <a:srgbClr val="3E4C56"/>
                </a:solidFill>
              </a:rPr>
              <a:t>  Physical item</a:t>
            </a:r>
          </a:p>
          <a:p>
            <a:pPr lvl="1">
              <a:buFont typeface="Wingdings" pitchFamily="2" charset="2"/>
              <a:buChar char="Ø"/>
            </a:pPr>
            <a:r>
              <a:rPr lang="en-US" dirty="0">
                <a:solidFill>
                  <a:srgbClr val="3E4C56"/>
                </a:solidFill>
              </a:rPr>
              <a:t>  Microform</a:t>
            </a:r>
          </a:p>
        </p:txBody>
      </p:sp>
      <p:pic>
        <p:nvPicPr>
          <p:cNvPr id="4096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6285" y="5337215"/>
            <a:ext cx="7580313" cy="895350"/>
          </a:xfrm>
          <a:prstGeom prst="rect">
            <a:avLst/>
          </a:prstGeom>
          <a:noFill/>
          <a:ln>
            <a:noFill/>
          </a:ln>
          <a:effectLst>
            <a:glow rad="101600">
              <a:schemeClr val="bg1">
                <a:lumMod val="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Grp="1" noChangeArrowheads="1"/>
          </p:cNvSpPr>
          <p:nvPr>
            <p:ph type="ctrTitle" idx="4294967295"/>
          </p:nvPr>
        </p:nvSpPr>
        <p:spPr>
          <a:xfrm>
            <a:off x="693738" y="893763"/>
            <a:ext cx="7772400" cy="1470025"/>
          </a:xfrm>
        </p:spPr>
        <p:txBody>
          <a:bodyPr/>
          <a:lstStyle/>
          <a:p>
            <a:r>
              <a:rPr lang="en-US"/>
              <a:t>Agenda</a:t>
            </a:r>
          </a:p>
        </p:txBody>
      </p:sp>
      <p:grpSp>
        <p:nvGrpSpPr>
          <p:cNvPr id="40963" name="Group 6"/>
          <p:cNvGrpSpPr>
            <a:grpSpLocks/>
          </p:cNvGrpSpPr>
          <p:nvPr/>
        </p:nvGrpSpPr>
        <p:grpSpPr bwMode="auto">
          <a:xfrm rot="716985">
            <a:off x="4808538" y="1517650"/>
            <a:ext cx="3387725" cy="4329113"/>
            <a:chOff x="4559972" y="1278319"/>
            <a:chExt cx="3610070" cy="4493385"/>
          </a:xfrm>
        </p:grpSpPr>
        <p:sp>
          <p:nvSpPr>
            <p:cNvPr id="5" name="Rounded Rectangle 4"/>
            <p:cNvSpPr/>
            <p:nvPr/>
          </p:nvSpPr>
          <p:spPr bwMode="auto">
            <a:xfrm>
              <a:off x="4559972" y="1278319"/>
              <a:ext cx="3610070" cy="4493385"/>
            </a:xfrm>
            <a:prstGeom prst="roundRect">
              <a:avLst/>
            </a:prstGeom>
            <a:solidFill>
              <a:schemeClr val="bg1"/>
            </a:solidFill>
            <a:ln w="76200" cap="flat" cmpd="sng" algn="ctr">
              <a:solidFill>
                <a:srgbClr val="3E4C56"/>
              </a:solidFill>
              <a:prstDash val="solid"/>
              <a:round/>
              <a:headEnd type="none" w="med" len="med"/>
              <a:tailEnd type="triangle" w="med" len="med"/>
            </a:ln>
            <a:effectLst>
              <a:glow rad="63500">
                <a:schemeClr val="accent4">
                  <a:satMod val="175000"/>
                  <a:alpha val="40000"/>
                </a:schemeClr>
              </a:glow>
            </a:effectLst>
          </p:spPr>
          <p:txBody>
            <a:bodyPr/>
            <a:lstStyle/>
            <a:p>
              <a:pPr algn="ctr">
                <a:defRPr/>
              </a:pPr>
              <a:endParaRPr lang="en-US" b="0">
                <a:solidFill>
                  <a:schemeClr val="tx1"/>
                </a:solidFill>
                <a:latin typeface="Arial" pitchFamily="34" charset="0"/>
                <a:ea typeface="ヒラギノ角ゴ ProN W3" charset="-128"/>
                <a:cs typeface="Arial" pitchFamily="34" charset="0"/>
              </a:endParaRPr>
            </a:p>
          </p:txBody>
        </p:sp>
        <p:sp>
          <p:nvSpPr>
            <p:cNvPr id="232461" name="Text Box 13"/>
            <p:cNvSpPr txBox="1">
              <a:spLocks noChangeArrowheads="1"/>
            </p:cNvSpPr>
            <p:nvPr/>
          </p:nvSpPr>
          <p:spPr bwMode="auto">
            <a:xfrm rot="20768">
              <a:off x="4586923" y="1965266"/>
              <a:ext cx="3559319" cy="3134000"/>
            </a:xfrm>
            <a:prstGeom prst="rect">
              <a:avLst/>
            </a:prstGeom>
            <a:noFill/>
            <a:ln>
              <a:noFill/>
            </a:ln>
            <a:effectLst/>
          </p:spPr>
          <p:txBody>
            <a:bodyPr lIns="90000" tIns="46800" rIns="90000" bIns="46800">
              <a:spAutoFit/>
            </a:bodyPr>
            <a:lstStyle>
              <a:lvl1pPr eaLnBrk="0" hangingPunct="0">
                <a:defRPr sz="2400" b="1">
                  <a:solidFill>
                    <a:srgbClr val="000000"/>
                  </a:solidFill>
                  <a:latin typeface="Arial" pitchFamily="34" charset="0"/>
                  <a:ea typeface="ヒラギノ角ゴ ProN W3" charset="-128"/>
                  <a:sym typeface="Arial" pitchFamily="34" charset="0"/>
                </a:defRPr>
              </a:lvl1pPr>
              <a:lvl2pPr indent="-228600" eaLnBrk="0" hangingPunct="0">
                <a:defRPr sz="2400" b="1">
                  <a:solidFill>
                    <a:srgbClr val="000000"/>
                  </a:solidFill>
                  <a:latin typeface="Arial" pitchFamily="34" charset="0"/>
                  <a:ea typeface="ヒラギノ角ゴ ProN W3" charset="-128"/>
                  <a:sym typeface="Arial" pitchFamily="34" charset="0"/>
                </a:defRPr>
              </a:lvl2pPr>
              <a:lvl3pPr eaLnBrk="0" hangingPunct="0">
                <a:defRPr sz="2400" b="1">
                  <a:solidFill>
                    <a:srgbClr val="000000"/>
                  </a:solidFill>
                  <a:latin typeface="Arial" pitchFamily="34" charset="0"/>
                  <a:ea typeface="ヒラギノ角ゴ ProN W3" charset="-128"/>
                  <a:sym typeface="Arial" pitchFamily="34" charset="0"/>
                </a:defRPr>
              </a:lvl3pPr>
              <a:lvl4pPr eaLnBrk="0" hangingPunct="0">
                <a:defRPr sz="2400" b="1">
                  <a:solidFill>
                    <a:srgbClr val="000000"/>
                  </a:solidFill>
                  <a:latin typeface="Arial" pitchFamily="34" charset="0"/>
                  <a:ea typeface="ヒラギノ角ゴ ProN W3" charset="-128"/>
                  <a:sym typeface="Arial" pitchFamily="34" charset="0"/>
                </a:defRPr>
              </a:lvl4pPr>
              <a:lvl5pPr eaLnBrk="0" hangingPunct="0">
                <a:defRPr sz="2400" b="1">
                  <a:solidFill>
                    <a:srgbClr val="000000"/>
                  </a:solidFill>
                  <a:latin typeface="Arial" pitchFamily="34" charset="0"/>
                  <a:ea typeface="ヒラギノ角ゴ ProN W3" charset="-128"/>
                  <a:sym typeface="Arial" pitchFamily="34" charset="0"/>
                </a:defRPr>
              </a:lvl5pPr>
              <a:lvl6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6pPr>
              <a:lvl7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7pPr>
              <a:lvl8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8pPr>
              <a:lvl9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9pPr>
            </a:lstStyle>
            <a:p>
              <a:pPr eaLnBrk="1" hangingPunct="1">
                <a:spcBef>
                  <a:spcPct val="50000"/>
                </a:spcBef>
                <a:defRPr/>
              </a:pPr>
              <a:r>
                <a:rPr lang="en-US" sz="2000" b="0" dirty="0">
                  <a:solidFill>
                    <a:schemeClr val="accent3">
                      <a:lumMod val="65000"/>
                    </a:schemeClr>
                  </a:solidFill>
                  <a:latin typeface="Verdana" pitchFamily="34" charset="0"/>
                  <a:cs typeface="+mn-cs"/>
                </a:rPr>
                <a:t>Introduction</a:t>
              </a:r>
            </a:p>
            <a:p>
              <a:pPr eaLnBrk="1" hangingPunct="1">
                <a:spcBef>
                  <a:spcPct val="50000"/>
                </a:spcBef>
                <a:defRPr/>
              </a:pPr>
              <a:r>
                <a:rPr lang="en-US" sz="2000" b="0" dirty="0">
                  <a:solidFill>
                    <a:schemeClr val="bg2">
                      <a:lumMod val="60000"/>
                      <a:lumOff val="40000"/>
                    </a:schemeClr>
                  </a:solidFill>
                  <a:latin typeface="Verdana" pitchFamily="34" charset="0"/>
                  <a:cs typeface="+mn-cs"/>
                </a:rPr>
                <a:t>SFX Linking via Primo</a:t>
              </a:r>
              <a:endParaRPr lang="en-US" sz="2000" b="0" dirty="0">
                <a:solidFill>
                  <a:srgbClr val="A6A6A6"/>
                </a:solidFill>
                <a:latin typeface="Verdana" pitchFamily="34" charset="0"/>
                <a:cs typeface="+mn-cs"/>
              </a:endParaRPr>
            </a:p>
            <a:p>
              <a:pPr eaLnBrk="1" hangingPunct="1">
                <a:spcBef>
                  <a:spcPct val="50000"/>
                </a:spcBef>
                <a:defRPr/>
              </a:pPr>
              <a:r>
                <a:rPr lang="en-US" sz="2000" b="0" dirty="0">
                  <a:solidFill>
                    <a:schemeClr val="bg2">
                      <a:lumMod val="60000"/>
                      <a:lumOff val="40000"/>
                    </a:schemeClr>
                  </a:solidFill>
                  <a:latin typeface="Verdana" pitchFamily="34" charset="0"/>
                  <a:cs typeface="+mn-cs"/>
                </a:rPr>
                <a:t>SFX2Primo Export</a:t>
              </a:r>
              <a:endParaRPr lang="en-US" sz="2000" b="0" dirty="0">
                <a:solidFill>
                  <a:srgbClr val="A6A6A6"/>
                </a:solidFill>
                <a:latin typeface="Verdana" pitchFamily="34" charset="0"/>
                <a:cs typeface="+mn-cs"/>
              </a:endParaRPr>
            </a:p>
            <a:p>
              <a:pPr eaLnBrk="1" hangingPunct="1">
                <a:spcBef>
                  <a:spcPct val="50000"/>
                </a:spcBef>
                <a:defRPr/>
              </a:pPr>
              <a:r>
                <a:rPr lang="en-US" sz="2000" dirty="0">
                  <a:solidFill>
                    <a:srgbClr val="663300"/>
                  </a:solidFill>
                  <a:latin typeface="Verdana" pitchFamily="34" charset="0"/>
                  <a:cs typeface="+mn-cs"/>
                </a:rPr>
                <a:t>SFX4Primo Central</a:t>
              </a:r>
              <a:endParaRPr lang="en-US" sz="2000" b="0" dirty="0">
                <a:solidFill>
                  <a:srgbClr val="A6A6A6"/>
                </a:solidFill>
                <a:latin typeface="Verdana" pitchFamily="34" charset="0"/>
                <a:cs typeface="+mn-cs"/>
              </a:endParaRPr>
            </a:p>
            <a:p>
              <a:pPr eaLnBrk="1" hangingPunct="1">
                <a:spcBef>
                  <a:spcPct val="50000"/>
                </a:spcBef>
                <a:defRPr/>
              </a:pPr>
              <a:r>
                <a:rPr lang="en-US" sz="2000" b="0" dirty="0">
                  <a:solidFill>
                    <a:srgbClr val="A6A6A6"/>
                  </a:solidFill>
                  <a:latin typeface="Verdana" pitchFamily="34" charset="0"/>
                  <a:cs typeface="+mn-cs"/>
                </a:rPr>
                <a:t>Troubleshooting</a:t>
              </a:r>
            </a:p>
            <a:p>
              <a:pPr eaLnBrk="1" hangingPunct="1">
                <a:spcBef>
                  <a:spcPct val="50000"/>
                </a:spcBef>
                <a:defRPr/>
              </a:pPr>
              <a:r>
                <a:rPr lang="en-US" sz="2000" b="0" dirty="0">
                  <a:solidFill>
                    <a:srgbClr val="A6A6A6"/>
                  </a:solidFill>
                  <a:latin typeface="Verdana" pitchFamily="34" charset="0"/>
                  <a:cs typeface="+mn-cs"/>
                </a:rPr>
                <a:t>Summary &amp; Additional Resources</a:t>
              </a: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p:txBody>
          <a:bodyPr/>
          <a:lstStyle/>
          <a:p>
            <a:r>
              <a:rPr lang="en-US">
                <a:solidFill>
                  <a:srgbClr val="3E4C56"/>
                </a:solidFill>
              </a:rPr>
              <a:t>SFX: Export for Primo Central</a:t>
            </a:r>
            <a:endParaRPr lang="en-GB">
              <a:solidFill>
                <a:srgbClr val="3E4C56"/>
              </a:solidFill>
            </a:endParaRPr>
          </a:p>
        </p:txBody>
      </p:sp>
      <p:sp>
        <p:nvSpPr>
          <p:cNvPr id="10" name="Rectangle 3"/>
          <p:cNvSpPr txBox="1">
            <a:spLocks/>
          </p:cNvSpPr>
          <p:nvPr/>
        </p:nvSpPr>
        <p:spPr bwMode="auto">
          <a:xfrm>
            <a:off x="452438" y="1201738"/>
            <a:ext cx="8267700" cy="5470525"/>
          </a:xfrm>
          <a:prstGeom prst="rect">
            <a:avLst/>
          </a:prstGeom>
          <a:noFill/>
          <a:ln>
            <a:noFill/>
          </a:ln>
        </p:spPr>
        <p:txBody>
          <a:bodyPr/>
          <a:lstStyle>
            <a:lvl1pPr marL="233363" indent="-233363"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a:defRPr/>
            </a:pPr>
            <a:r>
              <a:rPr lang="en-US" b="0" dirty="0">
                <a:solidFill>
                  <a:srgbClr val="3E4C56"/>
                </a:solidFill>
              </a:rPr>
              <a:t>Provides Full Text availability for Primo Central</a:t>
            </a:r>
          </a:p>
          <a:p>
            <a:pPr>
              <a:defRPr/>
            </a:pPr>
            <a:endParaRPr lang="en-US" sz="1000" b="0" dirty="0">
              <a:solidFill>
                <a:srgbClr val="3E4C56"/>
              </a:solidFill>
            </a:endParaRPr>
          </a:p>
          <a:p>
            <a:pPr>
              <a:defRPr/>
            </a:pPr>
            <a:r>
              <a:rPr lang="en-US" b="0" dirty="0">
                <a:solidFill>
                  <a:srgbClr val="3E4C56"/>
                </a:solidFill>
              </a:rPr>
              <a:t>Uses Google Scholar XML export file format</a:t>
            </a:r>
            <a:endParaRPr lang="en-US" dirty="0">
              <a:solidFill>
                <a:srgbClr val="3E4C56"/>
              </a:solidFill>
            </a:endParaRPr>
          </a:p>
          <a:p>
            <a:pPr>
              <a:defRPr/>
            </a:pPr>
            <a:endParaRPr lang="en-US" sz="1000" b="0" dirty="0">
              <a:solidFill>
                <a:srgbClr val="3E4C56"/>
              </a:solidFill>
            </a:endParaRPr>
          </a:p>
          <a:p>
            <a:pPr>
              <a:defRPr/>
            </a:pPr>
            <a:r>
              <a:rPr lang="en-US" b="0" dirty="0">
                <a:solidFill>
                  <a:srgbClr val="3E4C56"/>
                </a:solidFill>
              </a:rPr>
              <a:t>Exports ISSN/ISBN, threshold (coverage), title &amp; other information</a:t>
            </a:r>
          </a:p>
          <a:p>
            <a:pPr>
              <a:defRPr/>
            </a:pPr>
            <a:endParaRPr lang="en-US" sz="1000" b="0" dirty="0">
              <a:solidFill>
                <a:srgbClr val="3E4C56"/>
              </a:solidFill>
            </a:endParaRPr>
          </a:p>
          <a:p>
            <a:pPr>
              <a:defRPr/>
            </a:pPr>
            <a:r>
              <a:rPr lang="en-US" b="0" dirty="0">
                <a:solidFill>
                  <a:srgbClr val="3E4C56"/>
                </a:solidFill>
              </a:rPr>
              <a:t>File saved as:</a:t>
            </a:r>
          </a:p>
          <a:p>
            <a:pPr marL="0" indent="0">
              <a:buFont typeface="Arial" pitchFamily="34" charset="0"/>
              <a:buNone/>
              <a:defRPr/>
            </a:pPr>
            <a:r>
              <a:rPr lang="en-US" sz="1800" b="0" dirty="0">
                <a:solidFill>
                  <a:schemeClr val="accent2">
                    <a:lumMod val="75000"/>
                  </a:schemeClr>
                </a:solidFill>
              </a:rPr>
              <a:t>/</a:t>
            </a:r>
            <a:r>
              <a:rPr lang="en-US" sz="1800" b="0" dirty="0" err="1">
                <a:solidFill>
                  <a:schemeClr val="accent2">
                    <a:lumMod val="75000"/>
                  </a:schemeClr>
                </a:solidFill>
              </a:rPr>
              <a:t>exlibris</a:t>
            </a:r>
            <a:r>
              <a:rPr lang="en-US" sz="1800" b="0" dirty="0">
                <a:solidFill>
                  <a:schemeClr val="accent2">
                    <a:lumMod val="75000"/>
                  </a:schemeClr>
                </a:solidFill>
              </a:rPr>
              <a:t>/</a:t>
            </a:r>
            <a:r>
              <a:rPr lang="en-US" sz="1800" b="0" dirty="0" err="1">
                <a:solidFill>
                  <a:schemeClr val="accent2">
                    <a:lumMod val="75000"/>
                  </a:schemeClr>
                </a:solidFill>
              </a:rPr>
              <a:t>sfx_ver</a:t>
            </a:r>
            <a:r>
              <a:rPr lang="en-US" sz="1800" b="0" dirty="0">
                <a:solidFill>
                  <a:schemeClr val="accent2">
                    <a:lumMod val="75000"/>
                  </a:schemeClr>
                </a:solidFill>
              </a:rPr>
              <a:t>/sfx4_</a:t>
            </a:r>
            <a:r>
              <a:rPr lang="en-US" sz="1800" b="0" i="1" dirty="0">
                <a:solidFill>
                  <a:srgbClr val="002060"/>
                </a:solidFill>
              </a:rPr>
              <a:t>x</a:t>
            </a:r>
            <a:r>
              <a:rPr lang="en-US" sz="1800" b="0" dirty="0">
                <a:solidFill>
                  <a:schemeClr val="accent2">
                    <a:lumMod val="75000"/>
                  </a:schemeClr>
                </a:solidFill>
              </a:rPr>
              <a:t>/&lt;instance&gt;/export/institutional_holding.xml</a:t>
            </a:r>
          </a:p>
          <a:p>
            <a:pPr>
              <a:defRPr/>
            </a:pPr>
            <a:endParaRPr lang="en-US" sz="1000" b="0" dirty="0">
              <a:solidFill>
                <a:srgbClr val="3E4C56"/>
              </a:solidFill>
            </a:endParaRPr>
          </a:p>
          <a:p>
            <a:pPr>
              <a:defRPr/>
            </a:pPr>
            <a:r>
              <a:rPr lang="en-US" b="0" dirty="0">
                <a:solidFill>
                  <a:srgbClr val="3E4C56"/>
                </a:solidFill>
              </a:rPr>
              <a:t>View in browser:</a:t>
            </a:r>
          </a:p>
          <a:p>
            <a:pPr marL="0" indent="0">
              <a:buFont typeface="Arial" pitchFamily="34" charset="0"/>
              <a:buNone/>
              <a:defRPr/>
            </a:pPr>
            <a:r>
              <a:rPr lang="en-US" sz="1800" b="0" dirty="0">
                <a:solidFill>
                  <a:schemeClr val="accent2">
                    <a:lumMod val="75000"/>
                  </a:schemeClr>
                </a:solidFill>
              </a:rPr>
              <a:t>http://&lt;server&gt;:&lt;port&gt;/&lt;instance&gt;/cgi/public/get_file.cgi?file=institutional_holding.xml </a:t>
            </a:r>
            <a:br>
              <a:rPr lang="en-US" sz="1800" b="0" dirty="0"/>
            </a:br>
            <a:endParaRPr lang="en-US" sz="1800" b="0" dirty="0"/>
          </a:p>
          <a:p>
            <a:pPr>
              <a:defRPr/>
            </a:pPr>
            <a:endParaRPr lang="en-US" b="0" dirty="0"/>
          </a:p>
          <a:p>
            <a:pPr>
              <a:defRPr/>
            </a:pPr>
            <a:endParaRPr lang="en-US" b="0" dirty="0"/>
          </a:p>
          <a:p>
            <a:pPr marL="0" indent="0">
              <a:buFont typeface="Arial" pitchFamily="34" charset="0"/>
              <a:buNone/>
              <a:defRPr/>
            </a:pPr>
            <a:endParaRPr lang="en-US" dirty="0"/>
          </a:p>
          <a:p>
            <a:pPr marL="0" indent="0">
              <a:buFont typeface="Arial" pitchFamily="34" charset="0"/>
              <a:buNone/>
              <a:defRPr/>
            </a:pPr>
            <a:endParaRPr lang="en-US" dirty="0"/>
          </a:p>
          <a:p>
            <a:pPr marL="0" indent="0">
              <a:buFont typeface="Arial" pitchFamily="34" charset="0"/>
              <a:buNone/>
              <a:defRPr/>
            </a:pPr>
            <a:r>
              <a:rPr lang="en-US" dirty="0"/>
              <a:t> </a:t>
            </a:r>
            <a:endParaRPr lang="en-US" sz="2000" dirty="0"/>
          </a:p>
        </p:txBody>
      </p:sp>
      <p:pic>
        <p:nvPicPr>
          <p:cNvPr id="41988" name="Picture 4" descr="\\us-filer01\dept\Professional_Services\Common_Information\Training\Alma\Images\separated icons\023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6175" y="-142875"/>
            <a:ext cx="1614488"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p:nvPr>
        </p:nvSpPr>
        <p:spPr/>
        <p:txBody>
          <a:bodyPr/>
          <a:lstStyle/>
          <a:p>
            <a:r>
              <a:rPr lang="en-US">
                <a:solidFill>
                  <a:srgbClr val="3E4C56"/>
                </a:solidFill>
              </a:rPr>
              <a:t>SFX: Google Scholar Export Setup</a:t>
            </a:r>
            <a:endParaRPr lang="en-GB">
              <a:solidFill>
                <a:srgbClr val="3E4C56"/>
              </a:solidFill>
            </a:endParaRPr>
          </a:p>
        </p:txBody>
      </p:sp>
      <p:sp>
        <p:nvSpPr>
          <p:cNvPr id="43011" name="Rectangle 3"/>
          <p:cNvSpPr txBox="1">
            <a:spLocks/>
          </p:cNvSpPr>
          <p:nvPr/>
        </p:nvSpPr>
        <p:spPr bwMode="auto">
          <a:xfrm>
            <a:off x="465138" y="992188"/>
            <a:ext cx="7993062" cy="558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eaLnBrk="0" hangingPunct="0">
              <a:defRPr b="1">
                <a:solidFill>
                  <a:srgbClr val="000000"/>
                </a:solidFill>
                <a:latin typeface="Verdana" pitchFamily="34" charset="0"/>
                <a:ea typeface="ヒラギノ角ゴ ProN W3"/>
                <a:cs typeface="ヒラギノ角ゴ ProN W3"/>
                <a:sym typeface="Arial" pitchFamily="34" charset="0"/>
              </a:defRPr>
            </a:lvl1pPr>
            <a:lvl2pPr marL="742950" indent="-285750" eaLnBrk="0" hangingPunct="0">
              <a:defRPr b="1">
                <a:solidFill>
                  <a:srgbClr val="000000"/>
                </a:solidFill>
                <a:latin typeface="Verdana" pitchFamily="34" charset="0"/>
                <a:ea typeface="ヒラギノ角ゴ ProN W3"/>
                <a:cs typeface="ヒラギノ角ゴ ProN W3"/>
                <a:sym typeface="Arial" pitchFamily="34" charset="0"/>
              </a:defRPr>
            </a:lvl2pPr>
            <a:lvl3pPr marL="1143000" indent="-228600" eaLnBrk="0" hangingPunct="0">
              <a:defRPr b="1">
                <a:solidFill>
                  <a:srgbClr val="000000"/>
                </a:solidFill>
                <a:latin typeface="Verdana" pitchFamily="34" charset="0"/>
                <a:ea typeface="ヒラギノ角ゴ ProN W3"/>
                <a:cs typeface="ヒラギノ角ゴ ProN W3"/>
                <a:sym typeface="Arial" pitchFamily="34" charset="0"/>
              </a:defRPr>
            </a:lvl3pPr>
            <a:lvl4pPr marL="1600200" indent="-228600" eaLnBrk="0" hangingPunct="0">
              <a:defRPr b="1">
                <a:solidFill>
                  <a:srgbClr val="000000"/>
                </a:solidFill>
                <a:latin typeface="Verdana" pitchFamily="34" charset="0"/>
                <a:ea typeface="ヒラギノ角ゴ ProN W3"/>
                <a:cs typeface="ヒラギノ角ゴ ProN W3"/>
                <a:sym typeface="Arial" pitchFamily="34" charset="0"/>
              </a:defRPr>
            </a:lvl4pPr>
            <a:lvl5pPr marL="2057400" indent="-228600" eaLnBrk="0" hangingPunct="0">
              <a:defRPr b="1">
                <a:solidFill>
                  <a:srgbClr val="000000"/>
                </a:solidFill>
                <a:latin typeface="Verdana"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9pPr>
          </a:lstStyle>
          <a:p>
            <a:pPr>
              <a:spcBef>
                <a:spcPct val="35000"/>
              </a:spcBef>
              <a:buSzPct val="100000"/>
              <a:buFont typeface="Arial" pitchFamily="34" charset="0"/>
              <a:buChar char="•"/>
            </a:pPr>
            <a:r>
              <a:rPr lang="en-US" sz="2400" b="0" dirty="0">
                <a:solidFill>
                  <a:srgbClr val="3E4C56"/>
                </a:solidFill>
                <a:ea typeface="MS PGothic" pitchFamily="34" charset="-128"/>
              </a:rPr>
              <a:t>Scheduled via SFX </a:t>
            </a:r>
            <a:r>
              <a:rPr lang="en-US" sz="2400" b="0" dirty="0" err="1">
                <a:solidFill>
                  <a:srgbClr val="3E4C56"/>
                </a:solidFill>
                <a:ea typeface="MS PGothic" pitchFamily="34" charset="-128"/>
              </a:rPr>
              <a:t>server_admin_util</a:t>
            </a:r>
            <a:endParaRPr lang="en-US" sz="2400" b="0" dirty="0">
              <a:solidFill>
                <a:srgbClr val="3E4C56"/>
              </a:solidFill>
              <a:ea typeface="MS PGothic" pitchFamily="34" charset="-128"/>
            </a:endParaRPr>
          </a:p>
          <a:p>
            <a:pPr>
              <a:spcBef>
                <a:spcPct val="35000"/>
              </a:spcBef>
              <a:buSzPct val="100000"/>
              <a:buFont typeface="Arial" pitchFamily="34" charset="0"/>
              <a:buChar char="•"/>
            </a:pPr>
            <a:endParaRPr lang="en-US" sz="2400" b="0" dirty="0">
              <a:solidFill>
                <a:srgbClr val="3E4C56"/>
              </a:solidFill>
              <a:ea typeface="MS PGothic" pitchFamily="34" charset="-128"/>
            </a:endParaRPr>
          </a:p>
          <a:p>
            <a:pPr>
              <a:spcBef>
                <a:spcPct val="35000"/>
              </a:spcBef>
              <a:buSzPct val="100000"/>
              <a:buFont typeface="Arial" pitchFamily="34" charset="0"/>
              <a:buChar char="•"/>
            </a:pPr>
            <a:endParaRPr lang="en-US" sz="2400" b="0" dirty="0">
              <a:solidFill>
                <a:srgbClr val="3E4C56"/>
              </a:solidFill>
              <a:ea typeface="MS PGothic" pitchFamily="34" charset="-128"/>
            </a:endParaRPr>
          </a:p>
          <a:p>
            <a:pPr>
              <a:spcBef>
                <a:spcPct val="35000"/>
              </a:spcBef>
              <a:buSzPct val="100000"/>
              <a:buFont typeface="Arial" pitchFamily="34" charset="0"/>
              <a:buChar char="•"/>
            </a:pPr>
            <a:endParaRPr lang="en-US" sz="2400" b="0" dirty="0">
              <a:solidFill>
                <a:srgbClr val="3E4C56"/>
              </a:solidFill>
              <a:ea typeface="MS PGothic" pitchFamily="34" charset="-128"/>
            </a:endParaRPr>
          </a:p>
          <a:p>
            <a:pPr>
              <a:spcBef>
                <a:spcPct val="35000"/>
              </a:spcBef>
              <a:buSzPct val="100000"/>
              <a:buFont typeface="Arial" pitchFamily="34" charset="0"/>
              <a:buChar char="•"/>
            </a:pPr>
            <a:endParaRPr lang="en-US" sz="2400" b="0" dirty="0">
              <a:solidFill>
                <a:srgbClr val="3E4C56"/>
              </a:solidFill>
              <a:ea typeface="MS PGothic" pitchFamily="34" charset="-128"/>
            </a:endParaRPr>
          </a:p>
          <a:p>
            <a:pPr>
              <a:spcBef>
                <a:spcPct val="35000"/>
              </a:spcBef>
              <a:buSzPct val="100000"/>
              <a:buFont typeface="Arial" pitchFamily="34" charset="0"/>
              <a:buChar char="•"/>
            </a:pPr>
            <a:endParaRPr lang="en-US" sz="2400" b="0" dirty="0">
              <a:solidFill>
                <a:srgbClr val="3E4C56"/>
              </a:solidFill>
              <a:ea typeface="MS PGothic" pitchFamily="34" charset="-128"/>
            </a:endParaRPr>
          </a:p>
          <a:p>
            <a:pPr>
              <a:spcBef>
                <a:spcPct val="35000"/>
              </a:spcBef>
              <a:buSzPct val="100000"/>
              <a:buFont typeface="Arial" pitchFamily="34" charset="0"/>
              <a:buChar char="•"/>
            </a:pPr>
            <a:endParaRPr lang="en-US" sz="2400" b="0" dirty="0">
              <a:solidFill>
                <a:srgbClr val="3E4C56"/>
              </a:solidFill>
              <a:ea typeface="MS PGothic" pitchFamily="34" charset="-128"/>
            </a:endParaRPr>
          </a:p>
          <a:p>
            <a:pPr>
              <a:spcBef>
                <a:spcPct val="35000"/>
              </a:spcBef>
              <a:buSzPct val="100000"/>
              <a:buFont typeface="Arial" pitchFamily="34" charset="0"/>
              <a:buChar char="•"/>
            </a:pPr>
            <a:r>
              <a:rPr lang="en-US" sz="2400" b="0" dirty="0">
                <a:solidFill>
                  <a:srgbClr val="3E4C56"/>
                </a:solidFill>
                <a:ea typeface="MS PGothic" pitchFamily="34" charset="-128"/>
              </a:rPr>
              <a:t>Schedule export to run by 10am ET Thursdays for Primo Central</a:t>
            </a:r>
          </a:p>
          <a:p>
            <a:pPr>
              <a:spcBef>
                <a:spcPct val="35000"/>
              </a:spcBef>
              <a:buSzPct val="100000"/>
              <a:buFont typeface="Arial" pitchFamily="34" charset="0"/>
              <a:buChar char="•"/>
            </a:pPr>
            <a:r>
              <a:rPr lang="en-US" sz="2400" b="0" dirty="0">
                <a:solidFill>
                  <a:srgbClr val="3E4C56"/>
                </a:solidFill>
                <a:ea typeface="MS PGothic" pitchFamily="34" charset="-128"/>
              </a:rPr>
              <a:t>Re-run, if desired, for Google Scholar</a:t>
            </a:r>
          </a:p>
          <a:p>
            <a:pPr lvl="1">
              <a:spcBef>
                <a:spcPct val="35000"/>
              </a:spcBef>
              <a:buSzPct val="100000"/>
              <a:buFont typeface="Arial" pitchFamily="34" charset="0"/>
              <a:buChar char="•"/>
            </a:pPr>
            <a:r>
              <a:rPr lang="en-US" sz="2200" b="0" dirty="0">
                <a:solidFill>
                  <a:srgbClr val="3E4C56"/>
                </a:solidFill>
                <a:ea typeface="MS PGothic" pitchFamily="34" charset="-128"/>
              </a:rPr>
              <a:t>Institute: Skip if institutes not used</a:t>
            </a:r>
          </a:p>
          <a:p>
            <a:pPr lvl="1">
              <a:spcBef>
                <a:spcPct val="35000"/>
              </a:spcBef>
              <a:buSzPct val="100000"/>
              <a:buFont typeface="Arial" pitchFamily="34" charset="0"/>
              <a:buChar char="•"/>
            </a:pPr>
            <a:r>
              <a:rPr lang="en-US" sz="2200" b="0" dirty="0">
                <a:solidFill>
                  <a:srgbClr val="3E4C56"/>
                </a:solidFill>
                <a:ea typeface="MS PGothic" pitchFamily="34" charset="-128"/>
              </a:rPr>
              <a:t>Use Compression: Select Y</a:t>
            </a:r>
          </a:p>
        </p:txBody>
      </p:sp>
      <p:pic>
        <p:nvPicPr>
          <p:cNvPr id="430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370" y="1585560"/>
            <a:ext cx="3154391" cy="2765160"/>
          </a:xfrm>
          <a:prstGeom prst="rect">
            <a:avLst/>
          </a:prstGeom>
          <a:noFill/>
          <a:ln>
            <a:noFill/>
          </a:ln>
          <a:effectLst>
            <a:glow rad="101600">
              <a:schemeClr val="bg1">
                <a:lumMod val="8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01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2840" y="2968140"/>
            <a:ext cx="3714750" cy="942975"/>
          </a:xfrm>
          <a:prstGeom prst="rect">
            <a:avLst/>
          </a:prstGeom>
          <a:noFill/>
          <a:ln>
            <a:noFill/>
          </a:ln>
          <a:effectLst>
            <a:glow rad="101600">
              <a:schemeClr val="bg1">
                <a:lumMod val="8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7850" y="1057275"/>
            <a:ext cx="466725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2"/>
          <p:cNvSpPr>
            <a:spLocks noGrp="1"/>
          </p:cNvSpPr>
          <p:nvPr>
            <p:ph type="title"/>
          </p:nvPr>
        </p:nvSpPr>
        <p:spPr>
          <a:xfrm>
            <a:off x="155575" y="120650"/>
            <a:ext cx="8756650" cy="533400"/>
          </a:xfrm>
        </p:spPr>
        <p:txBody>
          <a:bodyPr/>
          <a:lstStyle/>
          <a:p>
            <a:r>
              <a:rPr lang="en-US">
                <a:solidFill>
                  <a:srgbClr val="3E4C56"/>
                </a:solidFill>
              </a:rPr>
              <a:t>Primo: Primo Central Activations</a:t>
            </a:r>
            <a:endParaRPr lang="en-GB">
              <a:solidFill>
                <a:srgbClr val="3E4C56"/>
              </a:solidFill>
            </a:endParaRPr>
          </a:p>
        </p:txBody>
      </p:sp>
      <p:sp>
        <p:nvSpPr>
          <p:cNvPr id="10" name="Rectangle 3"/>
          <p:cNvSpPr txBox="1">
            <a:spLocks/>
          </p:cNvSpPr>
          <p:nvPr/>
        </p:nvSpPr>
        <p:spPr bwMode="auto">
          <a:xfrm>
            <a:off x="465138" y="992188"/>
            <a:ext cx="7993062" cy="4932362"/>
          </a:xfrm>
          <a:prstGeom prst="rect">
            <a:avLst/>
          </a:prstGeom>
          <a:noFill/>
          <a:ln>
            <a:noFill/>
          </a:ln>
        </p:spPr>
        <p:txBody>
          <a:bodyPr/>
          <a:lstStyle>
            <a:lvl1pPr marL="233363" indent="-233363"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0" indent="0">
              <a:buFont typeface="Arial" pitchFamily="34" charset="0"/>
              <a:buNone/>
              <a:defRPr/>
            </a:pPr>
            <a:endParaRPr lang="en-US" sz="2800" b="0" dirty="0"/>
          </a:p>
          <a:p>
            <a:pPr marL="0" indent="0">
              <a:buFont typeface="Arial" pitchFamily="34" charset="0"/>
              <a:buNone/>
              <a:defRPr/>
            </a:pPr>
            <a:endParaRPr lang="en-US" sz="2800" b="0" dirty="0"/>
          </a:p>
          <a:p>
            <a:pPr>
              <a:defRPr/>
            </a:pPr>
            <a:endParaRPr lang="en-US" sz="2000" dirty="0"/>
          </a:p>
        </p:txBody>
      </p:sp>
      <p:pic>
        <p:nvPicPr>
          <p:cNvPr id="4403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54113" y="2930525"/>
            <a:ext cx="7075487" cy="2541588"/>
          </a:xfrm>
          <a:prstGeom prst="rect">
            <a:avLst/>
          </a:prstGeom>
          <a:noFill/>
          <a:ln>
            <a:noFill/>
          </a:ln>
          <a:effectLst>
            <a:glow rad="101600">
              <a:schemeClr val="bg1">
                <a:lumMod val="8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4038" name="Straight Arrow Connector 4"/>
          <p:cNvCxnSpPr>
            <a:cxnSpLocks noChangeShapeType="1"/>
          </p:cNvCxnSpPr>
          <p:nvPr/>
        </p:nvCxnSpPr>
        <p:spPr bwMode="auto">
          <a:xfrm>
            <a:off x="4692650" y="2238375"/>
            <a:ext cx="0" cy="103663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44039" name="Rectangle 11"/>
          <p:cNvSpPr>
            <a:spLocks noChangeArrowheads="1"/>
          </p:cNvSpPr>
          <p:nvPr/>
        </p:nvSpPr>
        <p:spPr bwMode="auto">
          <a:xfrm>
            <a:off x="1473200" y="4543425"/>
            <a:ext cx="4224338" cy="1112838"/>
          </a:xfrm>
          <a:prstGeom prst="rect">
            <a:avLst/>
          </a:prstGeom>
          <a:noFill/>
          <a:ln w="28575" algn="ctr">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algn="ctr"/>
            <a:endParaRPr lang="en-US" b="0">
              <a:solidFill>
                <a:schemeClr val="tx1"/>
              </a:solidFill>
              <a:latin typeface="Arial" pitchFamily="34" charset="0"/>
              <a:cs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p:nvPr>
        </p:nvSpPr>
        <p:spPr>
          <a:xfrm>
            <a:off x="155575" y="120650"/>
            <a:ext cx="8756650" cy="533400"/>
          </a:xfrm>
        </p:spPr>
        <p:txBody>
          <a:bodyPr/>
          <a:lstStyle/>
          <a:p>
            <a:r>
              <a:rPr lang="en-US" sz="2800">
                <a:solidFill>
                  <a:srgbClr val="3E4C56"/>
                </a:solidFill>
              </a:rPr>
              <a:t>SFX/PrimoCentral/Primo Interoperability </a:t>
            </a:r>
            <a:endParaRPr lang="en-GB" sz="2800">
              <a:solidFill>
                <a:srgbClr val="3E4C56"/>
              </a:solidFill>
            </a:endParaRPr>
          </a:p>
        </p:txBody>
      </p:sp>
      <p:sp>
        <p:nvSpPr>
          <p:cNvPr id="45059" name="Rectangle 3"/>
          <p:cNvSpPr txBox="1">
            <a:spLocks/>
          </p:cNvSpPr>
          <p:nvPr/>
        </p:nvSpPr>
        <p:spPr bwMode="auto">
          <a:xfrm>
            <a:off x="465138" y="992188"/>
            <a:ext cx="7993062" cy="493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eaLnBrk="0" hangingPunct="0">
              <a:defRPr b="1">
                <a:solidFill>
                  <a:srgbClr val="000000"/>
                </a:solidFill>
                <a:latin typeface="Verdana" pitchFamily="34" charset="0"/>
                <a:ea typeface="ヒラギノ角ゴ ProN W3"/>
                <a:cs typeface="ヒラギノ角ゴ ProN W3"/>
                <a:sym typeface="Arial" pitchFamily="34" charset="0"/>
              </a:defRPr>
            </a:lvl1pPr>
            <a:lvl2pPr marL="742950" indent="-285750" eaLnBrk="0" hangingPunct="0">
              <a:defRPr b="1">
                <a:solidFill>
                  <a:srgbClr val="000000"/>
                </a:solidFill>
                <a:latin typeface="Verdana" pitchFamily="34" charset="0"/>
                <a:ea typeface="ヒラギノ角ゴ ProN W3"/>
                <a:cs typeface="ヒラギノ角ゴ ProN W3"/>
                <a:sym typeface="Arial" pitchFamily="34" charset="0"/>
              </a:defRPr>
            </a:lvl2pPr>
            <a:lvl3pPr marL="1143000" indent="-228600" eaLnBrk="0" hangingPunct="0">
              <a:defRPr b="1">
                <a:solidFill>
                  <a:srgbClr val="000000"/>
                </a:solidFill>
                <a:latin typeface="Verdana" pitchFamily="34" charset="0"/>
                <a:ea typeface="ヒラギノ角ゴ ProN W3"/>
                <a:cs typeface="ヒラギノ角ゴ ProN W3"/>
                <a:sym typeface="Arial" pitchFamily="34" charset="0"/>
              </a:defRPr>
            </a:lvl3pPr>
            <a:lvl4pPr marL="1600200" indent="-228600" eaLnBrk="0" hangingPunct="0">
              <a:defRPr b="1">
                <a:solidFill>
                  <a:srgbClr val="000000"/>
                </a:solidFill>
                <a:latin typeface="Verdana" pitchFamily="34" charset="0"/>
                <a:ea typeface="ヒラギノ角ゴ ProN W3"/>
                <a:cs typeface="ヒラギノ角ゴ ProN W3"/>
                <a:sym typeface="Arial" pitchFamily="34" charset="0"/>
              </a:defRPr>
            </a:lvl4pPr>
            <a:lvl5pPr marL="2057400" indent="-228600" eaLnBrk="0" hangingPunct="0">
              <a:defRPr b="1">
                <a:solidFill>
                  <a:srgbClr val="000000"/>
                </a:solidFill>
                <a:latin typeface="Verdana"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9pPr>
          </a:lstStyle>
          <a:p>
            <a:pPr>
              <a:spcBef>
                <a:spcPct val="35000"/>
              </a:spcBef>
              <a:buSzPct val="100000"/>
              <a:buFont typeface="Arial" pitchFamily="34" charset="0"/>
              <a:buChar char="•"/>
            </a:pPr>
            <a:endParaRPr lang="en-US" sz="2000">
              <a:solidFill>
                <a:srgbClr val="7F7F7F"/>
              </a:solidFill>
              <a:ea typeface="MS PGothic" pitchFamily="34" charset="-128"/>
            </a:endParaRPr>
          </a:p>
        </p:txBody>
      </p:sp>
      <p:pic>
        <p:nvPicPr>
          <p:cNvPr id="4710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6396" y="982662"/>
            <a:ext cx="8778755" cy="4443397"/>
          </a:xfrm>
          <a:prstGeom prst="rect">
            <a:avLst/>
          </a:prstGeom>
          <a:noFill/>
          <a:ln>
            <a:noFill/>
          </a:ln>
          <a:effectLst>
            <a:glow rad="101600">
              <a:schemeClr val="bg1">
                <a:lumMod val="8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Box 11"/>
          <p:cNvSpPr txBox="1">
            <a:spLocks noChangeArrowheads="1"/>
          </p:cNvSpPr>
          <p:nvPr/>
        </p:nvSpPr>
        <p:spPr bwMode="auto">
          <a:xfrm>
            <a:off x="6180138" y="2081213"/>
            <a:ext cx="2462212" cy="738187"/>
          </a:xfrm>
          <a:prstGeom prst="rect">
            <a:avLst/>
          </a:prstGeom>
          <a:solidFill>
            <a:srgbClr val="FFCCCC"/>
          </a:solidFill>
          <a:ln w="25400">
            <a:solidFill>
              <a:srgbClr val="FF0000"/>
            </a:solidFill>
            <a:miter lim="800000"/>
            <a:headEnd/>
            <a:tailEnd/>
          </a:ln>
        </p:spPr>
        <p:txBody>
          <a:bodyPr>
            <a:spAutoFit/>
          </a:bodyPr>
          <a:lstStyle>
            <a:lvl1pPr eaLnBrk="0" hangingPunct="0">
              <a:defRPr b="1">
                <a:solidFill>
                  <a:srgbClr val="000000"/>
                </a:solidFill>
                <a:latin typeface="Verdana" pitchFamily="34" charset="0"/>
                <a:ea typeface="ヒラギノ角ゴ ProN W3"/>
                <a:cs typeface="ヒラギノ角ゴ ProN W3"/>
                <a:sym typeface="Arial" pitchFamily="34" charset="0"/>
              </a:defRPr>
            </a:lvl1pPr>
            <a:lvl2pPr marL="742950" indent="-285750" eaLnBrk="0" hangingPunct="0">
              <a:defRPr b="1">
                <a:solidFill>
                  <a:srgbClr val="000000"/>
                </a:solidFill>
                <a:latin typeface="Verdana" pitchFamily="34" charset="0"/>
                <a:ea typeface="ヒラギノ角ゴ ProN W3"/>
                <a:cs typeface="ヒラギノ角ゴ ProN W3"/>
                <a:sym typeface="Arial" pitchFamily="34" charset="0"/>
              </a:defRPr>
            </a:lvl2pPr>
            <a:lvl3pPr marL="1143000" indent="-228600" eaLnBrk="0" hangingPunct="0">
              <a:defRPr b="1">
                <a:solidFill>
                  <a:srgbClr val="000000"/>
                </a:solidFill>
                <a:latin typeface="Verdana" pitchFamily="34" charset="0"/>
                <a:ea typeface="ヒラギノ角ゴ ProN W3"/>
                <a:cs typeface="ヒラギノ角ゴ ProN W3"/>
                <a:sym typeface="Arial" pitchFamily="34" charset="0"/>
              </a:defRPr>
            </a:lvl3pPr>
            <a:lvl4pPr marL="1600200" indent="-228600" eaLnBrk="0" hangingPunct="0">
              <a:defRPr b="1">
                <a:solidFill>
                  <a:srgbClr val="000000"/>
                </a:solidFill>
                <a:latin typeface="Verdana" pitchFamily="34" charset="0"/>
                <a:ea typeface="ヒラギノ角ゴ ProN W3"/>
                <a:cs typeface="ヒラギノ角ゴ ProN W3"/>
                <a:sym typeface="Arial" pitchFamily="34" charset="0"/>
              </a:defRPr>
            </a:lvl4pPr>
            <a:lvl5pPr marL="2057400" indent="-228600" eaLnBrk="0" hangingPunct="0">
              <a:defRPr b="1">
                <a:solidFill>
                  <a:srgbClr val="000000"/>
                </a:solidFill>
                <a:latin typeface="Verdana"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9pPr>
          </a:lstStyle>
          <a:p>
            <a:pPr eaLnBrk="1" hangingPunct="1">
              <a:spcBef>
                <a:spcPct val="30000"/>
              </a:spcBef>
            </a:pPr>
            <a:r>
              <a:rPr lang="en-US" sz="1400" b="0">
                <a:solidFill>
                  <a:schemeClr val="tx1"/>
                </a:solidFill>
                <a:latin typeface="Arial" pitchFamily="34" charset="0"/>
                <a:cs typeface="Arial" pitchFamily="34" charset="0"/>
              </a:rPr>
              <a:t>Included because the listed Targets offering this title (Nature) are Active in </a:t>
            </a:r>
            <a:r>
              <a:rPr lang="en-US" sz="1400">
                <a:solidFill>
                  <a:schemeClr val="tx1"/>
                </a:solidFill>
                <a:latin typeface="Arial" pitchFamily="34" charset="0"/>
                <a:cs typeface="Arial" pitchFamily="34" charset="0"/>
              </a:rPr>
              <a:t>SFX</a:t>
            </a:r>
          </a:p>
        </p:txBody>
      </p:sp>
      <p:cxnSp>
        <p:nvCxnSpPr>
          <p:cNvPr id="45063" name="Straight Arrow Connector 14"/>
          <p:cNvCxnSpPr>
            <a:cxnSpLocks noChangeShapeType="1"/>
          </p:cNvCxnSpPr>
          <p:nvPr/>
        </p:nvCxnSpPr>
        <p:spPr bwMode="auto">
          <a:xfrm flipV="1">
            <a:off x="4914064" y="2449913"/>
            <a:ext cx="1265346" cy="415285"/>
          </a:xfrm>
          <a:prstGeom prst="straightConnector1">
            <a:avLst/>
          </a:prstGeom>
          <a:noFill/>
          <a:ln w="28575" algn="ctr">
            <a:gradFill>
              <a:gsLst>
                <a:gs pos="50000">
                  <a:srgbClr val="FF4D4D"/>
                </a:gs>
                <a:gs pos="0">
                  <a:srgbClr val="FF9999"/>
                </a:gs>
                <a:gs pos="100000">
                  <a:srgbClr val="FF0000"/>
                </a:gs>
              </a:gsLst>
              <a:lin ang="5400000" scaled="0"/>
            </a:gradFill>
            <a:round/>
            <a:headEnd/>
            <a:tailEnd type="arrow" w="med" len="med"/>
          </a:ln>
          <a:extLst>
            <a:ext uri="{909E8E84-426E-40DD-AFC4-6F175D3DCCD1}">
              <a14:hiddenFill xmlns:a14="http://schemas.microsoft.com/office/drawing/2010/main">
                <a:noFill/>
              </a14:hiddenFill>
            </a:ext>
          </a:extLst>
        </p:spPr>
      </p:cxnSp>
      <p:sp>
        <p:nvSpPr>
          <p:cNvPr id="2" name="TextBox 20"/>
          <p:cNvSpPr txBox="1">
            <a:spLocks noChangeArrowheads="1"/>
          </p:cNvSpPr>
          <p:nvPr/>
        </p:nvSpPr>
        <p:spPr bwMode="auto">
          <a:xfrm>
            <a:off x="6211888" y="1000125"/>
            <a:ext cx="2430462" cy="896938"/>
          </a:xfrm>
          <a:prstGeom prst="rect">
            <a:avLst/>
          </a:prstGeom>
          <a:solidFill>
            <a:srgbClr val="FFCC99"/>
          </a:solidFill>
          <a:ln w="25400" algn="ctr">
            <a:solidFill>
              <a:srgbClr val="FF6600"/>
            </a:solidFill>
            <a:round/>
            <a:headEnd/>
            <a:tailEnd type="triangle" w="med" len="med"/>
          </a:ln>
        </p:spPr>
        <p:txBody>
          <a:bodyPr/>
          <a:lstStyle>
            <a:lvl1pPr eaLnBrk="0" hangingPunct="0">
              <a:defRPr b="1">
                <a:solidFill>
                  <a:srgbClr val="000000"/>
                </a:solidFill>
                <a:latin typeface="Verdana" pitchFamily="34" charset="0"/>
                <a:ea typeface="ヒラギノ角ゴ ProN W3"/>
                <a:cs typeface="ヒラギノ角ゴ ProN W3"/>
                <a:sym typeface="Arial" pitchFamily="34" charset="0"/>
              </a:defRPr>
            </a:lvl1pPr>
            <a:lvl2pPr marL="742950" indent="-285750" eaLnBrk="0" hangingPunct="0">
              <a:defRPr b="1">
                <a:solidFill>
                  <a:srgbClr val="000000"/>
                </a:solidFill>
                <a:latin typeface="Verdana" pitchFamily="34" charset="0"/>
                <a:ea typeface="ヒラギノ角ゴ ProN W3"/>
                <a:cs typeface="ヒラギノ角ゴ ProN W3"/>
                <a:sym typeface="Arial" pitchFamily="34" charset="0"/>
              </a:defRPr>
            </a:lvl2pPr>
            <a:lvl3pPr marL="1143000" indent="-228600" eaLnBrk="0" hangingPunct="0">
              <a:defRPr b="1">
                <a:solidFill>
                  <a:srgbClr val="000000"/>
                </a:solidFill>
                <a:latin typeface="Verdana" pitchFamily="34" charset="0"/>
                <a:ea typeface="ヒラギノ角ゴ ProN W3"/>
                <a:cs typeface="ヒラギノ角ゴ ProN W3"/>
                <a:sym typeface="Arial" pitchFamily="34" charset="0"/>
              </a:defRPr>
            </a:lvl3pPr>
            <a:lvl4pPr marL="1600200" indent="-228600" eaLnBrk="0" hangingPunct="0">
              <a:defRPr b="1">
                <a:solidFill>
                  <a:srgbClr val="000000"/>
                </a:solidFill>
                <a:latin typeface="Verdana" pitchFamily="34" charset="0"/>
                <a:ea typeface="ヒラギノ角ゴ ProN W3"/>
                <a:cs typeface="ヒラギノ角ゴ ProN W3"/>
                <a:sym typeface="Arial" pitchFamily="34" charset="0"/>
              </a:defRPr>
            </a:lvl4pPr>
            <a:lvl5pPr marL="2057400" indent="-228600" eaLnBrk="0" hangingPunct="0">
              <a:defRPr b="1">
                <a:solidFill>
                  <a:srgbClr val="000000"/>
                </a:solidFill>
                <a:latin typeface="Verdana"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9pPr>
          </a:lstStyle>
          <a:p>
            <a:pPr eaLnBrk="1" hangingPunct="1"/>
            <a:r>
              <a:rPr lang="en-US" sz="1400" b="0">
                <a:solidFill>
                  <a:schemeClr val="tx1"/>
                </a:solidFill>
                <a:latin typeface="Arial" pitchFamily="34" charset="0"/>
                <a:cs typeface="Arial" pitchFamily="34" charset="0"/>
              </a:rPr>
              <a:t>Included in Search Results because a </a:t>
            </a:r>
            <a:r>
              <a:rPr lang="en-US" sz="1400">
                <a:solidFill>
                  <a:schemeClr val="tx1"/>
                </a:solidFill>
                <a:latin typeface="Arial" pitchFamily="34" charset="0"/>
                <a:cs typeface="Arial" pitchFamily="34" charset="0"/>
              </a:rPr>
              <a:t>Primo Central Collection </a:t>
            </a:r>
            <a:r>
              <a:rPr lang="en-US" sz="1400" b="0">
                <a:solidFill>
                  <a:schemeClr val="tx1"/>
                </a:solidFill>
                <a:latin typeface="Arial" pitchFamily="34" charset="0"/>
                <a:cs typeface="Arial" pitchFamily="34" charset="0"/>
              </a:rPr>
              <a:t>containing this citation is Active </a:t>
            </a:r>
          </a:p>
        </p:txBody>
      </p:sp>
      <p:cxnSp>
        <p:nvCxnSpPr>
          <p:cNvPr id="45065" name="Straight Arrow Connector 21"/>
          <p:cNvCxnSpPr>
            <a:cxnSpLocks noChangeShapeType="1"/>
          </p:cNvCxnSpPr>
          <p:nvPr/>
        </p:nvCxnSpPr>
        <p:spPr bwMode="auto">
          <a:xfrm flipV="1">
            <a:off x="5600309" y="1448340"/>
            <a:ext cx="611120" cy="129150"/>
          </a:xfrm>
          <a:prstGeom prst="straightConnector1">
            <a:avLst/>
          </a:prstGeom>
          <a:noFill/>
          <a:ln w="28575" algn="ctr">
            <a:gradFill>
              <a:gsLst>
                <a:gs pos="50000">
                  <a:srgbClr val="F79B57"/>
                </a:gs>
                <a:gs pos="0">
                  <a:srgbClr val="FF9933">
                    <a:lumMod val="40000"/>
                    <a:lumOff val="60000"/>
                  </a:srgbClr>
                </a:gs>
                <a:gs pos="100000">
                  <a:srgbClr val="EE6000"/>
                </a:gs>
              </a:gsLst>
              <a:lin ang="5400000" scaled="0"/>
            </a:gradFill>
            <a:round/>
            <a:headEnd/>
            <a:tailEnd type="arrow" w="med" len="med"/>
          </a:ln>
          <a:extLst>
            <a:ext uri="{909E8E84-426E-40DD-AFC4-6F175D3DCCD1}">
              <a14:hiddenFill xmlns:a14="http://schemas.microsoft.com/office/drawing/2010/main">
                <a:noFill/>
              </a14:hiddenFill>
            </a:ext>
          </a:extLst>
        </p:spPr>
      </p:cxnSp>
      <p:sp>
        <p:nvSpPr>
          <p:cNvPr id="3" name="TextBox 11"/>
          <p:cNvSpPr txBox="1">
            <a:spLocks noChangeArrowheads="1"/>
          </p:cNvSpPr>
          <p:nvPr/>
        </p:nvSpPr>
        <p:spPr bwMode="auto">
          <a:xfrm>
            <a:off x="155575" y="5672138"/>
            <a:ext cx="2943225" cy="982662"/>
          </a:xfrm>
          <a:prstGeom prst="rect">
            <a:avLst/>
          </a:prstGeom>
          <a:solidFill>
            <a:srgbClr val="FFCCFF"/>
          </a:solidFill>
          <a:ln w="25400">
            <a:solidFill>
              <a:srgbClr val="CC00CC"/>
            </a:solidFill>
            <a:miter lim="800000"/>
            <a:headEnd/>
            <a:tailEnd/>
          </a:ln>
        </p:spPr>
        <p:txBody>
          <a:bodyPr>
            <a:spAutoFit/>
          </a:bodyPr>
          <a:lstStyle>
            <a:lvl1pPr eaLnBrk="0" hangingPunct="0">
              <a:defRPr b="1">
                <a:solidFill>
                  <a:srgbClr val="000000"/>
                </a:solidFill>
                <a:latin typeface="Verdana" pitchFamily="34" charset="0"/>
                <a:ea typeface="ヒラギノ角ゴ ProN W3"/>
                <a:cs typeface="ヒラギノ角ゴ ProN W3"/>
                <a:sym typeface="Arial" pitchFamily="34" charset="0"/>
              </a:defRPr>
            </a:lvl1pPr>
            <a:lvl2pPr marL="742950" indent="-285750" eaLnBrk="0" hangingPunct="0">
              <a:defRPr b="1">
                <a:solidFill>
                  <a:srgbClr val="000000"/>
                </a:solidFill>
                <a:latin typeface="Verdana" pitchFamily="34" charset="0"/>
                <a:ea typeface="ヒラギノ角ゴ ProN W3"/>
                <a:cs typeface="ヒラギノ角ゴ ProN W3"/>
                <a:sym typeface="Arial" pitchFamily="34" charset="0"/>
              </a:defRPr>
            </a:lvl2pPr>
            <a:lvl3pPr marL="1143000" indent="-228600" eaLnBrk="0" hangingPunct="0">
              <a:defRPr b="1">
                <a:solidFill>
                  <a:srgbClr val="000000"/>
                </a:solidFill>
                <a:latin typeface="Verdana" pitchFamily="34" charset="0"/>
                <a:ea typeface="ヒラギノ角ゴ ProN W3"/>
                <a:cs typeface="ヒラギノ角ゴ ProN W3"/>
                <a:sym typeface="Arial" pitchFamily="34" charset="0"/>
              </a:defRPr>
            </a:lvl3pPr>
            <a:lvl4pPr marL="1600200" indent="-228600" eaLnBrk="0" hangingPunct="0">
              <a:defRPr b="1">
                <a:solidFill>
                  <a:srgbClr val="000000"/>
                </a:solidFill>
                <a:latin typeface="Verdana" pitchFamily="34" charset="0"/>
                <a:ea typeface="ヒラギノ角ゴ ProN W3"/>
                <a:cs typeface="ヒラギノ角ゴ ProN W3"/>
                <a:sym typeface="Arial" pitchFamily="34" charset="0"/>
              </a:defRPr>
            </a:lvl4pPr>
            <a:lvl5pPr marL="2057400" indent="-228600" eaLnBrk="0" hangingPunct="0">
              <a:defRPr b="1">
                <a:solidFill>
                  <a:srgbClr val="000000"/>
                </a:solidFill>
                <a:latin typeface="Verdana"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9pPr>
          </a:lstStyle>
          <a:p>
            <a:r>
              <a:rPr lang="en-US" sz="1400" b="0">
                <a:solidFill>
                  <a:schemeClr val="tx1"/>
                </a:solidFill>
                <a:latin typeface="Arial" pitchFamily="34" charset="0"/>
                <a:cs typeface="Arial" pitchFamily="34" charset="0"/>
              </a:rPr>
              <a:t>Generated from the Google-Scholar-format holdings file exported from </a:t>
            </a:r>
            <a:r>
              <a:rPr lang="en-US" sz="1400">
                <a:solidFill>
                  <a:schemeClr val="tx1"/>
                </a:solidFill>
                <a:latin typeface="Arial" pitchFamily="34" charset="0"/>
                <a:cs typeface="Arial" pitchFamily="34" charset="0"/>
              </a:rPr>
              <a:t>SFX</a:t>
            </a:r>
          </a:p>
          <a:p>
            <a:r>
              <a:rPr lang="en-US" sz="1400" b="0">
                <a:solidFill>
                  <a:schemeClr val="tx1"/>
                </a:solidFill>
                <a:latin typeface="Arial" pitchFamily="34" charset="0"/>
                <a:cs typeface="Arial" pitchFamily="34" charset="0"/>
              </a:rPr>
              <a:t>(updated weekly in </a:t>
            </a:r>
            <a:r>
              <a:rPr lang="en-US" sz="1400">
                <a:solidFill>
                  <a:schemeClr val="tx1"/>
                </a:solidFill>
                <a:latin typeface="Arial" pitchFamily="34" charset="0"/>
                <a:cs typeface="Arial" pitchFamily="34" charset="0"/>
              </a:rPr>
              <a:t>Primo Central</a:t>
            </a:r>
            <a:r>
              <a:rPr lang="en-US" sz="1400" b="0">
                <a:solidFill>
                  <a:schemeClr val="tx1"/>
                </a:solidFill>
                <a:latin typeface="Arial" pitchFamily="34" charset="0"/>
                <a:cs typeface="Arial" pitchFamily="34" charset="0"/>
              </a:rPr>
              <a:t>)</a:t>
            </a:r>
          </a:p>
        </p:txBody>
      </p:sp>
      <p:sp>
        <p:nvSpPr>
          <p:cNvPr id="45066" name="Rectangle 1"/>
          <p:cNvSpPr>
            <a:spLocks noChangeArrowheads="1"/>
          </p:cNvSpPr>
          <p:nvPr/>
        </p:nvSpPr>
        <p:spPr bwMode="auto">
          <a:xfrm>
            <a:off x="1366838" y="1068388"/>
            <a:ext cx="2130425" cy="185737"/>
          </a:xfrm>
          <a:prstGeom prst="rect">
            <a:avLst/>
          </a:prstGeom>
          <a:solidFill>
            <a:schemeClr val="bg1"/>
          </a:solidFill>
          <a:ln>
            <a:noFill/>
          </a:ln>
          <a:extLst>
            <a:ext uri="{91240B29-F687-4F45-9708-019B960494DF}">
              <a14:hiddenLine xmlns:a14="http://schemas.microsoft.com/office/drawing/2010/main" w="76200" algn="ctr">
                <a:solidFill>
                  <a:srgbClr val="000000"/>
                </a:solidFill>
                <a:round/>
                <a:headEnd/>
                <a:tailEnd type="triangle" w="med" len="med"/>
              </a14:hiddenLine>
            </a:ext>
          </a:extLst>
        </p:spPr>
        <p:txBody>
          <a:bodyPr/>
          <a:lstStyle/>
          <a:p>
            <a:pPr algn="ctr"/>
            <a:endParaRPr lang="en-US" b="0">
              <a:solidFill>
                <a:schemeClr val="tx1"/>
              </a:solidFill>
              <a:latin typeface="Arial" pitchFamily="34" charset="0"/>
              <a:cs typeface="Arial" pitchFamily="34" charset="0"/>
            </a:endParaRPr>
          </a:p>
        </p:txBody>
      </p:sp>
      <p:sp>
        <p:nvSpPr>
          <p:cNvPr id="45067" name="Rectangle 11"/>
          <p:cNvSpPr>
            <a:spLocks noChangeArrowheads="1"/>
          </p:cNvSpPr>
          <p:nvPr/>
        </p:nvSpPr>
        <p:spPr bwMode="auto">
          <a:xfrm>
            <a:off x="1358900" y="1282700"/>
            <a:ext cx="4241800" cy="590550"/>
          </a:xfrm>
          <a:prstGeom prst="rect">
            <a:avLst/>
          </a:prstGeom>
          <a:solidFill>
            <a:srgbClr val="FFCC99">
              <a:alpha val="14902"/>
            </a:srgbClr>
          </a:solidFill>
          <a:ln w="25400" algn="ctr">
            <a:solidFill>
              <a:srgbClr val="FF9933"/>
            </a:solidFill>
            <a:round/>
            <a:headEnd/>
            <a:tailEnd type="triangle" w="med" len="med"/>
          </a:ln>
        </p:spPr>
        <p:txBody>
          <a:bodyPr/>
          <a:lstStyle/>
          <a:p>
            <a:pPr algn="ctr"/>
            <a:endParaRPr lang="en-US" b="0">
              <a:solidFill>
                <a:schemeClr val="tx1"/>
              </a:solidFill>
              <a:latin typeface="Arial" pitchFamily="34" charset="0"/>
              <a:cs typeface="Arial" pitchFamily="34" charset="0"/>
            </a:endParaRPr>
          </a:p>
        </p:txBody>
      </p:sp>
      <p:sp>
        <p:nvSpPr>
          <p:cNvPr id="45068" name="TextBox 11"/>
          <p:cNvSpPr txBox="1">
            <a:spLocks noChangeArrowheads="1"/>
          </p:cNvSpPr>
          <p:nvPr/>
        </p:nvSpPr>
        <p:spPr bwMode="auto">
          <a:xfrm>
            <a:off x="1530350" y="2865438"/>
            <a:ext cx="6767513" cy="2406650"/>
          </a:xfrm>
          <a:prstGeom prst="rect">
            <a:avLst/>
          </a:prstGeom>
          <a:solidFill>
            <a:srgbClr val="FFCCCC">
              <a:alpha val="14902"/>
            </a:srgbClr>
          </a:solidFill>
          <a:ln w="25400">
            <a:solidFill>
              <a:srgbClr val="FF9999"/>
            </a:solidFill>
            <a:miter lim="800000"/>
            <a:headEnd/>
            <a:tailEnd/>
          </a:ln>
        </p:spPr>
        <p:txBody>
          <a:bodyPr>
            <a:spAutoFit/>
          </a:bodyPr>
          <a:lstStyle>
            <a:lvl1pPr eaLnBrk="0" hangingPunct="0">
              <a:defRPr b="1">
                <a:solidFill>
                  <a:srgbClr val="000000"/>
                </a:solidFill>
                <a:latin typeface="Verdana" pitchFamily="34" charset="0"/>
                <a:ea typeface="ヒラギノ角ゴ ProN W3"/>
                <a:cs typeface="ヒラギノ角ゴ ProN W3"/>
                <a:sym typeface="Arial" pitchFamily="34" charset="0"/>
              </a:defRPr>
            </a:lvl1pPr>
            <a:lvl2pPr marL="742950" indent="-285750" eaLnBrk="0" hangingPunct="0">
              <a:defRPr b="1">
                <a:solidFill>
                  <a:srgbClr val="000000"/>
                </a:solidFill>
                <a:latin typeface="Verdana" pitchFamily="34" charset="0"/>
                <a:ea typeface="ヒラギノ角ゴ ProN W3"/>
                <a:cs typeface="ヒラギノ角ゴ ProN W3"/>
                <a:sym typeface="Arial" pitchFamily="34" charset="0"/>
              </a:defRPr>
            </a:lvl2pPr>
            <a:lvl3pPr marL="1143000" indent="-228600" eaLnBrk="0" hangingPunct="0">
              <a:defRPr b="1">
                <a:solidFill>
                  <a:srgbClr val="000000"/>
                </a:solidFill>
                <a:latin typeface="Verdana" pitchFamily="34" charset="0"/>
                <a:ea typeface="ヒラギノ角ゴ ProN W3"/>
                <a:cs typeface="ヒラギノ角ゴ ProN W3"/>
                <a:sym typeface="Arial" pitchFamily="34" charset="0"/>
              </a:defRPr>
            </a:lvl3pPr>
            <a:lvl4pPr marL="1600200" indent="-228600" eaLnBrk="0" hangingPunct="0">
              <a:defRPr b="1">
                <a:solidFill>
                  <a:srgbClr val="000000"/>
                </a:solidFill>
                <a:latin typeface="Verdana" pitchFamily="34" charset="0"/>
                <a:ea typeface="ヒラギノ角ゴ ProN W3"/>
                <a:cs typeface="ヒラギノ角ゴ ProN W3"/>
                <a:sym typeface="Arial" pitchFamily="34" charset="0"/>
              </a:defRPr>
            </a:lvl4pPr>
            <a:lvl5pPr marL="2057400" indent="-228600" eaLnBrk="0" hangingPunct="0">
              <a:defRPr b="1">
                <a:solidFill>
                  <a:srgbClr val="000000"/>
                </a:solidFill>
                <a:latin typeface="Verdana"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9pPr>
          </a:lstStyle>
          <a:p>
            <a:pPr algn="ctr" eaLnBrk="1" hangingPunct="1">
              <a:spcBef>
                <a:spcPct val="30000"/>
              </a:spcBef>
            </a:pPr>
            <a:endParaRPr lang="en-US" sz="1400"/>
          </a:p>
        </p:txBody>
      </p:sp>
      <p:sp>
        <p:nvSpPr>
          <p:cNvPr id="45069" name="Rectangle 41"/>
          <p:cNvSpPr>
            <a:spLocks noChangeArrowheads="1"/>
          </p:cNvSpPr>
          <p:nvPr/>
        </p:nvSpPr>
        <p:spPr bwMode="auto">
          <a:xfrm>
            <a:off x="1228725" y="1882775"/>
            <a:ext cx="1798638" cy="171450"/>
          </a:xfrm>
          <a:prstGeom prst="rect">
            <a:avLst/>
          </a:prstGeom>
          <a:solidFill>
            <a:srgbClr val="FFCCFF">
              <a:alpha val="14902"/>
            </a:srgbClr>
          </a:solidFill>
          <a:ln w="25400" algn="ctr">
            <a:solidFill>
              <a:srgbClr val="FF99FF"/>
            </a:solidFill>
            <a:round/>
            <a:headEnd/>
            <a:tailEnd type="triangle" w="med" len="med"/>
          </a:ln>
        </p:spPr>
        <p:txBody>
          <a:bodyPr/>
          <a:lstStyle/>
          <a:p>
            <a:pPr algn="ctr"/>
            <a:endParaRPr lang="en-US" b="0">
              <a:solidFill>
                <a:schemeClr val="tx1"/>
              </a:solidFill>
              <a:latin typeface="Arial" pitchFamily="34" charset="0"/>
              <a:cs typeface="Arial" pitchFamily="34" charset="0"/>
            </a:endParaRPr>
          </a:p>
        </p:txBody>
      </p:sp>
      <p:cxnSp>
        <p:nvCxnSpPr>
          <p:cNvPr id="4" name="Straight Arrow Connector 6"/>
          <p:cNvCxnSpPr>
            <a:cxnSpLocks noChangeShapeType="1"/>
            <a:endCxn id="45066" idx="0"/>
          </p:cNvCxnSpPr>
          <p:nvPr/>
        </p:nvCxnSpPr>
        <p:spPr bwMode="auto">
          <a:xfrm>
            <a:off x="1228869" y="1968343"/>
            <a:ext cx="398122" cy="3703516"/>
          </a:xfrm>
          <a:prstGeom prst="straightConnector1">
            <a:avLst/>
          </a:prstGeom>
          <a:noFill/>
          <a:ln w="28575" algn="ctr">
            <a:gradFill>
              <a:gsLst>
                <a:gs pos="0">
                  <a:srgbClr val="FF99FF"/>
                </a:gs>
                <a:gs pos="50000">
                  <a:srgbClr val="E64DE6"/>
                </a:gs>
                <a:gs pos="100000">
                  <a:srgbClr val="CC00CC"/>
                </a:gs>
              </a:gsLst>
              <a:lin ang="5400000" scaled="0"/>
            </a:gradFill>
            <a:round/>
            <a:headEnd/>
            <a:tailEnd type="arrow" w="med" len="med"/>
          </a:ln>
          <a:extLst>
            <a:ext uri="{909E8E84-426E-40DD-AFC4-6F175D3DCCD1}">
              <a14:hiddenFill xmlns:a14="http://schemas.microsoft.com/office/drawing/2010/main">
                <a:noFill/>
              </a14:hiddenFill>
            </a:ext>
          </a:extLst>
        </p:spPr>
      </p:cxnSp>
      <p:sp>
        <p:nvSpPr>
          <p:cNvPr id="45071" name="TextBox 11"/>
          <p:cNvSpPr txBox="1">
            <a:spLocks noChangeArrowheads="1"/>
          </p:cNvSpPr>
          <p:nvPr/>
        </p:nvSpPr>
        <p:spPr bwMode="auto">
          <a:xfrm>
            <a:off x="3205163" y="2138363"/>
            <a:ext cx="1338262" cy="357187"/>
          </a:xfrm>
          <a:prstGeom prst="rect">
            <a:avLst/>
          </a:prstGeom>
          <a:solidFill>
            <a:srgbClr val="FFCCCC">
              <a:alpha val="14902"/>
            </a:srgbClr>
          </a:solidFill>
          <a:ln w="25400">
            <a:solidFill>
              <a:srgbClr val="FF9999"/>
            </a:solidFill>
            <a:miter lim="800000"/>
            <a:headEnd/>
            <a:tailEnd/>
          </a:ln>
        </p:spPr>
        <p:txBody>
          <a:bodyPr>
            <a:spAutoFit/>
          </a:bodyPr>
          <a:lstStyle>
            <a:lvl1pPr eaLnBrk="0" hangingPunct="0">
              <a:defRPr b="1">
                <a:solidFill>
                  <a:srgbClr val="000000"/>
                </a:solidFill>
                <a:latin typeface="Verdana" pitchFamily="34" charset="0"/>
                <a:ea typeface="ヒラギノ角ゴ ProN W3"/>
                <a:cs typeface="ヒラギノ角ゴ ProN W3"/>
                <a:sym typeface="Arial" pitchFamily="34" charset="0"/>
              </a:defRPr>
            </a:lvl1pPr>
            <a:lvl2pPr marL="742950" indent="-285750" eaLnBrk="0" hangingPunct="0">
              <a:defRPr b="1">
                <a:solidFill>
                  <a:srgbClr val="000000"/>
                </a:solidFill>
                <a:latin typeface="Verdana" pitchFamily="34" charset="0"/>
                <a:ea typeface="ヒラギノ角ゴ ProN W3"/>
                <a:cs typeface="ヒラギノ角ゴ ProN W3"/>
                <a:sym typeface="Arial" pitchFamily="34" charset="0"/>
              </a:defRPr>
            </a:lvl2pPr>
            <a:lvl3pPr marL="1143000" indent="-228600" eaLnBrk="0" hangingPunct="0">
              <a:defRPr b="1">
                <a:solidFill>
                  <a:srgbClr val="000000"/>
                </a:solidFill>
                <a:latin typeface="Verdana" pitchFamily="34" charset="0"/>
                <a:ea typeface="ヒラギノ角ゴ ProN W3"/>
                <a:cs typeface="ヒラギノ角ゴ ProN W3"/>
                <a:sym typeface="Arial" pitchFamily="34" charset="0"/>
              </a:defRPr>
            </a:lvl3pPr>
            <a:lvl4pPr marL="1600200" indent="-228600" eaLnBrk="0" hangingPunct="0">
              <a:defRPr b="1">
                <a:solidFill>
                  <a:srgbClr val="000000"/>
                </a:solidFill>
                <a:latin typeface="Verdana" pitchFamily="34" charset="0"/>
                <a:ea typeface="ヒラギノ角ゴ ProN W3"/>
                <a:cs typeface="ヒラギノ角ゴ ProN W3"/>
                <a:sym typeface="Arial" pitchFamily="34" charset="0"/>
              </a:defRPr>
            </a:lvl4pPr>
            <a:lvl5pPr marL="2057400" indent="-228600" eaLnBrk="0" hangingPunct="0">
              <a:defRPr b="1">
                <a:solidFill>
                  <a:srgbClr val="000000"/>
                </a:solidFill>
                <a:latin typeface="Verdana"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9pPr>
          </a:lstStyle>
          <a:p>
            <a:pPr algn="ctr" eaLnBrk="1" hangingPunct="1">
              <a:spcBef>
                <a:spcPct val="30000"/>
              </a:spcBef>
            </a:pPr>
            <a:endParaRPr lang="en-US" sz="1400"/>
          </a:p>
        </p:txBody>
      </p:sp>
      <p:cxnSp>
        <p:nvCxnSpPr>
          <p:cNvPr id="55" name="Straight Arrow Connector 14"/>
          <p:cNvCxnSpPr>
            <a:cxnSpLocks noChangeShapeType="1"/>
          </p:cNvCxnSpPr>
          <p:nvPr/>
        </p:nvCxnSpPr>
        <p:spPr bwMode="auto">
          <a:xfrm>
            <a:off x="4543234" y="2317105"/>
            <a:ext cx="1636176" cy="132808"/>
          </a:xfrm>
          <a:prstGeom prst="straightConnector1">
            <a:avLst/>
          </a:prstGeom>
          <a:noFill/>
          <a:ln w="28575" algn="ctr">
            <a:gradFill>
              <a:gsLst>
                <a:gs pos="50000">
                  <a:srgbClr val="FF4D4D"/>
                </a:gs>
                <a:gs pos="0">
                  <a:srgbClr val="FF9999"/>
                </a:gs>
                <a:gs pos="100000">
                  <a:srgbClr val="FF0000"/>
                </a:gs>
              </a:gsLst>
              <a:lin ang="5400000" scaled="0"/>
            </a:gradFill>
            <a:round/>
            <a:headEnd/>
            <a:tailEnd type="arrow" w="med" len="med"/>
          </a:ln>
          <a:extLst>
            <a:ext uri="{909E8E84-426E-40DD-AFC4-6F175D3DCCD1}">
              <a14:hiddenFill xmlns:a14="http://schemas.microsoft.com/office/drawing/2010/main">
                <a:noFill/>
              </a14:hiddenFill>
            </a:ext>
          </a:extLst>
        </p:spPr>
      </p:cxnSp>
      <p:sp>
        <p:nvSpPr>
          <p:cNvPr id="45073" name="TextBox 11"/>
          <p:cNvSpPr txBox="1">
            <a:spLocks noChangeArrowheads="1"/>
          </p:cNvSpPr>
          <p:nvPr/>
        </p:nvSpPr>
        <p:spPr bwMode="auto">
          <a:xfrm>
            <a:off x="1435100" y="2135188"/>
            <a:ext cx="1106488" cy="358775"/>
          </a:xfrm>
          <a:prstGeom prst="rect">
            <a:avLst/>
          </a:prstGeom>
          <a:solidFill>
            <a:srgbClr val="FFCCCC">
              <a:alpha val="14902"/>
            </a:srgbClr>
          </a:solidFill>
          <a:ln w="25400">
            <a:solidFill>
              <a:srgbClr val="FF9999"/>
            </a:solidFill>
            <a:miter lim="800000"/>
            <a:headEnd/>
            <a:tailEnd/>
          </a:ln>
        </p:spPr>
        <p:txBody>
          <a:bodyPr>
            <a:spAutoFit/>
          </a:bodyPr>
          <a:lstStyle>
            <a:lvl1pPr eaLnBrk="0" hangingPunct="0">
              <a:defRPr b="1">
                <a:solidFill>
                  <a:srgbClr val="000000"/>
                </a:solidFill>
                <a:latin typeface="Verdana" pitchFamily="34" charset="0"/>
                <a:ea typeface="ヒラギノ角ゴ ProN W3"/>
                <a:cs typeface="ヒラギノ角ゴ ProN W3"/>
                <a:sym typeface="Arial" pitchFamily="34" charset="0"/>
              </a:defRPr>
            </a:lvl1pPr>
            <a:lvl2pPr marL="742950" indent="-285750" eaLnBrk="0" hangingPunct="0">
              <a:defRPr b="1">
                <a:solidFill>
                  <a:srgbClr val="000000"/>
                </a:solidFill>
                <a:latin typeface="Verdana" pitchFamily="34" charset="0"/>
                <a:ea typeface="ヒラギノ角ゴ ProN W3"/>
                <a:cs typeface="ヒラギノ角ゴ ProN W3"/>
                <a:sym typeface="Arial" pitchFamily="34" charset="0"/>
              </a:defRPr>
            </a:lvl2pPr>
            <a:lvl3pPr marL="1143000" indent="-228600" eaLnBrk="0" hangingPunct="0">
              <a:defRPr b="1">
                <a:solidFill>
                  <a:srgbClr val="000000"/>
                </a:solidFill>
                <a:latin typeface="Verdana" pitchFamily="34" charset="0"/>
                <a:ea typeface="ヒラギノ角ゴ ProN W3"/>
                <a:cs typeface="ヒラギノ角ゴ ProN W3"/>
                <a:sym typeface="Arial" pitchFamily="34" charset="0"/>
              </a:defRPr>
            </a:lvl3pPr>
            <a:lvl4pPr marL="1600200" indent="-228600" eaLnBrk="0" hangingPunct="0">
              <a:defRPr b="1">
                <a:solidFill>
                  <a:srgbClr val="000000"/>
                </a:solidFill>
                <a:latin typeface="Verdana" pitchFamily="34" charset="0"/>
                <a:ea typeface="ヒラギノ角ゴ ProN W3"/>
                <a:cs typeface="ヒラギノ角ゴ ProN W3"/>
                <a:sym typeface="Arial" pitchFamily="34" charset="0"/>
              </a:defRPr>
            </a:lvl4pPr>
            <a:lvl5pPr marL="2057400" indent="-228600" eaLnBrk="0" hangingPunct="0">
              <a:defRPr b="1">
                <a:solidFill>
                  <a:srgbClr val="000000"/>
                </a:solidFill>
                <a:latin typeface="Verdana"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9pPr>
          </a:lstStyle>
          <a:p>
            <a:pPr algn="ctr" eaLnBrk="1" hangingPunct="1">
              <a:spcBef>
                <a:spcPct val="30000"/>
              </a:spcBef>
            </a:pPr>
            <a:endParaRPr lang="en-US" sz="1400"/>
          </a:p>
        </p:txBody>
      </p:sp>
      <p:cxnSp>
        <p:nvCxnSpPr>
          <p:cNvPr id="45074" name="Straight Arrow Connector 14"/>
          <p:cNvCxnSpPr>
            <a:cxnSpLocks noChangeShapeType="1"/>
            <a:stCxn id="45073" idx="2"/>
            <a:endCxn id="45071" idx="2"/>
          </p:cNvCxnSpPr>
          <p:nvPr/>
        </p:nvCxnSpPr>
        <p:spPr bwMode="auto">
          <a:xfrm>
            <a:off x="1989138" y="2493963"/>
            <a:ext cx="1884362" cy="1587"/>
          </a:xfrm>
          <a:prstGeom prst="straightConnector1">
            <a:avLst/>
          </a:prstGeom>
          <a:noFill/>
          <a:ln w="28575" algn="ctr">
            <a:solidFill>
              <a:srgbClr val="FF9999"/>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Grp="1" noChangeArrowheads="1"/>
          </p:cNvSpPr>
          <p:nvPr>
            <p:ph type="ctrTitle" idx="4294967295"/>
          </p:nvPr>
        </p:nvSpPr>
        <p:spPr>
          <a:xfrm>
            <a:off x="693738" y="893763"/>
            <a:ext cx="7772400" cy="1470025"/>
          </a:xfrm>
        </p:spPr>
        <p:txBody>
          <a:bodyPr/>
          <a:lstStyle/>
          <a:p>
            <a:r>
              <a:rPr lang="en-US"/>
              <a:t>Agenda</a:t>
            </a:r>
          </a:p>
        </p:txBody>
      </p:sp>
      <p:grpSp>
        <p:nvGrpSpPr>
          <p:cNvPr id="46083" name="Group 6"/>
          <p:cNvGrpSpPr>
            <a:grpSpLocks/>
          </p:cNvGrpSpPr>
          <p:nvPr/>
        </p:nvGrpSpPr>
        <p:grpSpPr bwMode="auto">
          <a:xfrm rot="716985">
            <a:off x="4800600" y="1516063"/>
            <a:ext cx="3395663" cy="4329112"/>
            <a:chOff x="4559972" y="1278319"/>
            <a:chExt cx="3610070" cy="4493385"/>
          </a:xfrm>
        </p:grpSpPr>
        <p:sp>
          <p:nvSpPr>
            <p:cNvPr id="5" name="Rounded Rectangle 4"/>
            <p:cNvSpPr/>
            <p:nvPr/>
          </p:nvSpPr>
          <p:spPr bwMode="auto">
            <a:xfrm>
              <a:off x="4559972" y="1278319"/>
              <a:ext cx="3610070" cy="4493385"/>
            </a:xfrm>
            <a:prstGeom prst="roundRect">
              <a:avLst/>
            </a:prstGeom>
            <a:solidFill>
              <a:schemeClr val="bg1"/>
            </a:solidFill>
            <a:ln w="76200" cap="flat" cmpd="sng" algn="ctr">
              <a:solidFill>
                <a:srgbClr val="3E4C56"/>
              </a:solidFill>
              <a:prstDash val="solid"/>
              <a:round/>
              <a:headEnd type="none" w="med" len="med"/>
              <a:tailEnd type="triangle" w="med" len="med"/>
            </a:ln>
            <a:effectLst>
              <a:glow rad="63500">
                <a:schemeClr val="accent4">
                  <a:satMod val="175000"/>
                  <a:alpha val="40000"/>
                </a:schemeClr>
              </a:glow>
            </a:effectLst>
          </p:spPr>
          <p:txBody>
            <a:bodyPr/>
            <a:lstStyle/>
            <a:p>
              <a:pPr algn="ctr">
                <a:defRPr/>
              </a:pPr>
              <a:endParaRPr lang="en-US" b="0">
                <a:solidFill>
                  <a:schemeClr val="tx1"/>
                </a:solidFill>
                <a:latin typeface="Arial" pitchFamily="34" charset="0"/>
                <a:ea typeface="ヒラギノ角ゴ ProN W3" charset="-128"/>
                <a:cs typeface="Arial" pitchFamily="34" charset="0"/>
              </a:endParaRPr>
            </a:p>
          </p:txBody>
        </p:sp>
        <p:sp>
          <p:nvSpPr>
            <p:cNvPr id="232461" name="Text Box 13"/>
            <p:cNvSpPr txBox="1">
              <a:spLocks noChangeArrowheads="1"/>
            </p:cNvSpPr>
            <p:nvPr/>
          </p:nvSpPr>
          <p:spPr bwMode="auto">
            <a:xfrm rot="20768">
              <a:off x="4586861" y="1965265"/>
              <a:ext cx="3559437" cy="3134000"/>
            </a:xfrm>
            <a:prstGeom prst="rect">
              <a:avLst/>
            </a:prstGeom>
            <a:noFill/>
            <a:ln>
              <a:noFill/>
            </a:ln>
            <a:effectLst/>
          </p:spPr>
          <p:txBody>
            <a:bodyPr lIns="90000" tIns="46800" rIns="90000" bIns="46800">
              <a:spAutoFit/>
            </a:bodyPr>
            <a:lstStyle>
              <a:lvl1pPr eaLnBrk="0" hangingPunct="0">
                <a:defRPr sz="2400" b="1">
                  <a:solidFill>
                    <a:srgbClr val="000000"/>
                  </a:solidFill>
                  <a:latin typeface="Arial" pitchFamily="34" charset="0"/>
                  <a:ea typeface="ヒラギノ角ゴ ProN W3" charset="-128"/>
                  <a:sym typeface="Arial" pitchFamily="34" charset="0"/>
                </a:defRPr>
              </a:lvl1pPr>
              <a:lvl2pPr indent="-228600" eaLnBrk="0" hangingPunct="0">
                <a:defRPr sz="2400" b="1">
                  <a:solidFill>
                    <a:srgbClr val="000000"/>
                  </a:solidFill>
                  <a:latin typeface="Arial" pitchFamily="34" charset="0"/>
                  <a:ea typeface="ヒラギノ角ゴ ProN W3" charset="-128"/>
                  <a:sym typeface="Arial" pitchFamily="34" charset="0"/>
                </a:defRPr>
              </a:lvl2pPr>
              <a:lvl3pPr eaLnBrk="0" hangingPunct="0">
                <a:defRPr sz="2400" b="1">
                  <a:solidFill>
                    <a:srgbClr val="000000"/>
                  </a:solidFill>
                  <a:latin typeface="Arial" pitchFamily="34" charset="0"/>
                  <a:ea typeface="ヒラギノ角ゴ ProN W3" charset="-128"/>
                  <a:sym typeface="Arial" pitchFamily="34" charset="0"/>
                </a:defRPr>
              </a:lvl3pPr>
              <a:lvl4pPr eaLnBrk="0" hangingPunct="0">
                <a:defRPr sz="2400" b="1">
                  <a:solidFill>
                    <a:srgbClr val="000000"/>
                  </a:solidFill>
                  <a:latin typeface="Arial" pitchFamily="34" charset="0"/>
                  <a:ea typeface="ヒラギノ角ゴ ProN W3" charset="-128"/>
                  <a:sym typeface="Arial" pitchFamily="34" charset="0"/>
                </a:defRPr>
              </a:lvl4pPr>
              <a:lvl5pPr eaLnBrk="0" hangingPunct="0">
                <a:defRPr sz="2400" b="1">
                  <a:solidFill>
                    <a:srgbClr val="000000"/>
                  </a:solidFill>
                  <a:latin typeface="Arial" pitchFamily="34" charset="0"/>
                  <a:ea typeface="ヒラギノ角ゴ ProN W3" charset="-128"/>
                  <a:sym typeface="Arial" pitchFamily="34" charset="0"/>
                </a:defRPr>
              </a:lvl5pPr>
              <a:lvl6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6pPr>
              <a:lvl7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7pPr>
              <a:lvl8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8pPr>
              <a:lvl9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9pPr>
            </a:lstStyle>
            <a:p>
              <a:pPr eaLnBrk="1" hangingPunct="1">
                <a:spcBef>
                  <a:spcPct val="50000"/>
                </a:spcBef>
                <a:defRPr/>
              </a:pPr>
              <a:r>
                <a:rPr lang="en-US" sz="2000" b="0" dirty="0">
                  <a:solidFill>
                    <a:schemeClr val="accent3">
                      <a:lumMod val="65000"/>
                    </a:schemeClr>
                  </a:solidFill>
                  <a:latin typeface="Verdana" pitchFamily="34" charset="0"/>
                  <a:cs typeface="+mn-cs"/>
                </a:rPr>
                <a:t>Introduction</a:t>
              </a:r>
              <a:endParaRPr lang="en-US" sz="2000" dirty="0">
                <a:solidFill>
                  <a:schemeClr val="tx1"/>
                </a:solidFill>
                <a:latin typeface="Verdana" pitchFamily="34" charset="0"/>
                <a:cs typeface="+mn-cs"/>
              </a:endParaRPr>
            </a:p>
            <a:p>
              <a:pPr eaLnBrk="1" hangingPunct="1">
                <a:spcBef>
                  <a:spcPct val="50000"/>
                </a:spcBef>
                <a:defRPr/>
              </a:pPr>
              <a:r>
                <a:rPr lang="en-US" sz="2000" b="0" dirty="0">
                  <a:solidFill>
                    <a:schemeClr val="bg2">
                      <a:lumMod val="60000"/>
                      <a:lumOff val="40000"/>
                    </a:schemeClr>
                  </a:solidFill>
                  <a:latin typeface="Verdana" pitchFamily="34" charset="0"/>
                  <a:cs typeface="+mn-cs"/>
                </a:rPr>
                <a:t>SFX Linking via Primo</a:t>
              </a:r>
              <a:endParaRPr lang="en-US" sz="2000" b="0" dirty="0">
                <a:solidFill>
                  <a:srgbClr val="A6A6A6"/>
                </a:solidFill>
                <a:latin typeface="Verdana" pitchFamily="34" charset="0"/>
                <a:cs typeface="+mn-cs"/>
              </a:endParaRPr>
            </a:p>
            <a:p>
              <a:pPr eaLnBrk="1" hangingPunct="1">
                <a:spcBef>
                  <a:spcPct val="50000"/>
                </a:spcBef>
                <a:defRPr/>
              </a:pPr>
              <a:r>
                <a:rPr lang="en-US" sz="2000" b="0" dirty="0">
                  <a:solidFill>
                    <a:schemeClr val="bg2">
                      <a:lumMod val="60000"/>
                      <a:lumOff val="40000"/>
                    </a:schemeClr>
                  </a:solidFill>
                  <a:latin typeface="Verdana" pitchFamily="34" charset="0"/>
                  <a:cs typeface="+mn-cs"/>
                </a:rPr>
                <a:t>SFX2Primo Export</a:t>
              </a:r>
              <a:endParaRPr lang="en-US" sz="2000" b="0" dirty="0">
                <a:solidFill>
                  <a:srgbClr val="A6A6A6"/>
                </a:solidFill>
                <a:latin typeface="Verdana" pitchFamily="34" charset="0"/>
                <a:cs typeface="+mn-cs"/>
              </a:endParaRPr>
            </a:p>
            <a:p>
              <a:pPr eaLnBrk="1" hangingPunct="1">
                <a:spcBef>
                  <a:spcPct val="50000"/>
                </a:spcBef>
                <a:defRPr/>
              </a:pPr>
              <a:r>
                <a:rPr lang="en-US" sz="2000" b="0" dirty="0">
                  <a:solidFill>
                    <a:schemeClr val="bg2">
                      <a:lumMod val="60000"/>
                      <a:lumOff val="40000"/>
                    </a:schemeClr>
                  </a:solidFill>
                  <a:latin typeface="Verdana" pitchFamily="34" charset="0"/>
                  <a:cs typeface="+mn-cs"/>
                </a:rPr>
                <a:t>SFX4Primo Central</a:t>
              </a:r>
              <a:endParaRPr lang="en-US" sz="2000" b="0" dirty="0">
                <a:solidFill>
                  <a:srgbClr val="663300"/>
                </a:solidFill>
                <a:latin typeface="Verdana" pitchFamily="34" charset="0"/>
                <a:cs typeface="+mn-cs"/>
              </a:endParaRPr>
            </a:p>
            <a:p>
              <a:pPr eaLnBrk="1" hangingPunct="1">
                <a:spcBef>
                  <a:spcPct val="50000"/>
                </a:spcBef>
                <a:defRPr/>
              </a:pPr>
              <a:r>
                <a:rPr lang="en-US" sz="2000" dirty="0">
                  <a:solidFill>
                    <a:srgbClr val="663300"/>
                  </a:solidFill>
                  <a:latin typeface="Verdana" pitchFamily="34" charset="0"/>
                  <a:cs typeface="+mn-cs"/>
                </a:rPr>
                <a:t>Troubleshooting</a:t>
              </a:r>
            </a:p>
            <a:p>
              <a:pPr eaLnBrk="1" hangingPunct="1">
                <a:spcBef>
                  <a:spcPct val="50000"/>
                </a:spcBef>
                <a:defRPr/>
              </a:pPr>
              <a:r>
                <a:rPr lang="en-US" sz="2000" b="0" dirty="0">
                  <a:solidFill>
                    <a:srgbClr val="A6A6A6"/>
                  </a:solidFill>
                  <a:latin typeface="Verdana" pitchFamily="34" charset="0"/>
                  <a:cs typeface="+mn-cs"/>
                </a:rPr>
                <a:t>Summary &amp; Additional Resources</a:t>
              </a: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p:nvPr>
        </p:nvSpPr>
        <p:spPr/>
        <p:txBody>
          <a:bodyPr/>
          <a:lstStyle/>
          <a:p>
            <a:r>
              <a:rPr lang="en-US">
                <a:solidFill>
                  <a:srgbClr val="3E4C56"/>
                </a:solidFill>
              </a:rPr>
              <a:t>File Access &amp; Firewall Issues</a:t>
            </a:r>
            <a:endParaRPr lang="en-GB">
              <a:solidFill>
                <a:srgbClr val="3E4C56"/>
              </a:solidFill>
            </a:endParaRPr>
          </a:p>
        </p:txBody>
      </p:sp>
      <p:sp>
        <p:nvSpPr>
          <p:cNvPr id="10" name="Rectangle 3"/>
          <p:cNvSpPr txBox="1">
            <a:spLocks/>
          </p:cNvSpPr>
          <p:nvPr/>
        </p:nvSpPr>
        <p:spPr bwMode="auto">
          <a:xfrm>
            <a:off x="385763" y="1014413"/>
            <a:ext cx="7993062" cy="4932362"/>
          </a:xfrm>
          <a:prstGeom prst="rect">
            <a:avLst/>
          </a:prstGeom>
          <a:noFill/>
          <a:ln>
            <a:noFill/>
          </a:ln>
        </p:spPr>
        <p:txBody>
          <a:bodyPr/>
          <a:lstStyle>
            <a:lvl1pPr marL="233363" indent="-233363"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a:defRPr/>
            </a:pPr>
            <a:r>
              <a:rPr lang="en-US" b="0" dirty="0">
                <a:solidFill>
                  <a:srgbClr val="3E4C56"/>
                </a:solidFill>
              </a:rPr>
              <a:t>Include required Primo Central IP addresses in SFX file: </a:t>
            </a:r>
            <a:r>
              <a:rPr lang="en-US" dirty="0" err="1">
                <a:solidFill>
                  <a:srgbClr val="3E4C56"/>
                </a:solidFill>
              </a:rPr>
              <a:t>get_file_restriction.config</a:t>
            </a:r>
            <a:r>
              <a:rPr lang="en-US" dirty="0">
                <a:solidFill>
                  <a:srgbClr val="3E4C56"/>
                </a:solidFill>
              </a:rPr>
              <a:t>_</a:t>
            </a:r>
          </a:p>
          <a:p>
            <a:pPr>
              <a:defRPr/>
            </a:pPr>
            <a:endParaRPr lang="en-US" b="0" dirty="0">
              <a:solidFill>
                <a:srgbClr val="3E4C56"/>
              </a:solidFill>
            </a:endParaRPr>
          </a:p>
          <a:p>
            <a:pPr>
              <a:defRPr/>
            </a:pPr>
            <a:r>
              <a:rPr lang="en-US" b="0" dirty="0">
                <a:solidFill>
                  <a:srgbClr val="3E4C56"/>
                </a:solidFill>
              </a:rPr>
              <a:t>Re-link .</a:t>
            </a:r>
            <a:r>
              <a:rPr lang="en-US" b="0" dirty="0" err="1">
                <a:solidFill>
                  <a:srgbClr val="3E4C56"/>
                </a:solidFill>
              </a:rPr>
              <a:t>config</a:t>
            </a:r>
            <a:r>
              <a:rPr lang="en-US" b="0" dirty="0">
                <a:solidFill>
                  <a:srgbClr val="3E4C56"/>
                </a:solidFill>
              </a:rPr>
              <a:t>_ file to /sfxglb41 if not localized</a:t>
            </a:r>
          </a:p>
          <a:p>
            <a:pPr marL="0" indent="0">
              <a:buFont typeface="Arial" pitchFamily="34" charset="0"/>
              <a:buNone/>
              <a:defRPr/>
            </a:pPr>
            <a:endParaRPr lang="en-US" b="0" dirty="0">
              <a:solidFill>
                <a:srgbClr val="3E4C56"/>
              </a:solidFill>
            </a:endParaRPr>
          </a:p>
          <a:p>
            <a:pPr>
              <a:defRPr/>
            </a:pPr>
            <a:r>
              <a:rPr lang="en-US" b="0" dirty="0">
                <a:solidFill>
                  <a:srgbClr val="3E4C56"/>
                </a:solidFill>
              </a:rPr>
              <a:t>If local server, add Primo Central IPs to server firewall</a:t>
            </a:r>
          </a:p>
          <a:p>
            <a:pPr marL="0" indent="0">
              <a:buFont typeface="Arial" pitchFamily="34" charset="0"/>
              <a:buNone/>
              <a:defRPr/>
            </a:pPr>
            <a:endParaRPr lang="en-US" sz="2800" b="0" dirty="0"/>
          </a:p>
          <a:p>
            <a:pPr marL="0" indent="0">
              <a:buFont typeface="Arial" pitchFamily="34" charset="0"/>
              <a:buNone/>
              <a:defRPr/>
            </a:pPr>
            <a:endParaRPr lang="en-US" sz="2000" dirty="0"/>
          </a:p>
          <a:p>
            <a:pPr marL="0" indent="0">
              <a:buFont typeface="Arial" pitchFamily="34" charset="0"/>
              <a:buNone/>
              <a:defRPr/>
            </a:pPr>
            <a:endParaRPr lang="en-US" sz="2000" dirty="0"/>
          </a:p>
        </p:txBody>
      </p:sp>
      <p:pic>
        <p:nvPicPr>
          <p:cNvPr id="47108" name="Picture 4" descr="\\us-filer01\dept\Professional_Services\Common_Information\Training\Alma\Images\separated icons\014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5300" y="3275013"/>
            <a:ext cx="3079750"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p:nvPr>
        </p:nvSpPr>
        <p:spPr/>
        <p:txBody>
          <a:bodyPr/>
          <a:lstStyle/>
          <a:p>
            <a:r>
              <a:rPr lang="en-US">
                <a:solidFill>
                  <a:srgbClr val="3E4C56"/>
                </a:solidFill>
              </a:rPr>
              <a:t>Primo-SFX linking problems</a:t>
            </a:r>
            <a:endParaRPr lang="en-GB">
              <a:solidFill>
                <a:srgbClr val="3E4C56"/>
              </a:solidFill>
            </a:endParaRPr>
          </a:p>
        </p:txBody>
      </p:sp>
      <p:sp>
        <p:nvSpPr>
          <p:cNvPr id="10" name="Rectangle 3"/>
          <p:cNvSpPr txBox="1">
            <a:spLocks/>
          </p:cNvSpPr>
          <p:nvPr/>
        </p:nvSpPr>
        <p:spPr bwMode="auto">
          <a:xfrm>
            <a:off x="309563" y="992188"/>
            <a:ext cx="8148637" cy="5316537"/>
          </a:xfrm>
          <a:prstGeom prst="rect">
            <a:avLst/>
          </a:prstGeom>
          <a:noFill/>
          <a:ln>
            <a:noFill/>
          </a:ln>
        </p:spPr>
        <p:txBody>
          <a:bodyPr/>
          <a:lstStyle>
            <a:lvl1pPr marL="233363" indent="-233363"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a:spcBef>
                <a:spcPts val="600"/>
              </a:spcBef>
              <a:defRPr/>
            </a:pPr>
            <a:r>
              <a:rPr lang="en-US" b="0" dirty="0">
                <a:solidFill>
                  <a:srgbClr val="3E4C56"/>
                </a:solidFill>
              </a:rPr>
              <a:t>Open case with detailed scenario for product:</a:t>
            </a:r>
          </a:p>
          <a:p>
            <a:pPr lvl="1">
              <a:spcBef>
                <a:spcPts val="600"/>
              </a:spcBef>
              <a:defRPr/>
            </a:pPr>
            <a:r>
              <a:rPr lang="en-US" b="0" dirty="0">
                <a:solidFill>
                  <a:srgbClr val="3E4C56"/>
                </a:solidFill>
              </a:rPr>
              <a:t>Primo or SFX</a:t>
            </a:r>
          </a:p>
          <a:p>
            <a:pPr marL="0" indent="0">
              <a:spcBef>
                <a:spcPts val="600"/>
              </a:spcBef>
              <a:buFont typeface="Arial" pitchFamily="34" charset="0"/>
              <a:buNone/>
              <a:defRPr/>
            </a:pPr>
            <a:endParaRPr lang="en-US" sz="2800" b="0" dirty="0">
              <a:solidFill>
                <a:srgbClr val="3E4C56"/>
              </a:solidFill>
            </a:endParaRPr>
          </a:p>
          <a:p>
            <a:pPr>
              <a:spcBef>
                <a:spcPts val="600"/>
              </a:spcBef>
              <a:defRPr/>
            </a:pPr>
            <a:r>
              <a:rPr lang="en-US" b="0" dirty="0">
                <a:solidFill>
                  <a:srgbClr val="3E4C56"/>
                </a:solidFill>
              </a:rPr>
              <a:t>What went wrong?</a:t>
            </a:r>
          </a:p>
          <a:p>
            <a:pPr marL="679450" lvl="1" indent="-342900">
              <a:spcBef>
                <a:spcPts val="600"/>
              </a:spcBef>
              <a:defRPr/>
            </a:pPr>
            <a:r>
              <a:rPr lang="en-US" b="0" dirty="0">
                <a:solidFill>
                  <a:srgbClr val="3E4C56"/>
                </a:solidFill>
              </a:rPr>
              <a:t>Short, clear title &amp; description of problem</a:t>
            </a:r>
            <a:endParaRPr lang="en-US" b="0" i="1" dirty="0">
              <a:solidFill>
                <a:srgbClr val="3E4C56"/>
              </a:solidFill>
            </a:endParaRPr>
          </a:p>
          <a:p>
            <a:pPr marL="679450" lvl="1" indent="-342900">
              <a:spcBef>
                <a:spcPts val="600"/>
              </a:spcBef>
              <a:defRPr/>
            </a:pPr>
            <a:r>
              <a:rPr lang="en-US" b="0" dirty="0">
                <a:solidFill>
                  <a:srgbClr val="3E4C56"/>
                </a:solidFill>
              </a:rPr>
              <a:t>Example: Link to </a:t>
            </a:r>
            <a:r>
              <a:rPr lang="en-US" b="0" dirty="0" err="1">
                <a:solidFill>
                  <a:srgbClr val="3E4C56"/>
                </a:solidFill>
              </a:rPr>
              <a:t>Ebsco</a:t>
            </a:r>
            <a:r>
              <a:rPr lang="en-US" b="0" dirty="0">
                <a:solidFill>
                  <a:srgbClr val="3E4C56"/>
                </a:solidFill>
              </a:rPr>
              <a:t> Academic Search Premier results in “document not found” error</a:t>
            </a:r>
          </a:p>
          <a:p>
            <a:pPr marL="0" indent="0">
              <a:spcBef>
                <a:spcPts val="600"/>
              </a:spcBef>
              <a:buFont typeface="Arial" pitchFamily="34" charset="0"/>
              <a:buNone/>
              <a:defRPr/>
            </a:pPr>
            <a:endParaRPr lang="en-US" sz="2800" b="0" dirty="0">
              <a:solidFill>
                <a:srgbClr val="3E4C56"/>
              </a:solidFill>
            </a:endParaRPr>
          </a:p>
          <a:p>
            <a:pPr>
              <a:spcBef>
                <a:spcPts val="600"/>
              </a:spcBef>
              <a:defRPr/>
            </a:pPr>
            <a:r>
              <a:rPr lang="en-US" b="0" dirty="0">
                <a:solidFill>
                  <a:srgbClr val="3E4C56"/>
                </a:solidFill>
              </a:rPr>
              <a:t>How did it happen?</a:t>
            </a:r>
          </a:p>
          <a:p>
            <a:pPr lvl="1">
              <a:spcBef>
                <a:spcPts val="600"/>
              </a:spcBef>
              <a:defRPr/>
            </a:pPr>
            <a:r>
              <a:rPr lang="en-US" b="0" dirty="0">
                <a:solidFill>
                  <a:srgbClr val="3E4C56"/>
                </a:solidFill>
              </a:rPr>
              <a:t>Sequence of events in description field</a:t>
            </a:r>
          </a:p>
          <a:p>
            <a:pPr marL="0" indent="0">
              <a:buFont typeface="Arial" pitchFamily="34" charset="0"/>
              <a:buNone/>
              <a:defRPr/>
            </a:pPr>
            <a:endParaRPr lang="en-US" sz="2800" b="0" dirty="0"/>
          </a:p>
          <a:p>
            <a:pPr marL="0" indent="0">
              <a:buFont typeface="Arial" pitchFamily="34" charset="0"/>
              <a:buNone/>
              <a:defRPr/>
            </a:pPr>
            <a:endParaRPr lang="en-US" sz="2800" b="0" dirty="0"/>
          </a:p>
        </p:txBody>
      </p:sp>
      <p:pic>
        <p:nvPicPr>
          <p:cNvPr id="48132" name="Picture 4" descr="\\us-filer01\dept\Professional_Services\Common_Information\Training\Alma\Images\separated icons\015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0975" y="3889375"/>
            <a:ext cx="2711450"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xfrm>
            <a:off x="423863" y="120650"/>
            <a:ext cx="8229600" cy="533400"/>
          </a:xfrm>
        </p:spPr>
        <p:txBody>
          <a:bodyPr/>
          <a:lstStyle/>
          <a:p>
            <a:r>
              <a:rPr lang="en-GB">
                <a:solidFill>
                  <a:srgbClr val="3E4C56"/>
                </a:solidFill>
              </a:rPr>
              <a:t>Objectives</a:t>
            </a:r>
          </a:p>
        </p:txBody>
      </p:sp>
      <p:sp>
        <p:nvSpPr>
          <p:cNvPr id="13315" name="Rectangle 3"/>
          <p:cNvSpPr txBox="1">
            <a:spLocks/>
          </p:cNvSpPr>
          <p:nvPr/>
        </p:nvSpPr>
        <p:spPr bwMode="auto">
          <a:xfrm>
            <a:off x="347663" y="1416050"/>
            <a:ext cx="7993062" cy="493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eaLnBrk="0" hangingPunct="0">
              <a:defRPr b="1">
                <a:solidFill>
                  <a:srgbClr val="000000"/>
                </a:solidFill>
                <a:latin typeface="Verdana" pitchFamily="34" charset="0"/>
                <a:ea typeface="ヒラギノ角ゴ ProN W3"/>
                <a:cs typeface="ヒラギノ角ゴ ProN W3"/>
                <a:sym typeface="Arial" pitchFamily="34" charset="0"/>
              </a:defRPr>
            </a:lvl1pPr>
            <a:lvl2pPr marL="742950" indent="-285750" eaLnBrk="0" hangingPunct="0">
              <a:defRPr b="1">
                <a:solidFill>
                  <a:srgbClr val="000000"/>
                </a:solidFill>
                <a:latin typeface="Verdana" pitchFamily="34" charset="0"/>
                <a:ea typeface="ヒラギノ角ゴ ProN W3"/>
                <a:cs typeface="ヒラギノ角ゴ ProN W3"/>
                <a:sym typeface="Arial" pitchFamily="34" charset="0"/>
              </a:defRPr>
            </a:lvl2pPr>
            <a:lvl3pPr marL="1143000" indent="-228600" eaLnBrk="0" hangingPunct="0">
              <a:defRPr b="1">
                <a:solidFill>
                  <a:srgbClr val="000000"/>
                </a:solidFill>
                <a:latin typeface="Verdana" pitchFamily="34" charset="0"/>
                <a:ea typeface="ヒラギノ角ゴ ProN W3"/>
                <a:cs typeface="ヒラギノ角ゴ ProN W3"/>
                <a:sym typeface="Arial" pitchFamily="34" charset="0"/>
              </a:defRPr>
            </a:lvl3pPr>
            <a:lvl4pPr marL="1600200" indent="-228600" eaLnBrk="0" hangingPunct="0">
              <a:defRPr b="1">
                <a:solidFill>
                  <a:srgbClr val="000000"/>
                </a:solidFill>
                <a:latin typeface="Verdana" pitchFamily="34" charset="0"/>
                <a:ea typeface="ヒラギノ角ゴ ProN W3"/>
                <a:cs typeface="ヒラギノ角ゴ ProN W3"/>
                <a:sym typeface="Arial" pitchFamily="34" charset="0"/>
              </a:defRPr>
            </a:lvl4pPr>
            <a:lvl5pPr marL="2057400" indent="-228600" eaLnBrk="0" hangingPunct="0">
              <a:defRPr b="1">
                <a:solidFill>
                  <a:srgbClr val="000000"/>
                </a:solidFill>
                <a:latin typeface="Verdana"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9pPr>
          </a:lstStyle>
          <a:p>
            <a:pPr>
              <a:spcBef>
                <a:spcPts val="600"/>
              </a:spcBef>
              <a:spcAft>
                <a:spcPts val="1200"/>
              </a:spcAft>
              <a:buSzPct val="100000"/>
              <a:buFont typeface="Arial" pitchFamily="34" charset="0"/>
              <a:buChar char="•"/>
            </a:pPr>
            <a:r>
              <a:rPr lang="en-US" sz="2400" b="0" dirty="0">
                <a:solidFill>
                  <a:srgbClr val="3E4C56"/>
                </a:solidFill>
                <a:ea typeface="MS PGothic" pitchFamily="34" charset="-128"/>
              </a:rPr>
              <a:t>How SFX interacts with Primo through the user interface and important background processes</a:t>
            </a:r>
          </a:p>
          <a:p>
            <a:pPr>
              <a:spcBef>
                <a:spcPts val="600"/>
              </a:spcBef>
              <a:spcAft>
                <a:spcPts val="1200"/>
              </a:spcAft>
              <a:buSzPct val="100000"/>
              <a:buFont typeface="Arial" pitchFamily="34" charset="0"/>
              <a:buChar char="•"/>
            </a:pPr>
            <a:r>
              <a:rPr lang="en-US" sz="2400" b="0" dirty="0">
                <a:solidFill>
                  <a:srgbClr val="3E4C56"/>
                </a:solidFill>
                <a:ea typeface="MS PGothic" pitchFamily="34" charset="-128"/>
              </a:rPr>
              <a:t>Configurations on both sides for Primo and SFX to work together</a:t>
            </a:r>
          </a:p>
          <a:p>
            <a:pPr>
              <a:spcBef>
                <a:spcPts val="600"/>
              </a:spcBef>
              <a:spcAft>
                <a:spcPts val="1200"/>
              </a:spcAft>
              <a:buSzPct val="100000"/>
              <a:buFont typeface="Arial" pitchFamily="34" charset="0"/>
              <a:buChar char="•"/>
            </a:pPr>
            <a:r>
              <a:rPr lang="en-US" sz="2400" b="0" dirty="0">
                <a:solidFill>
                  <a:srgbClr val="3E4C56"/>
                </a:solidFill>
                <a:ea typeface="MS PGothic" pitchFamily="34" charset="-128"/>
              </a:rPr>
              <a:t>Process for exporting SFX data into Primo</a:t>
            </a:r>
          </a:p>
          <a:p>
            <a:pPr>
              <a:spcBef>
                <a:spcPts val="600"/>
              </a:spcBef>
              <a:spcAft>
                <a:spcPts val="1200"/>
              </a:spcAft>
              <a:buSzPct val="100000"/>
              <a:buFont typeface="Arial" pitchFamily="34" charset="0"/>
              <a:buChar char="•"/>
            </a:pPr>
            <a:r>
              <a:rPr lang="en-US" sz="2400" b="0" dirty="0">
                <a:solidFill>
                  <a:srgbClr val="3E4C56"/>
                </a:solidFill>
                <a:ea typeface="MS PGothic" pitchFamily="34" charset="-128"/>
              </a:rPr>
              <a:t>Process for exporting Full Text availability information into Primo Central</a:t>
            </a:r>
          </a:p>
          <a:p>
            <a:pPr>
              <a:spcBef>
                <a:spcPts val="600"/>
              </a:spcBef>
              <a:spcAft>
                <a:spcPts val="1200"/>
              </a:spcAft>
              <a:buSzPct val="100000"/>
              <a:buFont typeface="Arial" pitchFamily="34" charset="0"/>
              <a:buChar char="•"/>
            </a:pPr>
            <a:r>
              <a:rPr lang="en-US" sz="2400" b="0" dirty="0">
                <a:solidFill>
                  <a:srgbClr val="3E4C56"/>
                </a:solidFill>
                <a:ea typeface="MS PGothic" pitchFamily="34" charset="-128"/>
              </a:rPr>
              <a:t>Troubleshooting steps for linking issues and how to report issues to Support</a:t>
            </a:r>
          </a:p>
        </p:txBody>
      </p:sp>
      <p:pic>
        <p:nvPicPr>
          <p:cNvPr id="13316" name="Picture 2" descr="C:\Users\cbraun\Desktop\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029380">
            <a:off x="7716838" y="-123825"/>
            <a:ext cx="1555750"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z="2800">
                <a:solidFill>
                  <a:srgbClr val="3E4C56"/>
                </a:solidFill>
              </a:rPr>
              <a:t>Examples of Linking Problem Reports</a:t>
            </a:r>
          </a:p>
        </p:txBody>
      </p:sp>
      <p:sp>
        <p:nvSpPr>
          <p:cNvPr id="49155" name="Content Placeholder 2"/>
          <p:cNvSpPr>
            <a:spLocks noGrp="1"/>
          </p:cNvSpPr>
          <p:nvPr>
            <p:ph idx="1"/>
          </p:nvPr>
        </p:nvSpPr>
        <p:spPr>
          <a:xfrm>
            <a:off x="465138" y="992188"/>
            <a:ext cx="7993062" cy="4932362"/>
          </a:xfrm>
        </p:spPr>
        <p:txBody>
          <a:bodyPr/>
          <a:lstStyle/>
          <a:p>
            <a:pPr>
              <a:buFontTx/>
              <a:buChar char="•"/>
            </a:pPr>
            <a:r>
              <a:rPr lang="en-US" sz="2000">
                <a:solidFill>
                  <a:srgbClr val="3E4C56"/>
                </a:solidFill>
              </a:rPr>
              <a:t>I searched Primo for “</a:t>
            </a:r>
            <a:r>
              <a:rPr lang="en-US" sz="2000" b="1">
                <a:solidFill>
                  <a:srgbClr val="3E4C56"/>
                </a:solidFill>
              </a:rPr>
              <a:t>candidate and party strategie</a:t>
            </a:r>
            <a:r>
              <a:rPr lang="en-US" sz="2000">
                <a:solidFill>
                  <a:srgbClr val="3E4C56"/>
                </a:solidFill>
              </a:rPr>
              <a:t>s.”  Record # 1 was... {copy/paste the article citation from the Primo search results} </a:t>
            </a:r>
          </a:p>
          <a:p>
            <a:pPr marL="336550" lvl="1" indent="0">
              <a:buFontTx/>
              <a:buNone/>
            </a:pPr>
            <a:r>
              <a:rPr lang="en-US" sz="1600" b="1">
                <a:solidFill>
                  <a:srgbClr val="3E4C56"/>
                </a:solidFill>
              </a:rPr>
              <a:t>Candidate and Party Strategies in Two-Stage Elections Beginning with a Primary. (Report)</a:t>
            </a:r>
          </a:p>
          <a:p>
            <a:pPr marL="336550" lvl="1" indent="0">
              <a:buFontTx/>
              <a:buNone/>
            </a:pPr>
            <a:r>
              <a:rPr lang="en-US" sz="1600" b="1">
                <a:solidFill>
                  <a:srgbClr val="3E4C56"/>
                </a:solidFill>
              </a:rPr>
              <a:t>Adams, James ; Merrill, Samuel</a:t>
            </a:r>
            <a:br>
              <a:rPr lang="en-US" sz="1600" b="1">
                <a:solidFill>
                  <a:srgbClr val="3E4C56"/>
                </a:solidFill>
              </a:rPr>
            </a:br>
            <a:r>
              <a:rPr lang="en-US" sz="1600" b="1">
                <a:solidFill>
                  <a:srgbClr val="3E4C56"/>
                </a:solidFill>
              </a:rPr>
              <a:t>American Journal of Political Science, April, 2008, Vol.52(2), p.344(16)</a:t>
            </a:r>
            <a:endParaRPr lang="en-US" sz="2000">
              <a:solidFill>
                <a:srgbClr val="3E4C56"/>
              </a:solidFill>
            </a:endParaRPr>
          </a:p>
          <a:p>
            <a:pPr>
              <a:buFontTx/>
              <a:buChar char="•"/>
            </a:pPr>
            <a:endParaRPr lang="en-US" sz="2000">
              <a:solidFill>
                <a:srgbClr val="3E4C56"/>
              </a:solidFill>
            </a:endParaRPr>
          </a:p>
          <a:p>
            <a:pPr>
              <a:buFontTx/>
              <a:buChar char="•"/>
            </a:pPr>
            <a:r>
              <a:rPr lang="en-US" sz="2000">
                <a:solidFill>
                  <a:srgbClr val="3E4C56"/>
                </a:solidFill>
              </a:rPr>
              <a:t>I clicked {tab name} tab in Primo to access Full Text, then clicked on </a:t>
            </a:r>
            <a:r>
              <a:rPr lang="en-US" sz="2000" b="1">
                <a:solidFill>
                  <a:srgbClr val="3E4C56"/>
                </a:solidFill>
              </a:rPr>
              <a:t>Ebsco Academic Search Premier</a:t>
            </a:r>
            <a:r>
              <a:rPr lang="en-US" sz="2000">
                <a:solidFill>
                  <a:srgbClr val="3E4C56"/>
                </a:solidFill>
              </a:rPr>
              <a:t> link in SFX Menu.  Copy/paste article citation from SFX search results. (Primo link and results helpful also.) </a:t>
            </a:r>
          </a:p>
          <a:p>
            <a:pPr>
              <a:buFontTx/>
              <a:buChar char="•"/>
            </a:pPr>
            <a:endParaRPr lang="en-US" sz="2000">
              <a:solidFill>
                <a:srgbClr val="3E4C56"/>
              </a:solidFill>
            </a:endParaRPr>
          </a:p>
          <a:p>
            <a:pPr>
              <a:buFontTx/>
              <a:buChar char="•"/>
            </a:pPr>
            <a:r>
              <a:rPr lang="en-US" sz="2000">
                <a:solidFill>
                  <a:srgbClr val="3E4C56"/>
                </a:solidFill>
              </a:rPr>
              <a:t>EBSCO displayed error: Provide a screenshot of the error in the Case (error message, vendor search box, if PDF for wrong article, etc.)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solidFill>
                  <a:srgbClr val="3E4C56"/>
                </a:solidFill>
              </a:rPr>
              <a:t>Helpful Information for Support</a:t>
            </a:r>
          </a:p>
        </p:txBody>
      </p:sp>
      <p:sp>
        <p:nvSpPr>
          <p:cNvPr id="3" name="Content Placeholder 2"/>
          <p:cNvSpPr>
            <a:spLocks noGrp="1"/>
          </p:cNvSpPr>
          <p:nvPr>
            <p:ph idx="1"/>
          </p:nvPr>
        </p:nvSpPr>
        <p:spPr>
          <a:xfrm>
            <a:off x="269875" y="992188"/>
            <a:ext cx="8450263" cy="4932362"/>
          </a:xfrm>
        </p:spPr>
        <p:txBody>
          <a:bodyPr/>
          <a:lstStyle/>
          <a:p>
            <a:pPr marL="0" indent="0">
              <a:buFont typeface="Arial" pitchFamily="34" charset="0"/>
              <a:buNone/>
              <a:defRPr/>
            </a:pPr>
            <a:r>
              <a:rPr lang="en-US" dirty="0">
                <a:solidFill>
                  <a:srgbClr val="3E4C56"/>
                </a:solidFill>
              </a:rPr>
              <a:t>Include in case:</a:t>
            </a:r>
          </a:p>
          <a:p>
            <a:pPr>
              <a:defRPr/>
            </a:pPr>
            <a:r>
              <a:rPr lang="en-US" dirty="0">
                <a:solidFill>
                  <a:srgbClr val="3E4C56"/>
                </a:solidFill>
              </a:rPr>
              <a:t>Screenshots along with issue description</a:t>
            </a:r>
          </a:p>
          <a:p>
            <a:pPr>
              <a:defRPr/>
            </a:pPr>
            <a:r>
              <a:rPr lang="en-US" dirty="0">
                <a:solidFill>
                  <a:srgbClr val="3E4C56"/>
                </a:solidFill>
              </a:rPr>
              <a:t>Proxy information for </a:t>
            </a:r>
            <a:r>
              <a:rPr lang="en-US" dirty="0" err="1">
                <a:solidFill>
                  <a:srgbClr val="3E4C56"/>
                </a:solidFill>
              </a:rPr>
              <a:t>ExLibris</a:t>
            </a:r>
            <a:r>
              <a:rPr lang="en-US" dirty="0">
                <a:solidFill>
                  <a:srgbClr val="3E4C56"/>
                </a:solidFill>
              </a:rPr>
              <a:t> Support access</a:t>
            </a:r>
          </a:p>
          <a:p>
            <a:pPr>
              <a:defRPr/>
            </a:pPr>
            <a:r>
              <a:rPr lang="en-US" dirty="0">
                <a:solidFill>
                  <a:srgbClr val="3E4C56"/>
                </a:solidFill>
              </a:rPr>
              <a:t>One issue per case</a:t>
            </a:r>
          </a:p>
          <a:p>
            <a:pPr>
              <a:defRPr/>
            </a:pPr>
            <a:r>
              <a:rPr lang="en-US" dirty="0">
                <a:solidFill>
                  <a:srgbClr val="3E4C56"/>
                </a:solidFill>
              </a:rPr>
              <a:t>Primo search term &amp; result citation</a:t>
            </a:r>
          </a:p>
          <a:p>
            <a:pPr>
              <a:defRPr/>
            </a:pPr>
            <a:r>
              <a:rPr lang="en-US" dirty="0">
                <a:solidFill>
                  <a:srgbClr val="3E4C56"/>
                </a:solidFill>
              </a:rPr>
              <a:t>URLs:</a:t>
            </a:r>
          </a:p>
          <a:p>
            <a:pPr lvl="1">
              <a:buFont typeface="Courier New" pitchFamily="49" charset="0"/>
              <a:buChar char="o"/>
              <a:defRPr/>
            </a:pPr>
            <a:r>
              <a:rPr lang="en-US" dirty="0">
                <a:solidFill>
                  <a:srgbClr val="3E4C56"/>
                </a:solidFill>
              </a:rPr>
              <a:t>SFX Menu URL, if possible</a:t>
            </a:r>
          </a:p>
          <a:p>
            <a:pPr marL="569913" lvl="2" indent="0">
              <a:buFont typeface="Arial" pitchFamily="34" charset="0"/>
              <a:buNone/>
              <a:defRPr/>
            </a:pPr>
            <a:r>
              <a:rPr lang="en-US" sz="2000" dirty="0">
                <a:solidFill>
                  <a:srgbClr val="3E4C56"/>
                </a:solidFill>
              </a:rPr>
              <a:t>Note: If using </a:t>
            </a:r>
            <a:r>
              <a:rPr lang="en-US" sz="2000" dirty="0" err="1">
                <a:solidFill>
                  <a:srgbClr val="3E4C56"/>
                </a:solidFill>
              </a:rPr>
              <a:t>DirectLink</a:t>
            </a:r>
            <a:r>
              <a:rPr lang="en-US" sz="2000" dirty="0">
                <a:solidFill>
                  <a:srgbClr val="3E4C56"/>
                </a:solidFill>
              </a:rPr>
              <a:t> [with Direct Link Banner] to bypass SFX Menu, find “</a:t>
            </a:r>
            <a:r>
              <a:rPr lang="en-US" sz="2000" i="1" dirty="0">
                <a:solidFill>
                  <a:srgbClr val="3E4C56"/>
                </a:solidFill>
              </a:rPr>
              <a:t>Click Here for More Options</a:t>
            </a:r>
            <a:r>
              <a:rPr lang="en-US" sz="2000" dirty="0">
                <a:solidFill>
                  <a:srgbClr val="3E4C56"/>
                </a:solidFill>
              </a:rPr>
              <a:t>” link at top of Direct Link Banner &amp; right-click to copy URL address</a:t>
            </a:r>
          </a:p>
          <a:p>
            <a:pPr lvl="1">
              <a:buFont typeface="Courier New" pitchFamily="49" charset="0"/>
              <a:buChar char="o"/>
              <a:defRPr/>
            </a:pPr>
            <a:r>
              <a:rPr lang="en-US" dirty="0">
                <a:solidFill>
                  <a:srgbClr val="3E4C56"/>
                </a:solidFill>
              </a:rPr>
              <a:t>Primo URL</a:t>
            </a:r>
          </a:p>
          <a:p>
            <a:pPr>
              <a:defRPr/>
            </a:pPr>
            <a:endParaRPr lang="en-US" dirty="0"/>
          </a:p>
        </p:txBody>
      </p:sp>
      <p:pic>
        <p:nvPicPr>
          <p:cNvPr id="50180" name="Picture 2" descr="\\us-filer01\dept\Professional_Services\Common_Information\Training\Alma\Images\separated icons\0046.png"/>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7067550" y="0"/>
            <a:ext cx="2519363"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E4C56"/>
                </a:solidFill>
              </a:rPr>
              <a:t>Access Support Portal</a:t>
            </a:r>
          </a:p>
        </p:txBody>
      </p:sp>
      <p:sp>
        <p:nvSpPr>
          <p:cNvPr id="3" name="Content Placeholder 2"/>
          <p:cNvSpPr>
            <a:spLocks noGrp="1"/>
          </p:cNvSpPr>
          <p:nvPr>
            <p:ph idx="1"/>
          </p:nvPr>
        </p:nvSpPr>
        <p:spPr/>
        <p:txBody>
          <a:bodyPr/>
          <a:lstStyle/>
          <a:p>
            <a:pPr>
              <a:spcBef>
                <a:spcPts val="0"/>
              </a:spcBef>
            </a:pPr>
            <a:r>
              <a:rPr lang="en-US" dirty="0">
                <a:solidFill>
                  <a:srgbClr val="3E4C56"/>
                </a:solidFill>
              </a:rPr>
              <a:t>Access Support Portal from Customer Center: </a:t>
            </a:r>
            <a:r>
              <a:rPr lang="en-US" u="sng" dirty="0">
                <a:hlinkClick r:id="rId3"/>
              </a:rPr>
              <a:t>http://www.customercenter.exlibrisgroup.com</a:t>
            </a:r>
            <a:endParaRPr lang="en-US" dirty="0"/>
          </a:p>
          <a:p>
            <a:pPr>
              <a:spcBef>
                <a:spcPts val="0"/>
              </a:spcBef>
            </a:pPr>
            <a:endParaRPr lang="en-US" dirty="0"/>
          </a:p>
          <a:p>
            <a:pPr>
              <a:spcBef>
                <a:spcPts val="0"/>
              </a:spcBef>
            </a:pPr>
            <a:r>
              <a:rPr lang="en-US" dirty="0">
                <a:solidFill>
                  <a:srgbClr val="3E4C56"/>
                </a:solidFill>
              </a:rPr>
              <a:t>Directly via: </a:t>
            </a:r>
            <a:r>
              <a:rPr lang="en-US" u="sng" dirty="0">
                <a:hlinkClick r:id="rId4"/>
              </a:rPr>
              <a:t>http://support.exlibrisgroup.com</a:t>
            </a:r>
            <a:endParaRPr lang="en-US" dirty="0"/>
          </a:p>
          <a:p>
            <a:pPr>
              <a:spcBef>
                <a:spcPts val="0"/>
              </a:spcBef>
            </a:pPr>
            <a:endParaRPr lang="en-US" dirty="0"/>
          </a:p>
          <a:p>
            <a:pPr>
              <a:spcBef>
                <a:spcPts val="0"/>
              </a:spcBef>
            </a:pPr>
            <a:r>
              <a:rPr lang="en-US" dirty="0">
                <a:solidFill>
                  <a:srgbClr val="3E4C56"/>
                </a:solidFill>
              </a:rPr>
              <a:t>In Support Portal, click </a:t>
            </a:r>
            <a:r>
              <a:rPr lang="en-US" b="1" dirty="0">
                <a:solidFill>
                  <a:srgbClr val="3E4C56"/>
                </a:solidFill>
              </a:rPr>
              <a:t>Articles</a:t>
            </a:r>
            <a:r>
              <a:rPr lang="en-US" dirty="0">
                <a:solidFill>
                  <a:srgbClr val="3E4C56"/>
                </a:solidFill>
              </a:rPr>
              <a:t> tab to search for articles on a particular topic or issue</a:t>
            </a:r>
          </a:p>
          <a:p>
            <a:endParaRPr lang="en-US"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6068" y="3657600"/>
            <a:ext cx="3652562" cy="2818141"/>
          </a:xfrm>
          <a:prstGeom prst="rect">
            <a:avLst/>
          </a:prstGeom>
          <a:noFill/>
          <a:ln>
            <a:noFill/>
          </a:ln>
          <a:effectLst>
            <a:glow rad="101600">
              <a:schemeClr val="bg1">
                <a:lumMod val="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72112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5"/>
          <p:cNvSpPr>
            <a:spLocks noGrp="1" noChangeArrowheads="1"/>
          </p:cNvSpPr>
          <p:nvPr>
            <p:ph type="ctrTitle" idx="4294967295"/>
          </p:nvPr>
        </p:nvSpPr>
        <p:spPr>
          <a:xfrm>
            <a:off x="693738" y="893763"/>
            <a:ext cx="7772400" cy="1470025"/>
          </a:xfrm>
        </p:spPr>
        <p:txBody>
          <a:bodyPr/>
          <a:lstStyle/>
          <a:p>
            <a:r>
              <a:rPr lang="en-US">
                <a:solidFill>
                  <a:srgbClr val="3E4C56"/>
                </a:solidFill>
              </a:rPr>
              <a:t>Agenda</a:t>
            </a:r>
          </a:p>
        </p:txBody>
      </p:sp>
      <p:grpSp>
        <p:nvGrpSpPr>
          <p:cNvPr id="51203" name="Group 6"/>
          <p:cNvGrpSpPr>
            <a:grpSpLocks/>
          </p:cNvGrpSpPr>
          <p:nvPr/>
        </p:nvGrpSpPr>
        <p:grpSpPr bwMode="auto">
          <a:xfrm rot="716985">
            <a:off x="4800600" y="1516063"/>
            <a:ext cx="3395663" cy="4329112"/>
            <a:chOff x="4559972" y="1278319"/>
            <a:chExt cx="3610070" cy="4493385"/>
          </a:xfrm>
        </p:grpSpPr>
        <p:sp>
          <p:nvSpPr>
            <p:cNvPr id="5" name="Rounded Rectangle 4"/>
            <p:cNvSpPr/>
            <p:nvPr/>
          </p:nvSpPr>
          <p:spPr bwMode="auto">
            <a:xfrm>
              <a:off x="4559972" y="1278319"/>
              <a:ext cx="3610070" cy="4493385"/>
            </a:xfrm>
            <a:prstGeom prst="roundRect">
              <a:avLst/>
            </a:prstGeom>
            <a:solidFill>
              <a:schemeClr val="bg1"/>
            </a:solidFill>
            <a:ln w="76200" cap="flat" cmpd="sng" algn="ctr">
              <a:solidFill>
                <a:srgbClr val="3E4C56"/>
              </a:solidFill>
              <a:prstDash val="solid"/>
              <a:round/>
              <a:headEnd type="none" w="med" len="med"/>
              <a:tailEnd type="triangle" w="med" len="med"/>
            </a:ln>
            <a:effectLst>
              <a:glow rad="63500">
                <a:schemeClr val="accent4">
                  <a:satMod val="175000"/>
                  <a:alpha val="40000"/>
                </a:schemeClr>
              </a:glow>
            </a:effectLst>
          </p:spPr>
          <p:txBody>
            <a:bodyPr/>
            <a:lstStyle/>
            <a:p>
              <a:pPr algn="ctr">
                <a:defRPr/>
              </a:pPr>
              <a:endParaRPr lang="en-US" b="0">
                <a:solidFill>
                  <a:schemeClr val="tx1"/>
                </a:solidFill>
                <a:latin typeface="Arial" pitchFamily="34" charset="0"/>
                <a:ea typeface="ヒラギノ角ゴ ProN W3" charset="-128"/>
                <a:cs typeface="Arial" pitchFamily="34" charset="0"/>
              </a:endParaRPr>
            </a:p>
          </p:txBody>
        </p:sp>
        <p:sp>
          <p:nvSpPr>
            <p:cNvPr id="232461" name="Text Box 13"/>
            <p:cNvSpPr txBox="1">
              <a:spLocks noChangeArrowheads="1"/>
            </p:cNvSpPr>
            <p:nvPr/>
          </p:nvSpPr>
          <p:spPr bwMode="auto">
            <a:xfrm rot="20768">
              <a:off x="4586861" y="1965265"/>
              <a:ext cx="3559437" cy="3134000"/>
            </a:xfrm>
            <a:prstGeom prst="rect">
              <a:avLst/>
            </a:prstGeom>
            <a:noFill/>
            <a:ln>
              <a:noFill/>
            </a:ln>
            <a:effectLst/>
          </p:spPr>
          <p:txBody>
            <a:bodyPr lIns="90000" tIns="46800" rIns="90000" bIns="46800">
              <a:spAutoFit/>
            </a:bodyPr>
            <a:lstStyle>
              <a:lvl1pPr eaLnBrk="0" hangingPunct="0">
                <a:defRPr sz="2400" b="1">
                  <a:solidFill>
                    <a:srgbClr val="000000"/>
                  </a:solidFill>
                  <a:latin typeface="Arial" pitchFamily="34" charset="0"/>
                  <a:ea typeface="ヒラギノ角ゴ ProN W3" charset="-128"/>
                  <a:sym typeface="Arial" pitchFamily="34" charset="0"/>
                </a:defRPr>
              </a:lvl1pPr>
              <a:lvl2pPr indent="-228600" eaLnBrk="0" hangingPunct="0">
                <a:defRPr sz="2400" b="1">
                  <a:solidFill>
                    <a:srgbClr val="000000"/>
                  </a:solidFill>
                  <a:latin typeface="Arial" pitchFamily="34" charset="0"/>
                  <a:ea typeface="ヒラギノ角ゴ ProN W3" charset="-128"/>
                  <a:sym typeface="Arial" pitchFamily="34" charset="0"/>
                </a:defRPr>
              </a:lvl2pPr>
              <a:lvl3pPr eaLnBrk="0" hangingPunct="0">
                <a:defRPr sz="2400" b="1">
                  <a:solidFill>
                    <a:srgbClr val="000000"/>
                  </a:solidFill>
                  <a:latin typeface="Arial" pitchFamily="34" charset="0"/>
                  <a:ea typeface="ヒラギノ角ゴ ProN W3" charset="-128"/>
                  <a:sym typeface="Arial" pitchFamily="34" charset="0"/>
                </a:defRPr>
              </a:lvl3pPr>
              <a:lvl4pPr eaLnBrk="0" hangingPunct="0">
                <a:defRPr sz="2400" b="1">
                  <a:solidFill>
                    <a:srgbClr val="000000"/>
                  </a:solidFill>
                  <a:latin typeface="Arial" pitchFamily="34" charset="0"/>
                  <a:ea typeface="ヒラギノ角ゴ ProN W3" charset="-128"/>
                  <a:sym typeface="Arial" pitchFamily="34" charset="0"/>
                </a:defRPr>
              </a:lvl4pPr>
              <a:lvl5pPr eaLnBrk="0" hangingPunct="0">
                <a:defRPr sz="2400" b="1">
                  <a:solidFill>
                    <a:srgbClr val="000000"/>
                  </a:solidFill>
                  <a:latin typeface="Arial" pitchFamily="34" charset="0"/>
                  <a:ea typeface="ヒラギノ角ゴ ProN W3" charset="-128"/>
                  <a:sym typeface="Arial" pitchFamily="34" charset="0"/>
                </a:defRPr>
              </a:lvl5pPr>
              <a:lvl6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6pPr>
              <a:lvl7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7pPr>
              <a:lvl8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8pPr>
              <a:lvl9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9pPr>
            </a:lstStyle>
            <a:p>
              <a:pPr eaLnBrk="1" hangingPunct="1">
                <a:spcBef>
                  <a:spcPct val="50000"/>
                </a:spcBef>
                <a:defRPr/>
              </a:pPr>
              <a:r>
                <a:rPr lang="en-US" sz="2000" b="0" dirty="0">
                  <a:solidFill>
                    <a:schemeClr val="accent3">
                      <a:lumMod val="65000"/>
                    </a:schemeClr>
                  </a:solidFill>
                  <a:latin typeface="Verdana" pitchFamily="34" charset="0"/>
                  <a:cs typeface="+mn-cs"/>
                </a:rPr>
                <a:t>Introduction</a:t>
              </a:r>
              <a:endParaRPr lang="en-US" sz="2000" dirty="0">
                <a:solidFill>
                  <a:schemeClr val="tx1"/>
                </a:solidFill>
                <a:latin typeface="Verdana" pitchFamily="34" charset="0"/>
                <a:cs typeface="+mn-cs"/>
              </a:endParaRPr>
            </a:p>
            <a:p>
              <a:pPr eaLnBrk="1" hangingPunct="1">
                <a:spcBef>
                  <a:spcPct val="50000"/>
                </a:spcBef>
                <a:defRPr/>
              </a:pPr>
              <a:r>
                <a:rPr lang="en-US" sz="2000" b="0" dirty="0">
                  <a:solidFill>
                    <a:schemeClr val="bg2">
                      <a:lumMod val="60000"/>
                      <a:lumOff val="40000"/>
                    </a:schemeClr>
                  </a:solidFill>
                  <a:latin typeface="Verdana" pitchFamily="34" charset="0"/>
                  <a:cs typeface="+mn-cs"/>
                </a:rPr>
                <a:t>SFX Linking via Primo</a:t>
              </a:r>
              <a:endParaRPr lang="en-US" sz="2000" b="0" dirty="0">
                <a:solidFill>
                  <a:srgbClr val="A6A6A6"/>
                </a:solidFill>
                <a:latin typeface="Verdana" pitchFamily="34" charset="0"/>
                <a:cs typeface="+mn-cs"/>
              </a:endParaRPr>
            </a:p>
            <a:p>
              <a:pPr eaLnBrk="1" hangingPunct="1">
                <a:spcBef>
                  <a:spcPct val="50000"/>
                </a:spcBef>
                <a:defRPr/>
              </a:pPr>
              <a:r>
                <a:rPr lang="en-US" sz="2000" b="0" dirty="0">
                  <a:solidFill>
                    <a:schemeClr val="bg2">
                      <a:lumMod val="60000"/>
                      <a:lumOff val="40000"/>
                    </a:schemeClr>
                  </a:solidFill>
                  <a:latin typeface="Verdana" pitchFamily="34" charset="0"/>
                  <a:cs typeface="+mn-cs"/>
                </a:rPr>
                <a:t>SFX2Primo Export</a:t>
              </a:r>
              <a:endParaRPr lang="en-US" sz="2000" b="0" dirty="0">
                <a:solidFill>
                  <a:srgbClr val="A6A6A6"/>
                </a:solidFill>
                <a:latin typeface="Verdana" pitchFamily="34" charset="0"/>
                <a:cs typeface="+mn-cs"/>
              </a:endParaRPr>
            </a:p>
            <a:p>
              <a:pPr eaLnBrk="1" hangingPunct="1">
                <a:spcBef>
                  <a:spcPct val="50000"/>
                </a:spcBef>
                <a:defRPr/>
              </a:pPr>
              <a:r>
                <a:rPr lang="en-US" sz="2000" b="0" dirty="0">
                  <a:solidFill>
                    <a:schemeClr val="bg2">
                      <a:lumMod val="60000"/>
                      <a:lumOff val="40000"/>
                    </a:schemeClr>
                  </a:solidFill>
                  <a:latin typeface="Verdana" pitchFamily="34" charset="0"/>
                  <a:cs typeface="+mn-cs"/>
                </a:rPr>
                <a:t>SFX4Primo Central</a:t>
              </a:r>
              <a:endParaRPr lang="en-US" sz="2000" b="0" dirty="0">
                <a:solidFill>
                  <a:srgbClr val="A6A6A6"/>
                </a:solidFill>
                <a:latin typeface="Verdana" pitchFamily="34" charset="0"/>
                <a:cs typeface="+mn-cs"/>
              </a:endParaRPr>
            </a:p>
            <a:p>
              <a:pPr eaLnBrk="1" hangingPunct="1">
                <a:spcBef>
                  <a:spcPct val="50000"/>
                </a:spcBef>
                <a:defRPr/>
              </a:pPr>
              <a:r>
                <a:rPr lang="en-US" sz="2000" b="0" dirty="0">
                  <a:solidFill>
                    <a:schemeClr val="bg2">
                      <a:lumMod val="60000"/>
                      <a:lumOff val="40000"/>
                    </a:schemeClr>
                  </a:solidFill>
                  <a:latin typeface="Verdana" pitchFamily="34" charset="0"/>
                  <a:cs typeface="+mn-cs"/>
                </a:rPr>
                <a:t>Troubleshooting</a:t>
              </a:r>
            </a:p>
            <a:p>
              <a:pPr eaLnBrk="1" hangingPunct="1">
                <a:spcBef>
                  <a:spcPct val="50000"/>
                </a:spcBef>
                <a:defRPr/>
              </a:pPr>
              <a:r>
                <a:rPr lang="en-US" sz="2000" dirty="0">
                  <a:solidFill>
                    <a:srgbClr val="663300"/>
                  </a:solidFill>
                  <a:latin typeface="Verdana" pitchFamily="34" charset="0"/>
                  <a:cs typeface="+mn-cs"/>
                </a:rPr>
                <a:t>Summary &amp; Additional Resources</a:t>
              </a: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p:nvPr>
        </p:nvSpPr>
        <p:spPr/>
        <p:txBody>
          <a:bodyPr/>
          <a:lstStyle/>
          <a:p>
            <a:r>
              <a:rPr lang="en-US">
                <a:solidFill>
                  <a:srgbClr val="3E4C56"/>
                </a:solidFill>
              </a:rPr>
              <a:t>Summary</a:t>
            </a:r>
            <a:endParaRPr lang="en-GB">
              <a:solidFill>
                <a:srgbClr val="3E4C56"/>
              </a:solidFill>
            </a:endParaRPr>
          </a:p>
        </p:txBody>
      </p:sp>
      <p:sp>
        <p:nvSpPr>
          <p:cNvPr id="10" name="Rectangle 3"/>
          <p:cNvSpPr txBox="1">
            <a:spLocks/>
          </p:cNvSpPr>
          <p:nvPr/>
        </p:nvSpPr>
        <p:spPr bwMode="auto">
          <a:xfrm>
            <a:off x="465138" y="1108075"/>
            <a:ext cx="7993062" cy="4932363"/>
          </a:xfrm>
          <a:prstGeom prst="rect">
            <a:avLst/>
          </a:prstGeom>
          <a:noFill/>
          <a:ln>
            <a:noFill/>
          </a:ln>
        </p:spPr>
        <p:txBody>
          <a:bodyPr/>
          <a:lstStyle>
            <a:lvl1pPr marL="233363" indent="-233363"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0" indent="0">
              <a:spcBef>
                <a:spcPts val="600"/>
              </a:spcBef>
              <a:buFont typeface="Arial" pitchFamily="34" charset="0"/>
              <a:buNone/>
              <a:defRPr/>
            </a:pPr>
            <a:r>
              <a:rPr lang="en-US" b="0" dirty="0">
                <a:solidFill>
                  <a:srgbClr val="3E4C56"/>
                </a:solidFill>
              </a:rPr>
              <a:t>How to…</a:t>
            </a:r>
          </a:p>
          <a:p>
            <a:pPr marL="0" indent="0">
              <a:spcBef>
                <a:spcPts val="600"/>
              </a:spcBef>
              <a:buFont typeface="Arial" pitchFamily="34" charset="0"/>
              <a:buNone/>
              <a:defRPr/>
            </a:pPr>
            <a:endParaRPr lang="en-US" b="0" dirty="0">
              <a:solidFill>
                <a:srgbClr val="3E4C56"/>
              </a:solidFill>
            </a:endParaRPr>
          </a:p>
          <a:p>
            <a:pPr>
              <a:spcBef>
                <a:spcPts val="600"/>
              </a:spcBef>
              <a:defRPr/>
            </a:pPr>
            <a:r>
              <a:rPr lang="en-US" b="0" dirty="0">
                <a:solidFill>
                  <a:srgbClr val="3E4C56"/>
                </a:solidFill>
              </a:rPr>
              <a:t>set up full-text linking between Primo &amp; SFX</a:t>
            </a:r>
          </a:p>
          <a:p>
            <a:pPr marL="0" indent="0">
              <a:spcBef>
                <a:spcPts val="600"/>
              </a:spcBef>
              <a:buFont typeface="Arial" pitchFamily="34" charset="0"/>
              <a:buNone/>
              <a:defRPr/>
            </a:pPr>
            <a:endParaRPr lang="en-US" b="0" dirty="0">
              <a:solidFill>
                <a:srgbClr val="3E4C56"/>
              </a:solidFill>
            </a:endParaRPr>
          </a:p>
          <a:p>
            <a:pPr>
              <a:spcBef>
                <a:spcPts val="600"/>
              </a:spcBef>
              <a:defRPr/>
            </a:pPr>
            <a:r>
              <a:rPr lang="en-US" b="0" dirty="0">
                <a:solidFill>
                  <a:srgbClr val="3E4C56"/>
                </a:solidFill>
              </a:rPr>
              <a:t>export active objects from SFX and harvest them into Primo</a:t>
            </a:r>
          </a:p>
          <a:p>
            <a:pPr>
              <a:spcBef>
                <a:spcPts val="600"/>
              </a:spcBef>
              <a:defRPr/>
            </a:pPr>
            <a:endParaRPr lang="en-US" b="0" dirty="0">
              <a:solidFill>
                <a:srgbClr val="3E4C56"/>
              </a:solidFill>
            </a:endParaRPr>
          </a:p>
          <a:p>
            <a:pPr>
              <a:spcBef>
                <a:spcPts val="600"/>
              </a:spcBef>
              <a:defRPr/>
            </a:pPr>
            <a:r>
              <a:rPr lang="en-US" b="0" dirty="0">
                <a:solidFill>
                  <a:srgbClr val="3E4C56"/>
                </a:solidFill>
              </a:rPr>
              <a:t>explain full-text availability in Primo Central</a:t>
            </a:r>
          </a:p>
          <a:p>
            <a:pPr>
              <a:spcBef>
                <a:spcPts val="600"/>
              </a:spcBef>
              <a:defRPr/>
            </a:pPr>
            <a:endParaRPr lang="en-US" b="0" dirty="0">
              <a:solidFill>
                <a:srgbClr val="3E4C56"/>
              </a:solidFill>
            </a:endParaRPr>
          </a:p>
          <a:p>
            <a:pPr>
              <a:spcBef>
                <a:spcPts val="600"/>
              </a:spcBef>
              <a:defRPr/>
            </a:pPr>
            <a:r>
              <a:rPr lang="en-US" b="0" dirty="0">
                <a:solidFill>
                  <a:srgbClr val="3E4C56"/>
                </a:solidFill>
              </a:rPr>
              <a:t>troubleshoot and report SFX/Primo issues</a:t>
            </a:r>
          </a:p>
          <a:p>
            <a:pPr>
              <a:defRPr/>
            </a:pPr>
            <a:endParaRPr lang="en-US" sz="2800" b="0" dirty="0"/>
          </a:p>
          <a:p>
            <a:pPr marL="0" indent="0">
              <a:buFont typeface="Arial" pitchFamily="34" charset="0"/>
              <a:buNone/>
              <a:defRPr/>
            </a:pPr>
            <a:endParaRPr lang="en-US" sz="2800" b="0" dirty="0"/>
          </a:p>
        </p:txBody>
      </p:sp>
      <p:pic>
        <p:nvPicPr>
          <p:cNvPr id="522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3625" y="209550"/>
            <a:ext cx="1516063" cy="157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p:nvPr>
        </p:nvSpPr>
        <p:spPr/>
        <p:txBody>
          <a:bodyPr/>
          <a:lstStyle/>
          <a:p>
            <a:r>
              <a:rPr lang="en-US">
                <a:solidFill>
                  <a:srgbClr val="3E4C56"/>
                </a:solidFill>
              </a:rPr>
              <a:t>Additional Resources</a:t>
            </a:r>
          </a:p>
        </p:txBody>
      </p:sp>
      <p:sp>
        <p:nvSpPr>
          <p:cNvPr id="59395" name="Rectangle 3"/>
          <p:cNvSpPr>
            <a:spLocks noGrp="1"/>
          </p:cNvSpPr>
          <p:nvPr>
            <p:ph type="body" idx="1"/>
          </p:nvPr>
        </p:nvSpPr>
        <p:spPr>
          <a:xfrm>
            <a:off x="465138" y="1108075"/>
            <a:ext cx="7993062" cy="4932363"/>
          </a:xfrm>
        </p:spPr>
        <p:txBody>
          <a:bodyPr/>
          <a:lstStyle/>
          <a:p>
            <a:pPr marL="0" indent="0">
              <a:buNone/>
              <a:defRPr/>
            </a:pPr>
            <a:r>
              <a:rPr lang="en-US" dirty="0">
                <a:solidFill>
                  <a:srgbClr val="3E4C56"/>
                </a:solidFill>
              </a:rPr>
              <a:t>Accessible from Documentation Center: </a:t>
            </a:r>
            <a:r>
              <a:rPr lang="en-US" u="sng" dirty="0">
                <a:hlinkClick r:id="rId3"/>
              </a:rPr>
              <a:t>http://www.customercenter.exlibrisgroup.com</a:t>
            </a:r>
            <a:endParaRPr lang="fr-FR" b="1" dirty="0">
              <a:solidFill>
                <a:srgbClr val="3E4C56"/>
              </a:solidFill>
            </a:endParaRPr>
          </a:p>
          <a:p>
            <a:pPr marL="0" indent="0">
              <a:buFont typeface="Arial" pitchFamily="34" charset="0"/>
              <a:buNone/>
              <a:defRPr/>
            </a:pPr>
            <a:endParaRPr lang="fr-FR" sz="1000" b="1" dirty="0">
              <a:solidFill>
                <a:srgbClr val="3E4C56"/>
              </a:solidFill>
            </a:endParaRPr>
          </a:p>
          <a:p>
            <a:pPr marL="0" indent="0">
              <a:buFont typeface="Arial" pitchFamily="34" charset="0"/>
              <a:buNone/>
              <a:defRPr/>
            </a:pPr>
            <a:r>
              <a:rPr lang="fr-FR" b="1" dirty="0">
                <a:solidFill>
                  <a:srgbClr val="3E4C56"/>
                </a:solidFill>
              </a:rPr>
              <a:t>Primo </a:t>
            </a:r>
            <a:r>
              <a:rPr lang="fr-FR" b="1" dirty="0" err="1">
                <a:solidFill>
                  <a:srgbClr val="3E4C56"/>
                </a:solidFill>
              </a:rPr>
              <a:t>Interoperability</a:t>
            </a:r>
            <a:r>
              <a:rPr lang="fr-FR" b="1" dirty="0">
                <a:solidFill>
                  <a:srgbClr val="3E4C56"/>
                </a:solidFill>
              </a:rPr>
              <a:t> Guide</a:t>
            </a:r>
          </a:p>
          <a:p>
            <a:pPr lvl="1">
              <a:defRPr/>
            </a:pPr>
            <a:r>
              <a:rPr lang="fr-FR" dirty="0" err="1">
                <a:solidFill>
                  <a:srgbClr val="3E4C56"/>
                </a:solidFill>
              </a:rPr>
              <a:t>Harvest</a:t>
            </a:r>
            <a:r>
              <a:rPr lang="fr-FR" dirty="0">
                <a:solidFill>
                  <a:srgbClr val="3E4C56"/>
                </a:solidFill>
              </a:rPr>
              <a:t> SFX data</a:t>
            </a:r>
          </a:p>
          <a:p>
            <a:pPr lvl="1">
              <a:defRPr/>
            </a:pPr>
            <a:r>
              <a:rPr lang="fr-FR" dirty="0" err="1">
                <a:solidFill>
                  <a:srgbClr val="3E4C56"/>
                </a:solidFill>
              </a:rPr>
              <a:t>Configuring</a:t>
            </a:r>
            <a:r>
              <a:rPr lang="fr-FR" dirty="0">
                <a:solidFill>
                  <a:srgbClr val="3E4C56"/>
                </a:solidFill>
              </a:rPr>
              <a:t> SFX and Primo</a:t>
            </a:r>
          </a:p>
          <a:p>
            <a:pPr marL="0" indent="0">
              <a:buFont typeface="Arial" pitchFamily="34" charset="0"/>
              <a:buNone/>
              <a:defRPr/>
            </a:pPr>
            <a:endParaRPr lang="en-US" sz="1000" dirty="0">
              <a:solidFill>
                <a:srgbClr val="3E4C56"/>
              </a:solidFill>
            </a:endParaRPr>
          </a:p>
          <a:p>
            <a:pPr marL="0" indent="0">
              <a:buFont typeface="Arial" pitchFamily="34" charset="0"/>
              <a:buNone/>
              <a:defRPr/>
            </a:pPr>
            <a:r>
              <a:rPr lang="fr-FR" b="1" dirty="0">
                <a:solidFill>
                  <a:srgbClr val="3E4C56"/>
                </a:solidFill>
              </a:rPr>
              <a:t>SFX System Administration Guide </a:t>
            </a:r>
            <a:endParaRPr lang="fr-FR" dirty="0">
              <a:solidFill>
                <a:srgbClr val="3E4C56"/>
              </a:solidFill>
            </a:endParaRPr>
          </a:p>
          <a:p>
            <a:pPr lvl="1">
              <a:defRPr/>
            </a:pPr>
            <a:r>
              <a:rPr lang="en-US" dirty="0">
                <a:solidFill>
                  <a:srgbClr val="3E4C56"/>
                </a:solidFill>
              </a:rPr>
              <a:t>Export Google institutional holdings file</a:t>
            </a:r>
            <a:endParaRPr lang="fr-FR" dirty="0">
              <a:solidFill>
                <a:srgbClr val="3E4C56"/>
              </a:solidFill>
            </a:endParaRPr>
          </a:p>
          <a:p>
            <a:pPr lvl="1">
              <a:defRPr/>
            </a:pPr>
            <a:r>
              <a:rPr lang="en-US" dirty="0">
                <a:solidFill>
                  <a:srgbClr val="3E4C56"/>
                </a:solidFill>
              </a:rPr>
              <a:t>Primo Export</a:t>
            </a:r>
            <a:endParaRPr lang="fr-FR" i="1" dirty="0">
              <a:solidFill>
                <a:srgbClr val="3E4C56"/>
              </a:solidFill>
            </a:endParaRPr>
          </a:p>
          <a:p>
            <a:pPr marL="0" indent="0">
              <a:buFont typeface="Arial" pitchFamily="34" charset="0"/>
              <a:buNone/>
              <a:defRPr/>
            </a:pPr>
            <a:endParaRPr lang="en-US" sz="1000" dirty="0">
              <a:solidFill>
                <a:srgbClr val="3E4C56"/>
              </a:solidFill>
            </a:endParaRPr>
          </a:p>
          <a:p>
            <a:pPr marL="0" indent="0">
              <a:buFont typeface="Arial" pitchFamily="34" charset="0"/>
              <a:buNone/>
              <a:defRPr/>
            </a:pPr>
            <a:r>
              <a:rPr lang="en-US" b="1" dirty="0">
                <a:solidFill>
                  <a:srgbClr val="3E4C56"/>
                </a:solidFill>
              </a:rPr>
              <a:t>SFX General Users Guide</a:t>
            </a:r>
          </a:p>
          <a:p>
            <a:pPr lvl="1">
              <a:defRPr/>
            </a:pPr>
            <a:r>
              <a:rPr lang="en-US" dirty="0">
                <a:solidFill>
                  <a:srgbClr val="3E4C56"/>
                </a:solidFill>
              </a:rPr>
              <a:t>Google Scholar file format</a:t>
            </a:r>
            <a:r>
              <a:rPr lang="en-US" sz="2000" dirty="0"/>
              <a:t>	</a:t>
            </a:r>
          </a:p>
        </p:txBody>
      </p:sp>
      <p:pic>
        <p:nvPicPr>
          <p:cNvPr id="532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8068" y="4335068"/>
            <a:ext cx="2759364" cy="2759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p:txBody>
          <a:bodyPr/>
          <a:lstStyle/>
          <a:p>
            <a:r>
              <a:rPr lang="en-US">
                <a:solidFill>
                  <a:srgbClr val="3E4C56"/>
                </a:solidFill>
              </a:rPr>
              <a:t>Questions? </a:t>
            </a:r>
          </a:p>
        </p:txBody>
      </p:sp>
      <p:sp>
        <p:nvSpPr>
          <p:cNvPr id="59395" name="Rectangle 3"/>
          <p:cNvSpPr>
            <a:spLocks noGrp="1"/>
          </p:cNvSpPr>
          <p:nvPr>
            <p:ph type="body" idx="1"/>
          </p:nvPr>
        </p:nvSpPr>
        <p:spPr>
          <a:xfrm>
            <a:off x="347663" y="992188"/>
            <a:ext cx="8372475" cy="4932362"/>
          </a:xfrm>
        </p:spPr>
        <p:txBody>
          <a:bodyPr/>
          <a:lstStyle/>
          <a:p>
            <a:pPr marL="0" indent="0">
              <a:buFont typeface="Arial" pitchFamily="34" charset="0"/>
              <a:buNone/>
              <a:defRPr/>
            </a:pPr>
            <a:r>
              <a:rPr lang="en-US" dirty="0">
                <a:solidFill>
                  <a:srgbClr val="3E4C56"/>
                </a:solidFill>
              </a:rPr>
              <a:t>Share and discuss your own Primo/SFX experiences!</a:t>
            </a:r>
          </a:p>
          <a:p>
            <a:pPr marL="0" indent="0">
              <a:buFont typeface="Arial" pitchFamily="34" charset="0"/>
              <a:buNone/>
              <a:defRPr/>
            </a:pPr>
            <a:endParaRPr lang="en-US" sz="1000" b="1" dirty="0">
              <a:solidFill>
                <a:srgbClr val="3E4C56"/>
              </a:solidFill>
            </a:endParaRPr>
          </a:p>
          <a:p>
            <a:pPr>
              <a:defRPr/>
            </a:pPr>
            <a:r>
              <a:rPr lang="en-US" b="1" dirty="0">
                <a:solidFill>
                  <a:srgbClr val="3E4C56"/>
                </a:solidFill>
              </a:rPr>
              <a:t>SFX Discussion List </a:t>
            </a:r>
          </a:p>
          <a:p>
            <a:pPr marL="0" indent="0">
              <a:buFont typeface="Arial" pitchFamily="34" charset="0"/>
              <a:buNone/>
              <a:defRPr/>
            </a:pPr>
            <a:r>
              <a:rPr lang="en-US" dirty="0"/>
              <a:t>	</a:t>
            </a:r>
            <a:r>
              <a:rPr lang="en-US" dirty="0">
                <a:solidFill>
                  <a:schemeClr val="accent1">
                    <a:lumMod val="50000"/>
                  </a:schemeClr>
                </a:solidFill>
                <a:hlinkClick r:id="rId3"/>
              </a:rPr>
              <a:t>SFX-DISCUSS-L@LISTSERV.ND.EDU</a:t>
            </a:r>
            <a:endParaRPr lang="en-US" dirty="0">
              <a:solidFill>
                <a:schemeClr val="accent1">
                  <a:lumMod val="50000"/>
                </a:schemeClr>
              </a:solidFill>
            </a:endParaRPr>
          </a:p>
          <a:p>
            <a:pPr marL="0" indent="0">
              <a:buFont typeface="Arial" pitchFamily="34" charset="0"/>
              <a:buNone/>
              <a:defRPr/>
            </a:pPr>
            <a:r>
              <a:rPr lang="en-US" dirty="0">
                <a:solidFill>
                  <a:schemeClr val="accent1">
                    <a:lumMod val="50000"/>
                  </a:schemeClr>
                </a:solidFill>
              </a:rPr>
              <a:t>	Information at: </a:t>
            </a:r>
          </a:p>
          <a:p>
            <a:pPr marL="0" indent="0">
              <a:buFont typeface="Arial" pitchFamily="34" charset="0"/>
              <a:buNone/>
              <a:defRPr/>
            </a:pPr>
            <a:r>
              <a:rPr lang="en-US" dirty="0">
                <a:solidFill>
                  <a:schemeClr val="accent1">
                    <a:lumMod val="50000"/>
                  </a:schemeClr>
                </a:solidFill>
              </a:rPr>
              <a:t>	</a:t>
            </a:r>
            <a:r>
              <a:rPr lang="en-US" sz="2000" dirty="0">
                <a:solidFill>
                  <a:schemeClr val="accent1">
                    <a:lumMod val="50000"/>
                  </a:schemeClr>
                </a:solidFill>
                <a:hlinkClick r:id="rId4"/>
              </a:rPr>
              <a:t>http://el-una.org/mailing-lists/sfx-mailing-lists/</a:t>
            </a:r>
            <a:r>
              <a:rPr lang="en-US" sz="2000" dirty="0">
                <a:solidFill>
                  <a:schemeClr val="accent1">
                    <a:lumMod val="50000"/>
                  </a:schemeClr>
                </a:solidFill>
              </a:rPr>
              <a:t> </a:t>
            </a:r>
          </a:p>
          <a:p>
            <a:pPr>
              <a:defRPr/>
            </a:pPr>
            <a:r>
              <a:rPr lang="en-US" b="1" dirty="0">
                <a:solidFill>
                  <a:srgbClr val="3E4C56"/>
                </a:solidFill>
              </a:rPr>
              <a:t>Primo Discussion List</a:t>
            </a:r>
          </a:p>
          <a:p>
            <a:pPr marL="0" indent="0">
              <a:buFont typeface="Arial" pitchFamily="34" charset="0"/>
              <a:buNone/>
              <a:defRPr/>
            </a:pPr>
            <a:r>
              <a:rPr lang="en-US" dirty="0">
                <a:solidFill>
                  <a:schemeClr val="accent1">
                    <a:lumMod val="50000"/>
                  </a:schemeClr>
                </a:solidFill>
              </a:rPr>
              <a:t>	</a:t>
            </a:r>
            <a:r>
              <a:rPr lang="en-US" dirty="0">
                <a:solidFill>
                  <a:schemeClr val="accent1">
                    <a:lumMod val="50000"/>
                  </a:schemeClr>
                </a:solidFill>
                <a:hlinkClick r:id="rId5"/>
              </a:rPr>
              <a:t>PRIMO-DISCUSS-L@LISTSERV.ND.EDU</a:t>
            </a:r>
            <a:endParaRPr lang="en-US" dirty="0">
              <a:solidFill>
                <a:schemeClr val="accent1">
                  <a:lumMod val="50000"/>
                </a:schemeClr>
              </a:solidFill>
            </a:endParaRPr>
          </a:p>
          <a:p>
            <a:pPr marL="0" indent="0">
              <a:buFont typeface="Arial" pitchFamily="34" charset="0"/>
              <a:buNone/>
              <a:defRPr/>
            </a:pPr>
            <a:r>
              <a:rPr lang="en-US" dirty="0">
                <a:solidFill>
                  <a:schemeClr val="accent1">
                    <a:lumMod val="50000"/>
                  </a:schemeClr>
                </a:solidFill>
              </a:rPr>
              <a:t>	Information at: </a:t>
            </a:r>
          </a:p>
          <a:p>
            <a:pPr marL="0" indent="0">
              <a:buFont typeface="Arial" pitchFamily="34" charset="0"/>
              <a:buNone/>
              <a:defRPr/>
            </a:pPr>
            <a:r>
              <a:rPr lang="en-US" sz="2000" dirty="0">
                <a:solidFill>
                  <a:schemeClr val="accent1">
                    <a:lumMod val="50000"/>
                  </a:schemeClr>
                </a:solidFill>
              </a:rPr>
              <a:t>	</a:t>
            </a:r>
            <a:r>
              <a:rPr lang="en-US" sz="2000" dirty="0">
                <a:solidFill>
                  <a:schemeClr val="accent1">
                    <a:lumMod val="50000"/>
                  </a:schemeClr>
                </a:solidFill>
                <a:hlinkClick r:id="rId6"/>
              </a:rPr>
              <a:t>http://el-una.org/mailing-lists/primo-mailing-lists/</a:t>
            </a:r>
            <a:r>
              <a:rPr lang="en-US" sz="2000" dirty="0">
                <a:solidFill>
                  <a:schemeClr val="accent1">
                    <a:lumMod val="50000"/>
                  </a:schemeClr>
                </a:solidFill>
              </a:rPr>
              <a:t> </a:t>
            </a:r>
          </a:p>
          <a:p>
            <a:pPr>
              <a:defRPr/>
            </a:pPr>
            <a:r>
              <a:rPr lang="en-US" b="1" dirty="0">
                <a:solidFill>
                  <a:srgbClr val="3E4C56"/>
                </a:solidFill>
              </a:rPr>
              <a:t>EL Commons:</a:t>
            </a:r>
          </a:p>
          <a:p>
            <a:pPr marL="0" indent="0">
              <a:buFont typeface="Arial" pitchFamily="34" charset="0"/>
              <a:buNone/>
              <a:defRPr/>
            </a:pPr>
            <a:r>
              <a:rPr lang="en-US" dirty="0">
                <a:solidFill>
                  <a:schemeClr val="accent1">
                    <a:lumMod val="50000"/>
                  </a:schemeClr>
                </a:solidFill>
              </a:rPr>
              <a:t>	</a:t>
            </a:r>
            <a:r>
              <a:rPr lang="en-US" dirty="0">
                <a:solidFill>
                  <a:schemeClr val="accent1">
                    <a:lumMod val="50000"/>
                  </a:schemeClr>
                </a:solidFill>
                <a:hlinkClick r:id="rId7"/>
              </a:rPr>
              <a:t>http://www.exlibrisgroup.org</a:t>
            </a:r>
            <a:r>
              <a:rPr lang="en-US" dirty="0">
                <a:solidFill>
                  <a:schemeClr val="accent1">
                    <a:lumMod val="50000"/>
                  </a:schemeClr>
                </a:solidFill>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138" y="992188"/>
            <a:ext cx="7993062" cy="4932362"/>
          </a:xfrm>
        </p:spPr>
        <p:txBody>
          <a:bodyPr/>
          <a:lstStyle/>
          <a:p>
            <a:pPr>
              <a:defRPr/>
            </a:pPr>
            <a:endParaRPr lang="en-US" sz="3200" dirty="0"/>
          </a:p>
          <a:p>
            <a:pPr marL="0" indent="0">
              <a:buFont typeface="Arial" pitchFamily="34" charset="0"/>
              <a:buNone/>
              <a:defRPr/>
            </a:pPr>
            <a:endParaRPr lang="en-US" sz="3200" dirty="0"/>
          </a:p>
          <a:p>
            <a:pPr marL="0" indent="0" algn="ctr">
              <a:buFont typeface="Arial" pitchFamily="34" charset="0"/>
              <a:buNone/>
              <a:defRPr/>
            </a:pPr>
            <a:r>
              <a:rPr lang="en-US" sz="4400" dirty="0"/>
              <a:t> </a:t>
            </a:r>
            <a:r>
              <a:rPr lang="en-US" sz="4400" b="1" dirty="0">
                <a:solidFill>
                  <a:srgbClr val="3E4C56"/>
                </a:solidFill>
              </a:rPr>
              <a:t>Access to Full Text</a:t>
            </a:r>
            <a:endParaRPr lang="en-US" dirty="0">
              <a:solidFill>
                <a:srgbClr val="3E4C56"/>
              </a:solidFill>
            </a:endParaRPr>
          </a:p>
          <a:p>
            <a:pPr marL="0" indent="0">
              <a:buFont typeface="Arial" pitchFamily="34" charset="0"/>
              <a:buNone/>
              <a:defRPr/>
            </a:pPr>
            <a:endParaRPr lang="en-US" dirty="0"/>
          </a:p>
        </p:txBody>
      </p:sp>
      <p:sp>
        <p:nvSpPr>
          <p:cNvPr id="14339" name="Title 1"/>
          <p:cNvSpPr>
            <a:spLocks noGrp="1"/>
          </p:cNvSpPr>
          <p:nvPr>
            <p:ph type="title"/>
          </p:nvPr>
        </p:nvSpPr>
        <p:spPr/>
        <p:txBody>
          <a:bodyPr/>
          <a:lstStyle/>
          <a:p>
            <a:r>
              <a:rPr lang="en-US">
                <a:solidFill>
                  <a:srgbClr val="3E4C56"/>
                </a:solidFill>
              </a:rPr>
              <a:t>Main purpose of SFX in Primo?</a:t>
            </a:r>
          </a:p>
        </p:txBody>
      </p:sp>
      <p:pic>
        <p:nvPicPr>
          <p:cNvPr id="14340" name="Picture 4" descr="\\us-filer01\dept\Professional_Services\Common_Information\Training\Alma\Images\separated icons\02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4550" y="1508125"/>
            <a:ext cx="4530725" cy="453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E4C56"/>
                </a:solidFill>
              </a:rPr>
              <a:t>Primo/Primo Central/SFX</a:t>
            </a:r>
          </a:p>
        </p:txBody>
      </p:sp>
      <p:sp>
        <p:nvSpPr>
          <p:cNvPr id="3" name="Content Placeholder 2"/>
          <p:cNvSpPr>
            <a:spLocks noGrp="1"/>
          </p:cNvSpPr>
          <p:nvPr>
            <p:ph idx="1"/>
          </p:nvPr>
        </p:nvSpPr>
        <p:spPr/>
        <p:txBody>
          <a:bodyPr/>
          <a:lstStyle/>
          <a:p>
            <a:r>
              <a:rPr lang="en-US" b="1" dirty="0">
                <a:solidFill>
                  <a:srgbClr val="3E4C56"/>
                </a:solidFill>
              </a:rPr>
              <a:t>Primo</a:t>
            </a:r>
            <a:r>
              <a:rPr lang="en-US" dirty="0">
                <a:solidFill>
                  <a:srgbClr val="3E4C56"/>
                </a:solidFill>
              </a:rPr>
              <a:t>: Front-end user interface in which users search – for example:</a:t>
            </a:r>
          </a:p>
          <a:p>
            <a:pPr lvl="1"/>
            <a:r>
              <a:rPr lang="en-US" sz="2000" dirty="0">
                <a:solidFill>
                  <a:srgbClr val="3E4C56"/>
                </a:solidFill>
              </a:rPr>
              <a:t>Your local catalog</a:t>
            </a:r>
          </a:p>
          <a:p>
            <a:pPr lvl="1"/>
            <a:r>
              <a:rPr lang="en-US" sz="2000" dirty="0">
                <a:solidFill>
                  <a:srgbClr val="3E4C56"/>
                </a:solidFill>
              </a:rPr>
              <a:t>Your digital repository (if applicable)</a:t>
            </a:r>
          </a:p>
          <a:p>
            <a:pPr lvl="1"/>
            <a:r>
              <a:rPr lang="en-US" sz="2000" dirty="0">
                <a:solidFill>
                  <a:srgbClr val="3E4C56"/>
                </a:solidFill>
              </a:rPr>
              <a:t>Primo Central</a:t>
            </a:r>
          </a:p>
          <a:p>
            <a:pPr marL="284163" lvl="1" indent="0">
              <a:buNone/>
            </a:pPr>
            <a:endParaRPr lang="en-US" dirty="0"/>
          </a:p>
          <a:p>
            <a:r>
              <a:rPr lang="en-US" b="1" dirty="0">
                <a:solidFill>
                  <a:srgbClr val="3E4C56"/>
                </a:solidFill>
              </a:rPr>
              <a:t>Primo Central</a:t>
            </a:r>
            <a:r>
              <a:rPr lang="en-US" dirty="0">
                <a:solidFill>
                  <a:srgbClr val="3E4C56"/>
                </a:solidFill>
              </a:rPr>
              <a:t>: Digital repository of metadata</a:t>
            </a:r>
          </a:p>
          <a:p>
            <a:pPr lvl="1"/>
            <a:r>
              <a:rPr lang="en-US" sz="2000" dirty="0">
                <a:solidFill>
                  <a:srgbClr val="3E4C56"/>
                </a:solidFill>
              </a:rPr>
              <a:t>Includes:</a:t>
            </a:r>
          </a:p>
          <a:p>
            <a:pPr lvl="2"/>
            <a:r>
              <a:rPr lang="en-US" sz="2000" dirty="0" err="1">
                <a:solidFill>
                  <a:srgbClr val="3E4C56"/>
                </a:solidFill>
              </a:rPr>
              <a:t>ebooks</a:t>
            </a:r>
            <a:r>
              <a:rPr lang="en-US" sz="2000" dirty="0">
                <a:solidFill>
                  <a:srgbClr val="3E4C56"/>
                </a:solidFill>
              </a:rPr>
              <a:t> and articles</a:t>
            </a:r>
          </a:p>
          <a:p>
            <a:pPr lvl="2"/>
            <a:r>
              <a:rPr lang="en-US" sz="2000" dirty="0">
                <a:solidFill>
                  <a:srgbClr val="3E4C56"/>
                </a:solidFill>
              </a:rPr>
              <a:t>full-text metadata</a:t>
            </a:r>
          </a:p>
          <a:p>
            <a:endParaRPr lang="en-US" b="1" dirty="0">
              <a:solidFill>
                <a:srgbClr val="3E4C56"/>
              </a:solidFill>
            </a:endParaRPr>
          </a:p>
          <a:p>
            <a:r>
              <a:rPr lang="en-US" b="1" dirty="0">
                <a:solidFill>
                  <a:srgbClr val="3E4C56"/>
                </a:solidFill>
              </a:rPr>
              <a:t>SFX</a:t>
            </a:r>
            <a:r>
              <a:rPr lang="en-US" dirty="0">
                <a:solidFill>
                  <a:srgbClr val="3E4C56"/>
                </a:solidFill>
              </a:rPr>
              <a:t>: Identifies what your library has access to</a:t>
            </a:r>
          </a:p>
        </p:txBody>
      </p:sp>
    </p:spTree>
    <p:extLst>
      <p:ext uri="{BB962C8B-B14F-4D97-AF65-F5344CB8AC3E}">
        <p14:creationId xmlns:p14="http://schemas.microsoft.com/office/powerpoint/2010/main" val="47713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Grp="1" noChangeArrowheads="1"/>
          </p:cNvSpPr>
          <p:nvPr>
            <p:ph type="ctrTitle" idx="4294967295"/>
          </p:nvPr>
        </p:nvSpPr>
        <p:spPr>
          <a:xfrm>
            <a:off x="693738" y="893763"/>
            <a:ext cx="7772400" cy="1470025"/>
          </a:xfrm>
        </p:spPr>
        <p:txBody>
          <a:bodyPr/>
          <a:lstStyle/>
          <a:p>
            <a:r>
              <a:rPr lang="en-US">
                <a:solidFill>
                  <a:srgbClr val="3E4C56"/>
                </a:solidFill>
              </a:rPr>
              <a:t>Agenda</a:t>
            </a:r>
          </a:p>
        </p:txBody>
      </p:sp>
      <p:grpSp>
        <p:nvGrpSpPr>
          <p:cNvPr id="15363" name="Group 6"/>
          <p:cNvGrpSpPr>
            <a:grpSpLocks/>
          </p:cNvGrpSpPr>
          <p:nvPr/>
        </p:nvGrpSpPr>
        <p:grpSpPr bwMode="auto">
          <a:xfrm rot="716985">
            <a:off x="4768850" y="1512888"/>
            <a:ext cx="3427413" cy="4329112"/>
            <a:chOff x="4559972" y="1278319"/>
            <a:chExt cx="3610070" cy="4493385"/>
          </a:xfrm>
        </p:grpSpPr>
        <p:sp>
          <p:nvSpPr>
            <p:cNvPr id="5" name="Rounded Rectangle 4"/>
            <p:cNvSpPr/>
            <p:nvPr/>
          </p:nvSpPr>
          <p:spPr bwMode="auto">
            <a:xfrm>
              <a:off x="4559972" y="1278319"/>
              <a:ext cx="3610070" cy="4493385"/>
            </a:xfrm>
            <a:prstGeom prst="roundRect">
              <a:avLst/>
            </a:prstGeom>
            <a:solidFill>
              <a:schemeClr val="bg1"/>
            </a:solidFill>
            <a:ln w="76200" cap="flat" cmpd="sng" algn="ctr">
              <a:solidFill>
                <a:srgbClr val="3E4C56"/>
              </a:solidFill>
              <a:prstDash val="solid"/>
              <a:round/>
              <a:headEnd type="none" w="med" len="med"/>
              <a:tailEnd type="triangle" w="med" len="med"/>
            </a:ln>
            <a:effectLst>
              <a:glow rad="63500">
                <a:schemeClr val="accent4">
                  <a:satMod val="175000"/>
                  <a:alpha val="40000"/>
                </a:schemeClr>
              </a:glow>
            </a:effectLst>
          </p:spPr>
          <p:txBody>
            <a:bodyPr/>
            <a:lstStyle/>
            <a:p>
              <a:pPr algn="ctr">
                <a:defRPr/>
              </a:pPr>
              <a:endParaRPr lang="en-US" b="0">
                <a:solidFill>
                  <a:schemeClr val="tx1"/>
                </a:solidFill>
                <a:latin typeface="Arial" pitchFamily="34" charset="0"/>
                <a:ea typeface="ヒラギノ角ゴ ProN W3" charset="-128"/>
                <a:cs typeface="Arial" pitchFamily="34" charset="0"/>
              </a:endParaRPr>
            </a:p>
          </p:txBody>
        </p:sp>
        <p:sp>
          <p:nvSpPr>
            <p:cNvPr id="232461" name="Text Box 13"/>
            <p:cNvSpPr txBox="1">
              <a:spLocks noChangeArrowheads="1"/>
            </p:cNvSpPr>
            <p:nvPr/>
          </p:nvSpPr>
          <p:spPr bwMode="auto">
            <a:xfrm rot="20768">
              <a:off x="4586612" y="1965265"/>
              <a:ext cx="3559906" cy="3134000"/>
            </a:xfrm>
            <a:prstGeom prst="rect">
              <a:avLst/>
            </a:prstGeom>
            <a:noFill/>
            <a:ln>
              <a:noFill/>
            </a:ln>
            <a:effectLst/>
          </p:spPr>
          <p:txBody>
            <a:bodyPr lIns="90000" tIns="46800" rIns="90000" bIns="46800">
              <a:spAutoFit/>
            </a:bodyPr>
            <a:lstStyle>
              <a:lvl1pPr eaLnBrk="0" hangingPunct="0">
                <a:defRPr sz="2400" b="1">
                  <a:solidFill>
                    <a:srgbClr val="000000"/>
                  </a:solidFill>
                  <a:latin typeface="Arial" pitchFamily="34" charset="0"/>
                  <a:ea typeface="ヒラギノ角ゴ ProN W3" charset="-128"/>
                  <a:sym typeface="Arial" pitchFamily="34" charset="0"/>
                </a:defRPr>
              </a:lvl1pPr>
              <a:lvl2pPr indent="-228600" eaLnBrk="0" hangingPunct="0">
                <a:defRPr sz="2400" b="1">
                  <a:solidFill>
                    <a:srgbClr val="000000"/>
                  </a:solidFill>
                  <a:latin typeface="Arial" pitchFamily="34" charset="0"/>
                  <a:ea typeface="ヒラギノ角ゴ ProN W3" charset="-128"/>
                  <a:sym typeface="Arial" pitchFamily="34" charset="0"/>
                </a:defRPr>
              </a:lvl2pPr>
              <a:lvl3pPr eaLnBrk="0" hangingPunct="0">
                <a:defRPr sz="2400" b="1">
                  <a:solidFill>
                    <a:srgbClr val="000000"/>
                  </a:solidFill>
                  <a:latin typeface="Arial" pitchFamily="34" charset="0"/>
                  <a:ea typeface="ヒラギノ角ゴ ProN W3" charset="-128"/>
                  <a:sym typeface="Arial" pitchFamily="34" charset="0"/>
                </a:defRPr>
              </a:lvl3pPr>
              <a:lvl4pPr eaLnBrk="0" hangingPunct="0">
                <a:defRPr sz="2400" b="1">
                  <a:solidFill>
                    <a:srgbClr val="000000"/>
                  </a:solidFill>
                  <a:latin typeface="Arial" pitchFamily="34" charset="0"/>
                  <a:ea typeface="ヒラギノ角ゴ ProN W3" charset="-128"/>
                  <a:sym typeface="Arial" pitchFamily="34" charset="0"/>
                </a:defRPr>
              </a:lvl4pPr>
              <a:lvl5pPr eaLnBrk="0" hangingPunct="0">
                <a:defRPr sz="2400" b="1">
                  <a:solidFill>
                    <a:srgbClr val="000000"/>
                  </a:solidFill>
                  <a:latin typeface="Arial" pitchFamily="34" charset="0"/>
                  <a:ea typeface="ヒラギノ角ゴ ProN W3" charset="-128"/>
                  <a:sym typeface="Arial" pitchFamily="34" charset="0"/>
                </a:defRPr>
              </a:lvl5pPr>
              <a:lvl6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6pPr>
              <a:lvl7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7pPr>
              <a:lvl8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8pPr>
              <a:lvl9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9pPr>
            </a:lstStyle>
            <a:p>
              <a:pPr eaLnBrk="1" hangingPunct="1">
                <a:spcBef>
                  <a:spcPct val="50000"/>
                </a:spcBef>
                <a:defRPr/>
              </a:pPr>
              <a:r>
                <a:rPr lang="en-US" sz="2000" b="0" dirty="0">
                  <a:solidFill>
                    <a:schemeClr val="accent3">
                      <a:lumMod val="65000"/>
                    </a:schemeClr>
                  </a:solidFill>
                  <a:latin typeface="Verdana" pitchFamily="34" charset="0"/>
                  <a:cs typeface="+mn-cs"/>
                </a:rPr>
                <a:t>Introduction</a:t>
              </a:r>
              <a:endParaRPr lang="en-US" sz="2000" dirty="0">
                <a:solidFill>
                  <a:schemeClr val="tx1"/>
                </a:solidFill>
                <a:latin typeface="Verdana" pitchFamily="34" charset="0"/>
                <a:cs typeface="+mn-cs"/>
              </a:endParaRPr>
            </a:p>
            <a:p>
              <a:pPr eaLnBrk="1" hangingPunct="1">
                <a:spcBef>
                  <a:spcPct val="50000"/>
                </a:spcBef>
                <a:defRPr/>
              </a:pPr>
              <a:r>
                <a:rPr lang="en-US" sz="2000" dirty="0">
                  <a:solidFill>
                    <a:srgbClr val="663300"/>
                  </a:solidFill>
                  <a:latin typeface="Verdana" pitchFamily="34" charset="0"/>
                  <a:cs typeface="+mn-cs"/>
                </a:rPr>
                <a:t>SFX Linking via Primo</a:t>
              </a:r>
              <a:endParaRPr lang="en-US" sz="2000" b="0" dirty="0">
                <a:solidFill>
                  <a:srgbClr val="A6A6A6"/>
                </a:solidFill>
                <a:latin typeface="Verdana" pitchFamily="34" charset="0"/>
                <a:cs typeface="+mn-cs"/>
              </a:endParaRPr>
            </a:p>
            <a:p>
              <a:pPr eaLnBrk="1" hangingPunct="1">
                <a:spcBef>
                  <a:spcPct val="50000"/>
                </a:spcBef>
                <a:defRPr/>
              </a:pPr>
              <a:r>
                <a:rPr lang="en-US" sz="2000" b="0" dirty="0">
                  <a:solidFill>
                    <a:srgbClr val="A6A6A6"/>
                  </a:solidFill>
                  <a:latin typeface="Verdana" pitchFamily="34" charset="0"/>
                  <a:cs typeface="+mn-cs"/>
                </a:rPr>
                <a:t>SFX2Primo Export</a:t>
              </a:r>
            </a:p>
            <a:p>
              <a:pPr eaLnBrk="1" hangingPunct="1">
                <a:spcBef>
                  <a:spcPct val="50000"/>
                </a:spcBef>
                <a:defRPr/>
              </a:pPr>
              <a:r>
                <a:rPr lang="en-US" sz="2000" b="0" dirty="0">
                  <a:solidFill>
                    <a:srgbClr val="A6A6A6"/>
                  </a:solidFill>
                  <a:latin typeface="Verdana" pitchFamily="34" charset="0"/>
                  <a:cs typeface="+mn-cs"/>
                </a:rPr>
                <a:t>SFX4Primo Central</a:t>
              </a:r>
            </a:p>
            <a:p>
              <a:pPr eaLnBrk="1" hangingPunct="1">
                <a:spcBef>
                  <a:spcPct val="50000"/>
                </a:spcBef>
                <a:defRPr/>
              </a:pPr>
              <a:r>
                <a:rPr lang="en-US" sz="2000" b="0" dirty="0">
                  <a:solidFill>
                    <a:srgbClr val="A6A6A6"/>
                  </a:solidFill>
                  <a:latin typeface="Verdana" pitchFamily="34" charset="0"/>
                  <a:cs typeface="+mn-cs"/>
                </a:rPr>
                <a:t>Troubleshooting</a:t>
              </a:r>
            </a:p>
            <a:p>
              <a:pPr eaLnBrk="1" hangingPunct="1">
                <a:spcBef>
                  <a:spcPct val="50000"/>
                </a:spcBef>
                <a:defRPr/>
              </a:pPr>
              <a:r>
                <a:rPr lang="en-US" sz="2000" b="0" dirty="0">
                  <a:solidFill>
                    <a:srgbClr val="A6A6A6"/>
                  </a:solidFill>
                  <a:latin typeface="Verdana" pitchFamily="34" charset="0"/>
                  <a:cs typeface="+mn-cs"/>
                </a:rPr>
                <a:t>Summary &amp; Additional Resources</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idx="4294967295"/>
          </p:nvPr>
        </p:nvSpPr>
        <p:spPr/>
        <p:txBody>
          <a:bodyPr/>
          <a:lstStyle/>
          <a:p>
            <a:r>
              <a:rPr lang="en-US" sz="2800" dirty="0">
                <a:solidFill>
                  <a:srgbClr val="3E4C56"/>
                </a:solidFill>
              </a:rPr>
              <a:t>SFX Linking via Primo – View Online tab</a:t>
            </a:r>
          </a:p>
        </p:txBody>
      </p:sp>
      <p:pic>
        <p:nvPicPr>
          <p:cNvPr id="174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1045" y="2584555"/>
            <a:ext cx="5776552" cy="3801506"/>
          </a:xfrm>
          <a:prstGeom prst="rect">
            <a:avLst/>
          </a:prstGeom>
          <a:noFill/>
          <a:ln>
            <a:noFill/>
          </a:ln>
          <a:effectLst>
            <a:glow rad="101600">
              <a:schemeClr val="bg1">
                <a:lumMod val="8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7575" y="2776473"/>
            <a:ext cx="6982728" cy="3379282"/>
          </a:xfrm>
          <a:prstGeom prst="rect">
            <a:avLst/>
          </a:prstGeom>
          <a:noFill/>
          <a:ln>
            <a:noFill/>
          </a:ln>
          <a:effectLst>
            <a:glow rad="101600">
              <a:schemeClr val="bg1">
                <a:lumMod val="8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389" name="Rectangle 1"/>
          <p:cNvSpPr>
            <a:spLocks noChangeArrowheads="1"/>
          </p:cNvSpPr>
          <p:nvPr/>
        </p:nvSpPr>
        <p:spPr bwMode="auto">
          <a:xfrm>
            <a:off x="501650" y="930275"/>
            <a:ext cx="836295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864"/>
              </a:spcBef>
              <a:defRPr/>
            </a:pPr>
            <a:r>
              <a:rPr lang="en-US" sz="2400" dirty="0">
                <a:solidFill>
                  <a:srgbClr val="3E4C56"/>
                </a:solidFill>
              </a:rPr>
              <a:t>View Online (GetIt1)</a:t>
            </a:r>
            <a:r>
              <a:rPr lang="en-US" sz="2400" b="0" dirty="0">
                <a:solidFill>
                  <a:srgbClr val="3E4C56"/>
                </a:solidFill>
              </a:rPr>
              <a:t>: </a:t>
            </a:r>
          </a:p>
          <a:p>
            <a:pPr marL="457200" indent="-457200">
              <a:spcBef>
                <a:spcPts val="864"/>
              </a:spcBef>
              <a:buFont typeface="Arial" pitchFamily="34" charset="0"/>
              <a:buChar char="•"/>
              <a:defRPr/>
            </a:pPr>
            <a:r>
              <a:rPr lang="en-US" sz="2400" b="0" dirty="0">
                <a:solidFill>
                  <a:srgbClr val="3E4C56"/>
                </a:solidFill>
              </a:rPr>
              <a:t>Displays </a:t>
            </a:r>
            <a:r>
              <a:rPr lang="en-US" sz="2400" b="0" i="1" dirty="0">
                <a:solidFill>
                  <a:srgbClr val="3E4C56"/>
                </a:solidFill>
              </a:rPr>
              <a:t>full text </a:t>
            </a:r>
            <a:r>
              <a:rPr lang="en-US" sz="2400" b="0" dirty="0">
                <a:solidFill>
                  <a:srgbClr val="3E4C56"/>
                </a:solidFill>
              </a:rPr>
              <a:t>targets in SFX Menu </a:t>
            </a:r>
            <a:r>
              <a:rPr lang="en-US" sz="2400" b="0" i="1" dirty="0">
                <a:solidFill>
                  <a:srgbClr val="3E4C56"/>
                </a:solidFill>
              </a:rPr>
              <a:t>or</a:t>
            </a:r>
            <a:r>
              <a:rPr lang="en-US" sz="2400" b="0" dirty="0">
                <a:solidFill>
                  <a:srgbClr val="3E4C56"/>
                </a:solidFill>
              </a:rPr>
              <a:t> </a:t>
            </a:r>
          </a:p>
          <a:p>
            <a:pPr marL="457200" indent="-457200">
              <a:spcBef>
                <a:spcPts val="864"/>
              </a:spcBef>
              <a:buFont typeface="Arial" pitchFamily="34" charset="0"/>
              <a:buChar char="•"/>
              <a:defRPr/>
            </a:pPr>
            <a:r>
              <a:rPr lang="en-US" sz="2400" b="0" dirty="0">
                <a:solidFill>
                  <a:srgbClr val="3E4C56"/>
                </a:solidFill>
              </a:rPr>
              <a:t>Direct links to journal, article, or </a:t>
            </a:r>
            <a:r>
              <a:rPr lang="en-US" sz="2400" b="0" dirty="0" err="1">
                <a:solidFill>
                  <a:srgbClr val="3E4C56"/>
                </a:solidFill>
              </a:rPr>
              <a:t>ebook</a:t>
            </a:r>
            <a:endParaRPr lang="en-US" sz="2400" b="0" dirty="0">
              <a:solidFill>
                <a:srgbClr val="3E4C56"/>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idx="4294967295"/>
          </p:nvPr>
        </p:nvSpPr>
        <p:spPr/>
        <p:txBody>
          <a:bodyPr/>
          <a:lstStyle/>
          <a:p>
            <a:r>
              <a:rPr lang="en-US" sz="2800" dirty="0">
                <a:solidFill>
                  <a:srgbClr val="3E4C56"/>
                </a:solidFill>
              </a:rPr>
              <a:t>SFX Linking via Primo – More tab</a:t>
            </a:r>
          </a:p>
        </p:txBody>
      </p:sp>
      <p:pic>
        <p:nvPicPr>
          <p:cNvPr id="1843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788" y="2932299"/>
            <a:ext cx="7023257" cy="3052380"/>
          </a:xfrm>
          <a:prstGeom prst="rect">
            <a:avLst/>
          </a:prstGeom>
          <a:noFill/>
          <a:ln>
            <a:noFill/>
          </a:ln>
          <a:effectLst>
            <a:glow rad="101600">
              <a:schemeClr val="bg1">
                <a:lumMod val="8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4675" y="3916363"/>
            <a:ext cx="6129338" cy="206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3" name="Rectangle 1"/>
          <p:cNvSpPr>
            <a:spLocks noChangeArrowheads="1"/>
          </p:cNvSpPr>
          <p:nvPr/>
        </p:nvSpPr>
        <p:spPr bwMode="auto">
          <a:xfrm>
            <a:off x="385763" y="1047750"/>
            <a:ext cx="8334375" cy="168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864"/>
              </a:spcBef>
              <a:defRPr/>
            </a:pPr>
            <a:r>
              <a:rPr lang="en-US" sz="2400" dirty="0">
                <a:solidFill>
                  <a:srgbClr val="3E4C56"/>
                </a:solidFill>
              </a:rPr>
              <a:t>More (GetIt2)</a:t>
            </a:r>
            <a:r>
              <a:rPr lang="en-US" sz="2400" b="0" dirty="0">
                <a:solidFill>
                  <a:srgbClr val="3E4C56"/>
                </a:solidFill>
              </a:rPr>
              <a:t>: </a:t>
            </a:r>
          </a:p>
          <a:p>
            <a:pPr marL="457200" indent="-457200">
              <a:spcBef>
                <a:spcPts val="864"/>
              </a:spcBef>
              <a:buFont typeface="Arial" pitchFamily="34" charset="0"/>
              <a:buChar char="•"/>
              <a:defRPr/>
            </a:pPr>
            <a:r>
              <a:rPr lang="en-US" sz="2400" b="0" dirty="0">
                <a:solidFill>
                  <a:srgbClr val="3E4C56"/>
                </a:solidFill>
              </a:rPr>
              <a:t>Displays </a:t>
            </a:r>
            <a:r>
              <a:rPr lang="en-US" sz="2400" b="0" i="1" dirty="0">
                <a:solidFill>
                  <a:srgbClr val="3E4C56"/>
                </a:solidFill>
              </a:rPr>
              <a:t>all</a:t>
            </a:r>
            <a:r>
              <a:rPr lang="en-US" sz="2400" b="0" dirty="0">
                <a:solidFill>
                  <a:srgbClr val="3E4C56"/>
                </a:solidFill>
              </a:rPr>
              <a:t> target services in SFX Menu: Full text, Table of Contents, Abstracts, Holdings, Web Services (ILL, Ask a Librarian), etc.</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urm">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76200" cap="flat" cmpd="sng" algn="ctr">
          <a:solidFill>
            <a:srgbClr val="2D008E"/>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76200" cap="flat" cmpd="sng" algn="ctr">
          <a:solidFill>
            <a:srgbClr val="2D008E"/>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120107</TotalTime>
  <Words>8188</Words>
  <Application>Microsoft Office PowerPoint</Application>
  <PresentationFormat>On-screen Show (4:3)</PresentationFormat>
  <Paragraphs>623</Paragraphs>
  <Slides>46</Slides>
  <Notes>46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Courier New</vt:lpstr>
      <vt:lpstr>Tahoma</vt:lpstr>
      <vt:lpstr>Verdana</vt:lpstr>
      <vt:lpstr>Wingdings</vt:lpstr>
      <vt:lpstr>Wingdings 3</vt:lpstr>
      <vt:lpstr>urm</vt:lpstr>
      <vt:lpstr>PowerPoint Presentation</vt:lpstr>
      <vt:lpstr>Copyright Statement</vt:lpstr>
      <vt:lpstr>Agenda</vt:lpstr>
      <vt:lpstr>Objectives</vt:lpstr>
      <vt:lpstr>Main purpose of SFX in Primo?</vt:lpstr>
      <vt:lpstr>Primo/Primo Central/SFX</vt:lpstr>
      <vt:lpstr>Agenda</vt:lpstr>
      <vt:lpstr>SFX Linking via Primo – View Online tab</vt:lpstr>
      <vt:lpstr>SFX Linking via Primo – More tab</vt:lpstr>
      <vt:lpstr>Primo: BackOffice UI Configuration</vt:lpstr>
      <vt:lpstr>Primo: OpenURL Templates</vt:lpstr>
      <vt:lpstr>Primo: OpenURL Templates</vt:lpstr>
      <vt:lpstr>Primo: OpenURL Templates/PNX</vt:lpstr>
      <vt:lpstr>SFX: Direct Link</vt:lpstr>
      <vt:lpstr>SFX: Source-to-Target Preference</vt:lpstr>
      <vt:lpstr>SFX: EX_LIBRIS_PRIMO Target</vt:lpstr>
      <vt:lpstr>SFX: Rapid Service Indicator Index</vt:lpstr>
      <vt:lpstr>Agenda</vt:lpstr>
      <vt:lpstr>SFX2Primo Export</vt:lpstr>
      <vt:lpstr>SFX: Set up Primo Export (Complete)</vt:lpstr>
      <vt:lpstr>SFX: Advanced Export Profile (Complete)</vt:lpstr>
      <vt:lpstr>SFX: Run Primo Export (Complete)</vt:lpstr>
      <vt:lpstr>SFX: Set up Primo Export (Incremental)</vt:lpstr>
      <vt:lpstr>SFX: Advanced Export Profile (Incremental)</vt:lpstr>
      <vt:lpstr>SFX: Schedule Incremental Export</vt:lpstr>
      <vt:lpstr>Primo: Pipe Configuration (1)</vt:lpstr>
      <vt:lpstr>Primo: Pipe Configuration (2)</vt:lpstr>
      <vt:lpstr>Primo: Pipe Configuration (3)</vt:lpstr>
      <vt:lpstr>Primo &amp; SFX: Scheduling Jobs</vt:lpstr>
      <vt:lpstr>Primo: Additional Export Option</vt:lpstr>
      <vt:lpstr>Primo: Dedup with SFX Data </vt:lpstr>
      <vt:lpstr>Agenda</vt:lpstr>
      <vt:lpstr>SFX: Export for Primo Central</vt:lpstr>
      <vt:lpstr>SFX: Google Scholar Export Setup</vt:lpstr>
      <vt:lpstr>Primo: Primo Central Activations</vt:lpstr>
      <vt:lpstr>SFX/PrimoCentral/Primo Interoperability </vt:lpstr>
      <vt:lpstr>Agenda</vt:lpstr>
      <vt:lpstr>File Access &amp; Firewall Issues</vt:lpstr>
      <vt:lpstr>Primo-SFX linking problems</vt:lpstr>
      <vt:lpstr>Examples of Linking Problem Reports</vt:lpstr>
      <vt:lpstr>Helpful Information for Support</vt:lpstr>
      <vt:lpstr>Access Support Portal</vt:lpstr>
      <vt:lpstr>Agenda</vt:lpstr>
      <vt:lpstr>Summary</vt:lpstr>
      <vt:lpstr>Additional Resources</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Rae Cheney</cp:lastModifiedBy>
  <cp:revision>3061</cp:revision>
  <dcterms:created xsi:type="dcterms:W3CDTF">2008-03-04T08:09:47Z</dcterms:created>
  <dcterms:modified xsi:type="dcterms:W3CDTF">2020-12-22T15:26:12Z</dcterms:modified>
</cp:coreProperties>
</file>