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27" r:id="rId1"/>
    <p:sldMasterId id="2147484528" r:id="rId2"/>
    <p:sldMasterId id="2147484526" r:id="rId3"/>
    <p:sldMasterId id="2147484239" r:id="rId4"/>
  </p:sldMasterIdLst>
  <p:notesMasterIdLst>
    <p:notesMasterId r:id="rId39"/>
  </p:notesMasterIdLst>
  <p:handoutMasterIdLst>
    <p:handoutMasterId r:id="rId40"/>
  </p:handoutMasterIdLst>
  <p:sldIdLst>
    <p:sldId id="1726" r:id="rId5"/>
    <p:sldId id="1913" r:id="rId6"/>
    <p:sldId id="1813" r:id="rId7"/>
    <p:sldId id="1814" r:id="rId8"/>
    <p:sldId id="1820" r:id="rId9"/>
    <p:sldId id="1827" r:id="rId10"/>
    <p:sldId id="1916" r:id="rId11"/>
    <p:sldId id="1914" r:id="rId12"/>
    <p:sldId id="1923" r:id="rId13"/>
    <p:sldId id="1828" r:id="rId14"/>
    <p:sldId id="1846" r:id="rId15"/>
    <p:sldId id="1917" r:id="rId16"/>
    <p:sldId id="1921" r:id="rId17"/>
    <p:sldId id="1922" r:id="rId18"/>
    <p:sldId id="1909" r:id="rId19"/>
    <p:sldId id="1930" r:id="rId20"/>
    <p:sldId id="1929" r:id="rId21"/>
    <p:sldId id="1830" r:id="rId22"/>
    <p:sldId id="1831" r:id="rId23"/>
    <p:sldId id="1832" r:id="rId24"/>
    <p:sldId id="1918" r:id="rId25"/>
    <p:sldId id="1896" r:id="rId26"/>
    <p:sldId id="1894" r:id="rId27"/>
    <p:sldId id="1887" r:id="rId28"/>
    <p:sldId id="1919" r:id="rId29"/>
    <p:sldId id="1927" r:id="rId30"/>
    <p:sldId id="1928" r:id="rId31"/>
    <p:sldId id="1905" r:id="rId32"/>
    <p:sldId id="1931" r:id="rId33"/>
    <p:sldId id="1925" r:id="rId34"/>
    <p:sldId id="1907" r:id="rId35"/>
    <p:sldId id="1920" r:id="rId36"/>
    <p:sldId id="1819" r:id="rId37"/>
    <p:sldId id="1891" r:id="rId38"/>
  </p:sldIdLst>
  <p:sldSz cx="9144000" cy="6858000" type="screen4x3"/>
  <p:notesSz cx="7023100" cy="9309100"/>
  <p:defaultTextStyle>
    <a:defPPr>
      <a:defRPr lang="en-US"/>
    </a:defPPr>
    <a:lvl1pPr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1pPr>
    <a:lvl2pPr marL="4572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2pPr>
    <a:lvl3pPr marL="9144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3pPr>
    <a:lvl4pPr marL="13716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4pPr>
    <a:lvl5pPr marL="18288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5pPr>
    <a:lvl6pPr marL="22860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6pPr>
    <a:lvl7pPr marL="27432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7pPr>
    <a:lvl8pPr marL="32004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8pPr>
    <a:lvl9pPr marL="36576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CC6600"/>
    <a:srgbClr val="FF9900"/>
    <a:srgbClr val="E68900"/>
    <a:srgbClr val="FFD9AD"/>
    <a:srgbClr val="62D13B"/>
    <a:srgbClr val="A0403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98319" autoAdjust="0"/>
  </p:normalViewPr>
  <p:slideViewPr>
    <p:cSldViewPr>
      <p:cViewPr varScale="1">
        <p:scale>
          <a:sx n="73" d="100"/>
          <a:sy n="73" d="100"/>
        </p:scale>
        <p:origin x="-900" y="-9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B1680C-C69B-4F13-8699-863DE6BC4C9B}" type="doc">
      <dgm:prSet loTypeId="urn:microsoft.com/office/officeart/2005/8/layout/lProcess1" loCatId="process" qsTypeId="urn:microsoft.com/office/officeart/2005/8/quickstyle/simple1" qsCatId="simple" csTypeId="urn:microsoft.com/office/officeart/2005/8/colors/accent1_2" csCatId="accent1" phldr="1"/>
      <dgm:spPr>
        <a:scene3d>
          <a:camera prst="orthographicFront"/>
          <a:lightRig rig="threePt" dir="t"/>
        </a:scene3d>
      </dgm:spPr>
      <dgm:t>
        <a:bodyPr/>
        <a:lstStyle/>
        <a:p>
          <a:endParaRPr lang="en-US"/>
        </a:p>
      </dgm:t>
    </dgm:pt>
    <dgm:pt modelId="{3936246F-54AE-47B1-8514-0952945F35C2}" type="pres">
      <dgm:prSet presAssocID="{7CB1680C-C69B-4F13-8699-863DE6BC4C9B}" presName="Name0" presStyleCnt="0">
        <dgm:presLayoutVars>
          <dgm:dir/>
          <dgm:animLvl val="lvl"/>
          <dgm:resizeHandles val="exact"/>
        </dgm:presLayoutVars>
      </dgm:prSet>
      <dgm:spPr/>
      <dgm:t>
        <a:bodyPr/>
        <a:lstStyle/>
        <a:p>
          <a:endParaRPr lang="en-US"/>
        </a:p>
      </dgm:t>
    </dgm:pt>
  </dgm:ptLst>
  <dgm:cxnLst>
    <dgm:cxn modelId="{0CD03009-2CDB-4B44-9F3C-B55FED6229DE}" type="presOf" srcId="{7CB1680C-C69B-4F13-8699-863DE6BC4C9B}" destId="{3936246F-54AE-47B1-8514-0952945F35C2}" srcOrd="0"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3980231" y="0"/>
            <a:ext cx="304286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lvl1pPr algn="r" defTabSz="935038">
              <a:spcBef>
                <a:spcPct val="0"/>
              </a:spcBef>
              <a:defRPr sz="1300" b="0" smtClean="0">
                <a:solidFill>
                  <a:schemeClr val="tx1"/>
                </a:solidFill>
                <a:latin typeface="Arial" pitchFamily="34" charset="0"/>
                <a:ea typeface="ＭＳ Ｐゴシック" pitchFamily="34" charset="-128"/>
              </a:defRPr>
            </a:lvl1pPr>
          </a:lstStyle>
          <a:p>
            <a:pPr>
              <a:defRPr/>
            </a:pPr>
            <a:endParaRPr lang="en-US"/>
          </a:p>
        </p:txBody>
      </p:sp>
      <p:sp>
        <p:nvSpPr>
          <p:cNvPr id="12291" name="Rectangle 3"/>
          <p:cNvSpPr>
            <a:spLocks noGrp="1" noChangeArrowheads="1"/>
          </p:cNvSpPr>
          <p:nvPr>
            <p:ph type="dt" sz="quarter" idx="1"/>
          </p:nvPr>
        </p:nvSpPr>
        <p:spPr bwMode="auto">
          <a:xfrm>
            <a:off x="1582" y="0"/>
            <a:ext cx="304286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lvl1pPr algn="l" defTabSz="935038">
              <a:spcBef>
                <a:spcPct val="0"/>
              </a:spcBef>
              <a:defRPr sz="1300" b="0" smtClean="0">
                <a:solidFill>
                  <a:schemeClr val="tx1"/>
                </a:solidFill>
                <a:latin typeface="Arial" pitchFamily="34" charset="0"/>
                <a:ea typeface="ＭＳ Ｐゴシック" pitchFamily="34" charset="-128"/>
              </a:defRPr>
            </a:lvl1pPr>
          </a:lstStyle>
          <a:p>
            <a:pPr>
              <a:defRPr/>
            </a:pPr>
            <a:endParaRPr lang="en-US"/>
          </a:p>
        </p:txBody>
      </p:sp>
      <p:sp>
        <p:nvSpPr>
          <p:cNvPr id="12292" name="Rectangle 4"/>
          <p:cNvSpPr>
            <a:spLocks noGrp="1" noChangeArrowheads="1"/>
          </p:cNvSpPr>
          <p:nvPr>
            <p:ph type="ftr" sz="quarter" idx="2"/>
          </p:nvPr>
        </p:nvSpPr>
        <p:spPr bwMode="auto">
          <a:xfrm>
            <a:off x="0" y="8842375"/>
            <a:ext cx="304286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b" anchorCtr="0" compatLnSpc="1">
            <a:prstTxWarp prst="textNoShape">
              <a:avLst/>
            </a:prstTxWarp>
          </a:bodyPr>
          <a:lstStyle>
            <a:lvl1pPr algn="l" defTabSz="935038">
              <a:spcBef>
                <a:spcPct val="0"/>
              </a:spcBef>
              <a:defRPr sz="1300" b="0" smtClean="0">
                <a:solidFill>
                  <a:schemeClr val="tx1"/>
                </a:solidFill>
                <a:latin typeface="Arial" pitchFamily="34" charset="0"/>
                <a:ea typeface="ＭＳ Ｐゴシック" pitchFamily="34" charset="-128"/>
              </a:defRPr>
            </a:lvl1pPr>
          </a:lstStyle>
          <a:p>
            <a:pPr>
              <a:defRPr/>
            </a:pPr>
            <a:endParaRPr lang="en-US"/>
          </a:p>
        </p:txBody>
      </p:sp>
      <p:sp>
        <p:nvSpPr>
          <p:cNvPr id="12293" name="Rectangle 5"/>
          <p:cNvSpPr>
            <a:spLocks noGrp="1" noChangeArrowheads="1"/>
          </p:cNvSpPr>
          <p:nvPr>
            <p:ph type="sldNum" sz="quarter" idx="3"/>
          </p:nvPr>
        </p:nvSpPr>
        <p:spPr bwMode="auto">
          <a:xfrm>
            <a:off x="3980231" y="8842375"/>
            <a:ext cx="304286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b" anchorCtr="0" compatLnSpc="1">
            <a:prstTxWarp prst="textNoShape">
              <a:avLst/>
            </a:prstTxWarp>
          </a:bodyPr>
          <a:lstStyle>
            <a:lvl1pPr algn="r" defTabSz="935038">
              <a:spcBef>
                <a:spcPct val="0"/>
              </a:spcBef>
              <a:defRPr sz="1300" b="0">
                <a:solidFill>
                  <a:schemeClr val="tx1"/>
                </a:solidFill>
                <a:latin typeface="Arial" pitchFamily="34" charset="0"/>
              </a:defRPr>
            </a:lvl1pPr>
          </a:lstStyle>
          <a:p>
            <a:fld id="{2E8925B0-5166-41D4-A6EF-B3029690A4E2}" type="slidenum">
              <a:rPr lang="ar-SA"/>
              <a:pPr/>
              <a:t>‹#›</a:t>
            </a:fld>
            <a:endParaRPr lang="en-US"/>
          </a:p>
        </p:txBody>
      </p:sp>
      <p:pic>
        <p:nvPicPr>
          <p:cNvPr id="159750" name="Picture 6" descr="top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53" y="-303213"/>
            <a:ext cx="7021519" cy="107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3152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4286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lvl1pPr algn="l" defTabSz="935038">
              <a:spcBef>
                <a:spcPct val="0"/>
              </a:spcBef>
              <a:defRPr sz="1300" b="0" smtClean="0">
                <a:solidFill>
                  <a:schemeClr val="tx1"/>
                </a:solidFill>
                <a:latin typeface="Arial" pitchFamily="34" charset="0"/>
                <a:ea typeface="ＭＳ Ｐゴシック" pitchFamily="34" charset="-128"/>
              </a:defRPr>
            </a:lvl1pPr>
          </a:lstStyle>
          <a:p>
            <a:pPr>
              <a:defRPr/>
            </a:pPr>
            <a:endParaRPr lang="en-US"/>
          </a:p>
        </p:txBody>
      </p:sp>
      <p:sp>
        <p:nvSpPr>
          <p:cNvPr id="14339" name="Rectangle 3"/>
          <p:cNvSpPr>
            <a:spLocks noGrp="1" noChangeArrowheads="1"/>
          </p:cNvSpPr>
          <p:nvPr>
            <p:ph type="dt" idx="1"/>
          </p:nvPr>
        </p:nvSpPr>
        <p:spPr bwMode="auto">
          <a:xfrm>
            <a:off x="3980231" y="1589"/>
            <a:ext cx="3042869"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lvl1pPr algn="r" defTabSz="935038">
              <a:spcBef>
                <a:spcPct val="0"/>
              </a:spcBef>
              <a:defRPr sz="1300" b="0" smtClean="0">
                <a:solidFill>
                  <a:schemeClr val="tx1"/>
                </a:solidFill>
                <a:latin typeface="Arial" pitchFamily="34" charset="0"/>
                <a:ea typeface="ＭＳ Ｐゴシック" pitchFamily="34" charset="-128"/>
              </a:defRPr>
            </a:lvl1pPr>
          </a:lstStyle>
          <a:p>
            <a:pPr>
              <a:defRPr/>
            </a:pPr>
            <a:endParaRPr lang="en-US"/>
          </a:p>
        </p:txBody>
      </p:sp>
      <p:sp>
        <p:nvSpPr>
          <p:cNvPr id="83972" name="Rectangle 4"/>
          <p:cNvSpPr>
            <a:spLocks noGrp="1" noRot="1" noChangeAspect="1" noChangeArrowheads="1" noTextEdit="1"/>
          </p:cNvSpPr>
          <p:nvPr>
            <p:ph type="sldImg" idx="2"/>
          </p:nvPr>
        </p:nvSpPr>
        <p:spPr bwMode="auto">
          <a:xfrm>
            <a:off x="1185863" y="698500"/>
            <a:ext cx="4652962"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701836" y="4422776"/>
            <a:ext cx="5619429"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42375"/>
            <a:ext cx="304286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b" anchorCtr="0" compatLnSpc="1">
            <a:prstTxWarp prst="textNoShape">
              <a:avLst/>
            </a:prstTxWarp>
          </a:bodyPr>
          <a:lstStyle>
            <a:lvl1pPr algn="l" defTabSz="935038">
              <a:spcBef>
                <a:spcPct val="0"/>
              </a:spcBef>
              <a:defRPr sz="1300" b="0" smtClean="0">
                <a:solidFill>
                  <a:schemeClr val="tx1"/>
                </a:solidFill>
                <a:latin typeface="Arial" pitchFamily="34" charset="0"/>
                <a:ea typeface="ＭＳ Ｐゴシック" pitchFamily="34" charset="-128"/>
              </a:defRPr>
            </a:lvl1pPr>
          </a:lstStyle>
          <a:p>
            <a:pPr>
              <a:defRPr/>
            </a:pPr>
            <a:endParaRPr lang="en-US"/>
          </a:p>
        </p:txBody>
      </p:sp>
      <p:sp>
        <p:nvSpPr>
          <p:cNvPr id="14343" name="Rectangle 7"/>
          <p:cNvSpPr>
            <a:spLocks noGrp="1" noChangeArrowheads="1"/>
          </p:cNvSpPr>
          <p:nvPr>
            <p:ph type="sldNum" sz="quarter" idx="5"/>
          </p:nvPr>
        </p:nvSpPr>
        <p:spPr bwMode="auto">
          <a:xfrm>
            <a:off x="3980231" y="8843964"/>
            <a:ext cx="3042869"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b" anchorCtr="0" compatLnSpc="1">
            <a:prstTxWarp prst="textNoShape">
              <a:avLst/>
            </a:prstTxWarp>
          </a:bodyPr>
          <a:lstStyle>
            <a:lvl1pPr algn="r" defTabSz="935038">
              <a:spcBef>
                <a:spcPct val="0"/>
              </a:spcBef>
              <a:defRPr sz="1300" b="0">
                <a:solidFill>
                  <a:schemeClr val="tx1"/>
                </a:solidFill>
                <a:latin typeface="Arial" pitchFamily="34" charset="0"/>
              </a:defRPr>
            </a:lvl1pPr>
          </a:lstStyle>
          <a:p>
            <a:fld id="{9B20C9E1-22CF-4BAC-BCC2-6ED106E34D5E}" type="slidenum">
              <a:rPr lang="ar-SA"/>
              <a:pPr/>
              <a:t>‹#›</a:t>
            </a:fld>
            <a:endParaRPr lang="en-US"/>
          </a:p>
        </p:txBody>
      </p:sp>
    </p:spTree>
    <p:extLst>
      <p:ext uri="{BB962C8B-B14F-4D97-AF65-F5344CB8AC3E}">
        <p14:creationId xmlns:p14="http://schemas.microsoft.com/office/powerpoint/2010/main" val="37678191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ＭＳ Ｐゴシック" charset="0"/>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ＭＳ Ｐゴシック" pitchFamily="34" charset="-128"/>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ＭＳ Ｐゴシック" pitchFamily="34" charset="-128"/>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ＭＳ Ｐゴシック" pitchFamily="34" charset="-128"/>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ＭＳ Ｐゴシック" pitchFamily="34" charset="-128"/>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r>
              <a:rPr lang="en-US" dirty="0" smtClean="0">
                <a:ea typeface="ＭＳ Ｐゴシック" pitchFamily="34" charset="-128"/>
              </a:rPr>
              <a:t>Hello and welcome to this session on</a:t>
            </a:r>
            <a:r>
              <a:rPr lang="en-US" baseline="0" dirty="0" smtClean="0">
                <a:ea typeface="ＭＳ Ｐゴシック" pitchFamily="34" charset="-128"/>
              </a:rPr>
              <a:t> activating resources in SFX</a:t>
            </a:r>
            <a:r>
              <a:rPr lang="en-US" dirty="0" smtClean="0">
                <a:ea typeface="ＭＳ Ｐゴシック" pitchFamily="34" charset="-128"/>
              </a:rPr>
              <a:t>. </a:t>
            </a:r>
          </a:p>
          <a:p>
            <a:endParaRPr lang="en-US"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solidFill>
                  <a:schemeClr val="tx1"/>
                </a:solidFill>
              </a:rPr>
              <a:t>Please note that </a:t>
            </a:r>
            <a:r>
              <a:rPr lang="en-US" baseline="0" dirty="0" smtClean="0">
                <a:solidFill>
                  <a:srgbClr val="3E4C56"/>
                </a:solidFill>
              </a:rPr>
              <a:t>t</a:t>
            </a:r>
            <a:r>
              <a:rPr lang="en-US" dirty="0" smtClean="0">
                <a:solidFill>
                  <a:srgbClr val="3E4C56"/>
                </a:solidFill>
              </a:rPr>
              <a:t>his</a:t>
            </a:r>
            <a:r>
              <a:rPr lang="en-US" baseline="0" dirty="0" smtClean="0">
                <a:solidFill>
                  <a:srgbClr val="3E4C56"/>
                </a:solidFill>
              </a:rPr>
              <a:t> presentation is copyrighted and is the</a:t>
            </a:r>
            <a:r>
              <a:rPr lang="en-US" dirty="0" smtClean="0">
                <a:solidFill>
                  <a:srgbClr val="3E4C56"/>
                </a:solidFill>
              </a:rPr>
              <a:t> confidential property</a:t>
            </a:r>
            <a:r>
              <a:rPr lang="en-US" baseline="0" dirty="0" smtClean="0">
                <a:solidFill>
                  <a:srgbClr val="3E4C56"/>
                </a:solidFill>
              </a:rPr>
              <a:t> </a:t>
            </a:r>
            <a:r>
              <a:rPr lang="en-US" dirty="0" smtClean="0">
                <a:solidFill>
                  <a:srgbClr val="3E4C56"/>
                </a:solidFill>
              </a:rPr>
              <a:t>of Ex </a:t>
            </a:r>
            <a:r>
              <a:rPr lang="en-US" dirty="0" err="1" smtClean="0">
                <a:solidFill>
                  <a:srgbClr val="3E4C56"/>
                </a:solidFill>
              </a:rPr>
              <a:t>Libris</a:t>
            </a:r>
            <a:r>
              <a:rPr lang="en-US" dirty="0" smtClean="0">
                <a:solidFill>
                  <a:srgbClr val="3E4C56"/>
                </a:solidFill>
              </a:rPr>
              <a:t> Ltd. Information included in this presentation is periodically </a:t>
            </a:r>
            <a:r>
              <a:rPr lang="en-US" baseline="0" dirty="0" smtClean="0">
                <a:solidFill>
                  <a:srgbClr val="3E4C56"/>
                </a:solidFill>
              </a:rPr>
              <a:t>reviewed and updated</a:t>
            </a:r>
            <a:r>
              <a:rPr lang="en-US" dirty="0" smtClean="0">
                <a:solidFill>
                  <a:srgbClr val="3E4C56"/>
                </a:solidFill>
              </a:rPr>
              <a:t>. You may</a:t>
            </a:r>
            <a:r>
              <a:rPr lang="en-US" baseline="0" dirty="0" smtClean="0">
                <a:solidFill>
                  <a:srgbClr val="3E4C56"/>
                </a:solidFill>
              </a:rPr>
              <a:t> share these training materials within your institution but not beyond.</a:t>
            </a:r>
            <a:endParaRPr lang="en-US" dirty="0" smtClean="0"/>
          </a:p>
          <a:p>
            <a:endParaRPr lang="en-US" dirty="0" smtClean="0">
              <a:ea typeface="ＭＳ Ｐゴシック" pitchFamily="34" charset="-128"/>
            </a:endParaRPr>
          </a:p>
          <a:p>
            <a:endParaRPr lang="en-US" dirty="0"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pPr>
              <a:lnSpc>
                <a:spcPct val="80000"/>
              </a:lnSpc>
            </a:pPr>
            <a:r>
              <a:rPr lang="en-US" sz="1200" dirty="0" smtClean="0">
                <a:ea typeface="ＭＳ Ｐゴシック" pitchFamily="34" charset="-128"/>
              </a:rPr>
              <a:t>[Click Sources</a:t>
            </a:r>
            <a:r>
              <a:rPr lang="en-US" sz="1200" baseline="0" dirty="0" smtClean="0">
                <a:ea typeface="ＭＳ Ｐゴシック" pitchFamily="34" charset="-128"/>
              </a:rPr>
              <a:t> link in SFX Admin Center.</a:t>
            </a:r>
            <a:r>
              <a:rPr lang="en-US" sz="1200" dirty="0" smtClean="0">
                <a:ea typeface="ＭＳ Ｐゴシック" pitchFamily="34" charset="-128"/>
              </a:rPr>
              <a:t>]</a:t>
            </a:r>
          </a:p>
          <a:p>
            <a:pPr>
              <a:lnSpc>
                <a:spcPct val="80000"/>
              </a:lnSpc>
            </a:pPr>
            <a:r>
              <a:rPr lang="en-US" sz="1200" dirty="0" smtClean="0">
                <a:ea typeface="ＭＳ Ｐゴシック" pitchFamily="34" charset="-128"/>
              </a:rPr>
              <a:t>Once you’re in the ‘Sources’ screen, you’ll notice that a navigation bar at the top of the screen will show you where you are within the Admin Center – at the moment, you’re in the </a:t>
            </a:r>
            <a:r>
              <a:rPr lang="en-US" sz="1200" dirty="0" err="1" smtClean="0">
                <a:ea typeface="ＭＳ Ｐゴシック" pitchFamily="34" charset="-128"/>
              </a:rPr>
              <a:t>KBManager</a:t>
            </a:r>
            <a:r>
              <a:rPr lang="en-US" sz="1200" dirty="0" smtClean="0">
                <a:ea typeface="ＭＳ Ｐゴシック" pitchFamily="34" charset="-128"/>
              </a:rPr>
              <a:t> section.  From here, you can access other Data Management areas without having to go back to the Admin Center menu, and even go directly to the other screens in the KB Manager in just one click.</a:t>
            </a:r>
          </a:p>
          <a:p>
            <a:pPr>
              <a:lnSpc>
                <a:spcPct val="80000"/>
              </a:lnSpc>
            </a:pPr>
            <a:endParaRPr lang="en-US" sz="1200" dirty="0" smtClean="0">
              <a:ea typeface="ＭＳ Ｐゴシック" pitchFamily="34" charset="-128"/>
            </a:endParaRPr>
          </a:p>
          <a:p>
            <a:pPr>
              <a:lnSpc>
                <a:spcPct val="80000"/>
              </a:lnSpc>
            </a:pPr>
            <a:r>
              <a:rPr lang="en-US" sz="1200" dirty="0" smtClean="0">
                <a:ea typeface="ＭＳ Ｐゴシック" pitchFamily="34" charset="-128"/>
              </a:rPr>
              <a:t>The main portion of the screen is devoted to the list of sources that are configured in SFX.</a:t>
            </a:r>
            <a:r>
              <a:rPr lang="en-US" sz="1200" baseline="0" dirty="0" smtClean="0">
                <a:ea typeface="ＭＳ Ｐゴシック" pitchFamily="34" charset="-128"/>
              </a:rPr>
              <a:t> Just to be clear,</a:t>
            </a:r>
            <a:r>
              <a:rPr lang="en-US" sz="1200" dirty="0" smtClean="0">
                <a:ea typeface="ＭＳ Ｐゴシック" pitchFamily="34" charset="-128"/>
              </a:rPr>
              <a:t> these are databases </a:t>
            </a:r>
            <a:r>
              <a:rPr lang="en-US" sz="1200" dirty="0" smtClean="0">
                <a:ea typeface="ＭＳ Ｐゴシック" pitchFamily="34" charset="-128"/>
              </a:rPr>
              <a:t>(Cambridge Scientific</a:t>
            </a:r>
            <a:r>
              <a:rPr lang="en-US" sz="1200" baseline="0" dirty="0" smtClean="0">
                <a:ea typeface="ＭＳ Ｐゴシック" pitchFamily="34" charset="-128"/>
              </a:rPr>
              <a:t> Abstracts, </a:t>
            </a:r>
            <a:r>
              <a:rPr lang="en-US" sz="1200" dirty="0" err="1" smtClean="0">
                <a:ea typeface="ＭＳ Ｐゴシック" pitchFamily="34" charset="-128"/>
              </a:rPr>
              <a:t>Ebsco</a:t>
            </a:r>
            <a:r>
              <a:rPr lang="en-US" sz="1200" dirty="0" smtClean="0">
                <a:ea typeface="ＭＳ Ｐゴシック" pitchFamily="34" charset="-128"/>
              </a:rPr>
              <a:t>,</a:t>
            </a:r>
            <a:r>
              <a:rPr lang="en-US" sz="1200" baseline="0" dirty="0" smtClean="0">
                <a:ea typeface="ＭＳ Ｐゴシック" pitchFamily="34" charset="-128"/>
              </a:rPr>
              <a:t> </a:t>
            </a:r>
            <a:r>
              <a:rPr lang="en-US" sz="1200" dirty="0" smtClean="0">
                <a:ea typeface="ＭＳ Ｐゴシック" pitchFamily="34" charset="-128"/>
              </a:rPr>
              <a:t>etc</a:t>
            </a:r>
            <a:r>
              <a:rPr lang="en-US" sz="1200" dirty="0" smtClean="0">
                <a:ea typeface="ＭＳ Ｐゴシック" pitchFamily="34" charset="-128"/>
              </a:rPr>
              <a:t>.) or </a:t>
            </a:r>
            <a:r>
              <a:rPr lang="en-US" sz="1200" dirty="0" smtClean="0">
                <a:ea typeface="ＭＳ Ｐゴシック" pitchFamily="34" charset="-128"/>
              </a:rPr>
              <a:t>a discovery system such</a:t>
            </a:r>
            <a:r>
              <a:rPr lang="en-US" sz="1200" baseline="0" dirty="0" smtClean="0">
                <a:ea typeface="ＭＳ Ｐゴシック" pitchFamily="34" charset="-128"/>
              </a:rPr>
              <a:t> as Primo </a:t>
            </a:r>
            <a:r>
              <a:rPr lang="en-US" sz="1200" dirty="0" smtClean="0">
                <a:ea typeface="ＭＳ Ｐゴシック" pitchFamily="34" charset="-128"/>
              </a:rPr>
              <a:t>where </a:t>
            </a:r>
            <a:r>
              <a:rPr lang="en-US" sz="1200" dirty="0" smtClean="0">
                <a:ea typeface="ＭＳ Ｐゴシック" pitchFamily="34" charset="-128"/>
              </a:rPr>
              <a:t>the user can search and the SFX</a:t>
            </a:r>
            <a:r>
              <a:rPr lang="en-US" sz="1200" baseline="0" dirty="0" smtClean="0">
                <a:ea typeface="ＭＳ Ｐゴシック" pitchFamily="34" charset="-128"/>
              </a:rPr>
              <a:t> button can be available in the interface so the user can access the SFX menu.</a:t>
            </a:r>
            <a:endParaRPr lang="en-US" sz="1200" dirty="0" smtClean="0">
              <a:ea typeface="ＭＳ Ｐゴシック" pitchFamily="34" charset="-128"/>
            </a:endParaRPr>
          </a:p>
          <a:p>
            <a:pPr>
              <a:lnSpc>
                <a:spcPct val="80000"/>
              </a:lnSpc>
            </a:pPr>
            <a:r>
              <a:rPr lang="en-US" sz="1200" dirty="0" smtClean="0">
                <a:ea typeface="ＭＳ Ｐゴシック" pitchFamily="34" charset="-128"/>
              </a:rPr>
              <a:t>You’ll also see </a:t>
            </a:r>
            <a:r>
              <a:rPr lang="en-US" sz="1200" dirty="0" smtClean="0">
                <a:ea typeface="ＭＳ Ｐゴシック" pitchFamily="34" charset="-128"/>
              </a:rPr>
              <a:t>buttons</a:t>
            </a:r>
            <a:r>
              <a:rPr lang="en-US" sz="1200" baseline="0" dirty="0" smtClean="0">
                <a:ea typeface="ＭＳ Ｐゴシック" pitchFamily="34" charset="-128"/>
              </a:rPr>
              <a:t> </a:t>
            </a:r>
            <a:r>
              <a:rPr lang="en-US" sz="1200" dirty="0" smtClean="0">
                <a:ea typeface="ＭＳ Ｐゴシック" pitchFamily="34" charset="-128"/>
              </a:rPr>
              <a:t>to </a:t>
            </a:r>
            <a:r>
              <a:rPr lang="en-US" sz="1200" dirty="0" smtClean="0">
                <a:ea typeface="ＭＳ Ｐゴシック" pitchFamily="34" charset="-128"/>
              </a:rPr>
              <a:t>[E]</a:t>
            </a:r>
            <a:r>
              <a:rPr lang="en-US" sz="1200" dirty="0" err="1" smtClean="0">
                <a:ea typeface="ＭＳ Ｐゴシック" pitchFamily="34" charset="-128"/>
              </a:rPr>
              <a:t>dit</a:t>
            </a:r>
            <a:r>
              <a:rPr lang="en-US" sz="1200" dirty="0" smtClean="0">
                <a:ea typeface="ＭＳ Ｐゴシック" pitchFamily="34" charset="-128"/>
              </a:rPr>
              <a:t>, [V]</a:t>
            </a:r>
            <a:r>
              <a:rPr lang="en-US" sz="1200" dirty="0" err="1" smtClean="0">
                <a:ea typeface="ＭＳ Ｐゴシック" pitchFamily="34" charset="-128"/>
              </a:rPr>
              <a:t>iew</a:t>
            </a:r>
            <a:r>
              <a:rPr lang="en-US" sz="1200" dirty="0" smtClean="0">
                <a:ea typeface="ＭＳ Ｐゴシック" pitchFamily="34" charset="-128"/>
              </a:rPr>
              <a:t> and [C]</a:t>
            </a:r>
            <a:r>
              <a:rPr lang="en-US" sz="1200" dirty="0" err="1" smtClean="0">
                <a:ea typeface="ＭＳ Ｐゴシック" pitchFamily="34" charset="-128"/>
              </a:rPr>
              <a:t>opy</a:t>
            </a:r>
            <a:r>
              <a:rPr lang="en-US" sz="1200" dirty="0" smtClean="0">
                <a:ea typeface="ＭＳ Ｐゴシック" pitchFamily="34" charset="-128"/>
              </a:rPr>
              <a:t> these sources. You’ll see these same icons</a:t>
            </a:r>
            <a:r>
              <a:rPr lang="en-US" sz="1200" baseline="0" dirty="0" smtClean="0">
                <a:ea typeface="ＭＳ Ｐゴシック" pitchFamily="34" charset="-128"/>
              </a:rPr>
              <a:t> when we talk about targets. There’s </a:t>
            </a:r>
            <a:r>
              <a:rPr lang="en-US" sz="1200" dirty="0" smtClean="0">
                <a:ea typeface="ＭＳ Ｐゴシック" pitchFamily="34" charset="-128"/>
              </a:rPr>
              <a:t>a legend at the bottom of the screen that explains each of the icons</a:t>
            </a:r>
            <a:r>
              <a:rPr lang="en-US" sz="1200" baseline="0" dirty="0" smtClean="0">
                <a:ea typeface="ＭＳ Ｐゴシック" pitchFamily="34" charset="-128"/>
              </a:rPr>
              <a:t> </a:t>
            </a:r>
            <a:r>
              <a:rPr lang="en-US" sz="1200" dirty="0" smtClean="0">
                <a:ea typeface="ＭＳ Ｐゴシック" pitchFamily="34" charset="-128"/>
              </a:rPr>
              <a:t>used in the list above, as well as some other buttons</a:t>
            </a:r>
            <a:r>
              <a:rPr lang="en-US" sz="1200" baseline="0" dirty="0" smtClean="0">
                <a:ea typeface="ＭＳ Ｐゴシック" pitchFamily="34" charset="-128"/>
              </a:rPr>
              <a:t> </a:t>
            </a:r>
            <a:r>
              <a:rPr lang="en-US" sz="1200" dirty="0" smtClean="0">
                <a:ea typeface="ＭＳ Ｐゴシック" pitchFamily="34" charset="-128"/>
              </a:rPr>
              <a:t>that we’ll see later on.  </a:t>
            </a:r>
          </a:p>
          <a:p>
            <a:pPr>
              <a:lnSpc>
                <a:spcPct val="80000"/>
              </a:lnSpc>
            </a:pPr>
            <a:endParaRPr lang="en-US" sz="1200" dirty="0" smtClean="0">
              <a:ea typeface="ＭＳ Ｐゴシック" pitchFamily="34" charset="-128"/>
            </a:endParaRPr>
          </a:p>
          <a:p>
            <a:pPr>
              <a:lnSpc>
                <a:spcPct val="80000"/>
              </a:lnSpc>
            </a:pPr>
            <a:r>
              <a:rPr lang="en-US" sz="1200" dirty="0" smtClean="0">
                <a:ea typeface="ＭＳ Ｐゴシック" pitchFamily="34" charset="-128"/>
              </a:rPr>
              <a:t>Let’s</a:t>
            </a:r>
            <a:r>
              <a:rPr lang="en-US" sz="1200" baseline="0" dirty="0" smtClean="0">
                <a:ea typeface="ＭＳ Ｐゴシック" pitchFamily="34" charset="-128"/>
              </a:rPr>
              <a:t> look for </a:t>
            </a:r>
            <a:r>
              <a:rPr lang="en-US" sz="1200" baseline="0" dirty="0" err="1" smtClean="0">
                <a:ea typeface="ＭＳ Ｐゴシック" pitchFamily="34" charset="-128"/>
              </a:rPr>
              <a:t>Ebsco</a:t>
            </a:r>
            <a:r>
              <a:rPr lang="en-US" sz="1200" baseline="0" dirty="0" smtClean="0">
                <a:ea typeface="ＭＳ Ｐゴシック" pitchFamily="34" charset="-128"/>
              </a:rPr>
              <a:t> in our source list. And let’s click on the Edit button. To take you very briefly through these fields: </a:t>
            </a:r>
          </a:p>
          <a:p>
            <a:pPr marL="171450" indent="-171450">
              <a:lnSpc>
                <a:spcPct val="80000"/>
              </a:lnSpc>
              <a:buFont typeface="Arial" pitchFamily="34" charset="0"/>
              <a:buChar char="•"/>
            </a:pPr>
            <a:r>
              <a:rPr lang="en-US" sz="1200" baseline="0" dirty="0" smtClean="0">
                <a:ea typeface="ＭＳ Ｐゴシック" pitchFamily="34" charset="-128"/>
              </a:rPr>
              <a:t>Each source is assigned a source ID behind the scenes in SFX.</a:t>
            </a:r>
          </a:p>
          <a:p>
            <a:pPr marL="171450" indent="-171450">
              <a:lnSpc>
                <a:spcPct val="80000"/>
              </a:lnSpc>
              <a:buFont typeface="Arial" pitchFamily="34" charset="0"/>
              <a:buChar char="•"/>
            </a:pPr>
            <a:r>
              <a:rPr lang="en-US" sz="1200" baseline="0" dirty="0" smtClean="0">
                <a:ea typeface="ＭＳ Ｐゴシック" pitchFamily="34" charset="-128"/>
              </a:rPr>
              <a:t>Show Availability and the Local Show Availability fields have to do with if you want the date </a:t>
            </a:r>
            <a:r>
              <a:rPr lang="en-US" sz="1200" baseline="0" dirty="0" err="1" smtClean="0">
                <a:ea typeface="ＭＳ Ｐゴシック" pitchFamily="34" charset="-128"/>
              </a:rPr>
              <a:t>coverages</a:t>
            </a:r>
            <a:r>
              <a:rPr lang="en-US" sz="1200" baseline="0" dirty="0" smtClean="0">
                <a:ea typeface="ＭＳ Ｐゴシック" pitchFamily="34" charset="-128"/>
              </a:rPr>
              <a:t> to appear in the SFX menu in the source. So for example: if </a:t>
            </a:r>
            <a:r>
              <a:rPr lang="en-US" sz="1200" baseline="0" dirty="0" err="1" smtClean="0">
                <a:ea typeface="ＭＳ Ｐゴシック" pitchFamily="34" charset="-128"/>
              </a:rPr>
              <a:t>Ebsco</a:t>
            </a:r>
            <a:r>
              <a:rPr lang="en-US" sz="1200" baseline="0" dirty="0" smtClean="0">
                <a:ea typeface="ＭＳ Ｐゴシック" pitchFamily="34" charset="-128"/>
              </a:rPr>
              <a:t> is a source for your institution, when the user clicks on the SFX button within </a:t>
            </a:r>
            <a:r>
              <a:rPr lang="en-US" sz="1200" baseline="0" dirty="0" err="1" smtClean="0">
                <a:ea typeface="ＭＳ Ｐゴシック" pitchFamily="34" charset="-128"/>
              </a:rPr>
              <a:t>Ebsco</a:t>
            </a:r>
            <a:r>
              <a:rPr lang="en-US" sz="1200" baseline="0" dirty="0" smtClean="0">
                <a:ea typeface="ＭＳ Ｐゴシック" pitchFamily="34" charset="-128"/>
              </a:rPr>
              <a:t>, should the date </a:t>
            </a:r>
            <a:r>
              <a:rPr lang="en-US" sz="1200" baseline="0" dirty="0" err="1" smtClean="0">
                <a:ea typeface="ＭＳ Ｐゴシック" pitchFamily="34" charset="-128"/>
              </a:rPr>
              <a:t>coverages</a:t>
            </a:r>
            <a:r>
              <a:rPr lang="en-US" sz="1200" baseline="0" dirty="0" smtClean="0">
                <a:ea typeface="ＭＳ Ｐゴシック" pitchFamily="34" charset="-128"/>
              </a:rPr>
              <a:t> show for full-text resources that display in the SFX menu?</a:t>
            </a:r>
          </a:p>
          <a:p>
            <a:pPr marL="171450" indent="-171450">
              <a:lnSpc>
                <a:spcPct val="80000"/>
              </a:lnSpc>
              <a:buFont typeface="Arial" pitchFamily="34" charset="0"/>
              <a:buChar char="•"/>
            </a:pPr>
            <a:r>
              <a:rPr lang="en-US" sz="1200" dirty="0" smtClean="0">
                <a:ea typeface="ＭＳ Ｐゴシック" pitchFamily="34" charset="-128"/>
              </a:rPr>
              <a:t>Internal description is a free text area that will display only to SFX admins who are</a:t>
            </a:r>
            <a:r>
              <a:rPr lang="en-US" sz="1200" baseline="0" dirty="0" smtClean="0">
                <a:ea typeface="ＭＳ Ｐゴシック" pitchFamily="34" charset="-128"/>
              </a:rPr>
              <a:t> viewing the source record as we are now.</a:t>
            </a:r>
          </a:p>
          <a:p>
            <a:pPr marL="171450" indent="-171450">
              <a:lnSpc>
                <a:spcPct val="80000"/>
              </a:lnSpc>
              <a:buFont typeface="Arial" pitchFamily="34" charset="0"/>
              <a:buChar char="•"/>
            </a:pPr>
            <a:r>
              <a:rPr lang="en-US" sz="1200" baseline="0" dirty="0" smtClean="0">
                <a:ea typeface="ＭＳ Ｐゴシック" pitchFamily="34" charset="-128"/>
              </a:rPr>
              <a:t>Additional Details tab shows who created the source, and when it was last updated. Notice this information is not editable.</a:t>
            </a:r>
          </a:p>
          <a:p>
            <a:pPr marL="171450" indent="-171450">
              <a:lnSpc>
                <a:spcPct val="80000"/>
              </a:lnSpc>
              <a:buFont typeface="Arial" pitchFamily="34" charset="0"/>
              <a:buChar char="•"/>
            </a:pPr>
            <a:endParaRPr lang="en-US" sz="1200" baseline="0" dirty="0" smtClean="0">
              <a:ea typeface="ＭＳ Ｐゴシック" pitchFamily="34" charset="-128"/>
            </a:endParaRPr>
          </a:p>
          <a:p>
            <a:pPr>
              <a:lnSpc>
                <a:spcPct val="80000"/>
              </a:lnSpc>
            </a:pPr>
            <a:r>
              <a:rPr lang="en-US" sz="1200" dirty="0" smtClean="0">
                <a:ea typeface="ＭＳ Ｐゴシック" pitchFamily="34" charset="-128"/>
              </a:rPr>
              <a:t>If I click on the S</a:t>
            </a:r>
            <a:r>
              <a:rPr lang="en-US" sz="1200" baseline="0" dirty="0" smtClean="0">
                <a:ea typeface="ＭＳ Ｐゴシック" pitchFamily="34" charset="-128"/>
              </a:rPr>
              <a:t> button</a:t>
            </a:r>
            <a:r>
              <a:rPr lang="en-US" sz="1200" dirty="0" smtClean="0">
                <a:ea typeface="ＭＳ Ｐゴシック" pitchFamily="34" charset="-128"/>
              </a:rPr>
              <a:t>, it is possible to see the various services that are associated with each source.  If you remember from the SFX Introduction</a:t>
            </a:r>
            <a:r>
              <a:rPr lang="en-US" sz="1200" baseline="0" dirty="0" smtClean="0">
                <a:ea typeface="ＭＳ Ｐゴシック" pitchFamily="34" charset="-128"/>
              </a:rPr>
              <a:t> session, services are basically connection information. The source will send an </a:t>
            </a:r>
            <a:r>
              <a:rPr lang="en-US" sz="1200" baseline="0" dirty="0" err="1" smtClean="0">
                <a:ea typeface="ＭＳ Ｐゴシック" pitchFamily="34" charset="-128"/>
              </a:rPr>
              <a:t>OpenURL</a:t>
            </a:r>
            <a:r>
              <a:rPr lang="en-US" sz="1200" baseline="0" dirty="0" smtClean="0">
                <a:ea typeface="ＭＳ Ｐゴシック" pitchFamily="34" charset="-128"/>
              </a:rPr>
              <a:t> to SFX, and the source service is used to help SFX define and interpret the data that’s contained in the </a:t>
            </a:r>
            <a:r>
              <a:rPr lang="en-US" sz="1200" baseline="0" dirty="0" err="1" smtClean="0">
                <a:ea typeface="ＭＳ Ｐゴシック" pitchFamily="34" charset="-128"/>
              </a:rPr>
              <a:t>OpenURL</a:t>
            </a:r>
            <a:r>
              <a:rPr lang="en-US" sz="1200" baseline="0" dirty="0" smtClean="0">
                <a:ea typeface="ＭＳ Ｐゴシック" pitchFamily="34" charset="-128"/>
              </a:rPr>
              <a:t>. </a:t>
            </a:r>
          </a:p>
          <a:p>
            <a:pPr>
              <a:lnSpc>
                <a:spcPct val="80000"/>
              </a:lnSpc>
            </a:pPr>
            <a:endParaRPr lang="en-US" sz="1200" dirty="0" smtClean="0">
              <a:ea typeface="ＭＳ Ｐゴシック" pitchFamily="34" charset="-128"/>
            </a:endParaRPr>
          </a:p>
          <a:p>
            <a:pPr>
              <a:lnSpc>
                <a:spcPct val="80000"/>
              </a:lnSpc>
            </a:pPr>
            <a:r>
              <a:rPr lang="en-US" sz="1200" b="0" dirty="0" smtClean="0">
                <a:ea typeface="ＭＳ Ｐゴシック" pitchFamily="34" charset="-128"/>
              </a:rPr>
              <a:t>Let’s look</a:t>
            </a:r>
            <a:r>
              <a:rPr lang="en-US" sz="1200" b="0" baseline="0" dirty="0" smtClean="0">
                <a:ea typeface="ＭＳ Ｐゴシック" pitchFamily="34" charset="-128"/>
              </a:rPr>
              <a:t> at </a:t>
            </a:r>
            <a:r>
              <a:rPr lang="en-US" sz="1200" b="0" baseline="0" dirty="0" err="1" smtClean="0">
                <a:ea typeface="ＭＳ Ｐゴシック" pitchFamily="34" charset="-128"/>
              </a:rPr>
              <a:t>Ebsco’s</a:t>
            </a:r>
            <a:r>
              <a:rPr lang="en-US" sz="1200" b="0" baseline="0" dirty="0" smtClean="0">
                <a:ea typeface="ＭＳ Ｐゴシック" pitchFamily="34" charset="-128"/>
              </a:rPr>
              <a:t> services </a:t>
            </a:r>
            <a:r>
              <a:rPr lang="en-US" sz="1200" b="0" dirty="0" smtClean="0">
                <a:ea typeface="ＭＳ Ｐゴシック" pitchFamily="34" charset="-128"/>
              </a:rPr>
              <a:t>(click on </a:t>
            </a:r>
            <a:r>
              <a:rPr lang="en-US" sz="1200" b="0" dirty="0" err="1" smtClean="0">
                <a:ea typeface="ＭＳ Ｐゴシック" pitchFamily="34" charset="-128"/>
              </a:rPr>
              <a:t>Ebsco’s</a:t>
            </a:r>
            <a:r>
              <a:rPr lang="en-US" sz="1200" b="0" baseline="0" dirty="0" smtClean="0">
                <a:ea typeface="ＭＳ Ｐゴシック" pitchFamily="34" charset="-128"/>
              </a:rPr>
              <a:t> </a:t>
            </a:r>
            <a:r>
              <a:rPr lang="en-US" sz="1200" b="0" dirty="0" smtClean="0">
                <a:ea typeface="ＭＳ Ｐゴシック" pitchFamily="34" charset="-128"/>
              </a:rPr>
              <a: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r>
              <a:rPr lang="en-US" dirty="0" smtClean="0">
                <a:ea typeface="ＭＳ Ｐゴシック" pitchFamily="34" charset="-128"/>
              </a:rPr>
              <a:t>In the source services screen, you’ll see a list of services, the last date that the service was modified, and a yellow checkmark next to each active service.  By default, all source services are active in SFX.</a:t>
            </a:r>
          </a:p>
          <a:p>
            <a:endParaRPr lang="en-US" dirty="0" smtClean="0">
              <a:ea typeface="ＭＳ Ｐゴシック" pitchFamily="34" charset="-128"/>
            </a:endParaRPr>
          </a:p>
          <a:p>
            <a:r>
              <a:rPr lang="en-US" dirty="0" smtClean="0">
                <a:ea typeface="ＭＳ Ｐゴシック" pitchFamily="34" charset="-128"/>
              </a:rPr>
              <a:t>Remember that a ‘source’ in SFX is where your user starts their search, so having all services active just enables them for use. It doesn’t mean that the SFX button will automatically appear</a:t>
            </a:r>
            <a:r>
              <a:rPr lang="en-US" baseline="0" dirty="0" smtClean="0">
                <a:ea typeface="ＭＳ Ｐゴシック" pitchFamily="34" charset="-128"/>
              </a:rPr>
              <a:t> in your sources. So w</a:t>
            </a:r>
            <a:r>
              <a:rPr lang="en-US" dirty="0" smtClean="0">
                <a:ea typeface="ＭＳ Ｐゴシック" pitchFamily="34" charset="-128"/>
              </a:rPr>
              <a:t>hen</a:t>
            </a:r>
            <a:r>
              <a:rPr lang="en-US" baseline="0" dirty="0" smtClean="0">
                <a:ea typeface="ＭＳ Ｐゴシック" pitchFamily="34" charset="-128"/>
              </a:rPr>
              <a:t> </a:t>
            </a:r>
            <a:r>
              <a:rPr lang="en-US" dirty="0" smtClean="0">
                <a:ea typeface="ＭＳ Ｐゴシック" pitchFamily="34" charset="-128"/>
              </a:rPr>
              <a:t>you are ready to go live with SFX, you’ll want</a:t>
            </a:r>
            <a:r>
              <a:rPr lang="en-US" baseline="0" dirty="0" smtClean="0">
                <a:ea typeface="ＭＳ Ｐゴシック" pitchFamily="34" charset="-128"/>
              </a:rPr>
              <a:t> to</a:t>
            </a:r>
            <a:r>
              <a:rPr lang="en-US" dirty="0" smtClean="0">
                <a:ea typeface="ＭＳ Ｐゴシック" pitchFamily="34" charset="-128"/>
              </a:rPr>
              <a:t> contact each of the vendors that you want</a:t>
            </a:r>
            <a:r>
              <a:rPr lang="en-US" baseline="0" dirty="0" smtClean="0">
                <a:ea typeface="ＭＳ Ｐゴシック" pitchFamily="34" charset="-128"/>
              </a:rPr>
              <a:t> to</a:t>
            </a:r>
            <a:r>
              <a:rPr lang="en-US" dirty="0" smtClean="0">
                <a:ea typeface="ＭＳ Ｐゴシック" pitchFamily="34" charset="-128"/>
              </a:rPr>
              <a:t> use as sources as the vendor may need to do some configuration on their side</a:t>
            </a:r>
            <a:r>
              <a:rPr lang="en-US" baseline="0" dirty="0" smtClean="0">
                <a:ea typeface="ＭＳ Ｐゴシック" pitchFamily="34" charset="-128"/>
              </a:rPr>
              <a:t> so the SFX button will appear.</a:t>
            </a:r>
            <a:r>
              <a:rPr lang="en-US" dirty="0" smtClean="0">
                <a:ea typeface="ＭＳ Ｐゴシック" pitchFamily="34" charset="-128"/>
              </a:rPr>
              <a:t>  The SFX Source Configuration Guide in the Documentation Center will provide you with the information you need to discuss with your vendors. Among the information that the vendo</a:t>
            </a:r>
            <a:r>
              <a:rPr lang="en-US" baseline="0" dirty="0" smtClean="0">
                <a:ea typeface="ＭＳ Ｐゴシック" pitchFamily="34" charset="-128"/>
              </a:rPr>
              <a:t>r may need to know is your SFX URL.</a:t>
            </a:r>
            <a:endParaRPr lang="en-US" dirty="0" smtClean="0">
              <a:ea typeface="ＭＳ Ｐゴシック" pitchFamily="34" charset="-128"/>
            </a:endParaRPr>
          </a:p>
          <a:p>
            <a:endParaRPr lang="en-US"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The bottom line is that because sources and source services are already active, you</a:t>
            </a:r>
            <a:r>
              <a:rPr lang="en-US" baseline="0" dirty="0" smtClean="0">
                <a:ea typeface="ＭＳ Ｐゴシック" pitchFamily="34" charset="-128"/>
              </a:rPr>
              <a:t> really won’t need to do much with the sources in SFX other than know that the list is there. Then make sure to contact any vendor that you want to have as a source so that they can do any configuration on their side for the SFX button to display in their interface.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r>
              <a:rPr lang="en-US" dirty="0" smtClean="0">
                <a:ea typeface="ＭＳ Ｐゴシック" pitchFamily="34" charset="-128"/>
              </a:rPr>
              <a:t>Let’s look now at the heart of SFX Admin Center now, which is activating targets, services, and objects.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r>
              <a:rPr lang="en-US" dirty="0" smtClean="0">
                <a:ea typeface="ＭＳ Ｐゴシック" pitchFamily="34" charset="-128"/>
              </a:rPr>
              <a:t>Just a quick terminology refresher</a:t>
            </a:r>
            <a:r>
              <a:rPr lang="en-US" baseline="0" dirty="0" smtClean="0">
                <a:ea typeface="ＭＳ Ｐゴシック" pitchFamily="34" charset="-128"/>
              </a:rPr>
              <a:t> before we go into the details.  </a:t>
            </a:r>
            <a:r>
              <a:rPr lang="en-US" dirty="0" smtClean="0">
                <a:ea typeface="ＭＳ Ｐゴシック" pitchFamily="34" charset="-128"/>
              </a:rPr>
              <a:t>You may remember this terminology from the SFX Introduction session, but I’d like</a:t>
            </a:r>
            <a:r>
              <a:rPr lang="en-US" baseline="0" dirty="0" smtClean="0">
                <a:ea typeface="ＭＳ Ｐゴシック" pitchFamily="34" charset="-128"/>
              </a:rPr>
              <a:t> to recap, and then talk a little more about how targets, services, objects, and object portfolios relate to each other. </a:t>
            </a:r>
          </a:p>
          <a:p>
            <a:endParaRPr lang="en-US" dirty="0" smtClean="0">
              <a:ea typeface="ＭＳ Ｐゴシック" pitchFamily="34" charset="-128"/>
            </a:endParaRPr>
          </a:p>
          <a:p>
            <a:r>
              <a:rPr lang="en-US" dirty="0" smtClean="0">
                <a:ea typeface="ＭＳ Ｐゴシック" pitchFamily="34" charset="-128"/>
              </a:rPr>
              <a:t>The </a:t>
            </a:r>
            <a:r>
              <a:rPr lang="en-US" b="1" dirty="0" smtClean="0">
                <a:ea typeface="ＭＳ Ｐゴシック" pitchFamily="34" charset="-128"/>
              </a:rPr>
              <a:t>target </a:t>
            </a:r>
            <a:r>
              <a:rPr lang="en-US" dirty="0" smtClean="0">
                <a:ea typeface="ＭＳ Ｐゴシック" pitchFamily="34" charset="-128"/>
              </a:rPr>
              <a:t>is the database where users find what they’re looking for. </a:t>
            </a:r>
          </a:p>
          <a:p>
            <a:r>
              <a:rPr lang="en-US" b="1" dirty="0" smtClean="0">
                <a:ea typeface="ＭＳ Ｐゴシック" pitchFamily="34" charset="-128"/>
              </a:rPr>
              <a:t>Services</a:t>
            </a:r>
            <a:r>
              <a:rPr lang="en-US" dirty="0" smtClean="0">
                <a:ea typeface="ＭＳ Ｐゴシック" pitchFamily="34" charset="-128"/>
              </a:rPr>
              <a:t> provide the means of communication between </a:t>
            </a:r>
            <a:r>
              <a:rPr lang="en-US" dirty="0" smtClean="0">
                <a:ea typeface="ＭＳ Ｐゴシック" pitchFamily="34" charset="-128"/>
              </a:rPr>
              <a:t>SFX and the </a:t>
            </a:r>
            <a:r>
              <a:rPr lang="en-US" dirty="0" smtClean="0">
                <a:ea typeface="ＭＳ Ｐゴシック" pitchFamily="34" charset="-128"/>
              </a:rPr>
              <a:t>source and target systems. It’s connection information for what the user is requesting</a:t>
            </a:r>
            <a:r>
              <a:rPr lang="en-US" baseline="0" dirty="0" smtClean="0">
                <a:ea typeface="ＭＳ Ｐゴシック" pitchFamily="34" charset="-128"/>
              </a:rPr>
              <a:t> - so they can get to the full-text to an article, get to an article abstract, and so on.</a:t>
            </a:r>
            <a:endParaRPr lang="en-US" dirty="0" smtClean="0">
              <a:ea typeface="ＭＳ Ｐゴシック" pitchFamily="34" charset="-128"/>
            </a:endParaRPr>
          </a:p>
          <a:p>
            <a:r>
              <a:rPr lang="en-US" dirty="0" smtClean="0">
                <a:ea typeface="ＭＳ Ｐゴシック" pitchFamily="34" charset="-128"/>
              </a:rPr>
              <a:t>An </a:t>
            </a:r>
            <a:r>
              <a:rPr lang="en-US" b="1" dirty="0" smtClean="0">
                <a:ea typeface="ＭＳ Ｐゴシック" pitchFamily="34" charset="-128"/>
              </a:rPr>
              <a:t>object portfolio</a:t>
            </a:r>
            <a:r>
              <a:rPr lang="en-US" dirty="0" smtClean="0">
                <a:ea typeface="ＭＳ Ｐゴシック" pitchFamily="34" charset="-128"/>
              </a:rPr>
              <a:t> is the collection of e-journals or e-books associated with any given target/target service.</a:t>
            </a:r>
          </a:p>
          <a:p>
            <a:r>
              <a:rPr lang="en-US" dirty="0" smtClean="0">
                <a:ea typeface="ＭＳ Ｐゴシック" pitchFamily="34" charset="-128"/>
              </a:rPr>
              <a:t>An </a:t>
            </a:r>
            <a:r>
              <a:rPr lang="en-US" b="1" dirty="0" smtClean="0">
                <a:ea typeface="ＭＳ Ｐゴシック" pitchFamily="34" charset="-128"/>
              </a:rPr>
              <a:t>object</a:t>
            </a:r>
            <a:r>
              <a:rPr lang="en-US" dirty="0" smtClean="0">
                <a:ea typeface="ＭＳ Ｐゴシック" pitchFamily="34" charset="-128"/>
              </a:rPr>
              <a:t> in SFX is a serial title or monograph</a:t>
            </a:r>
            <a:r>
              <a:rPr lang="en-US" baseline="0" dirty="0" smtClean="0">
                <a:ea typeface="ＭＳ Ｐゴシック" pitchFamily="34" charset="-128"/>
              </a:rPr>
              <a:t> title.</a:t>
            </a:r>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r>
              <a:rPr lang="en-US" dirty="0" smtClean="0">
                <a:ea typeface="ＭＳ Ｐゴシック" pitchFamily="34" charset="-128"/>
              </a:rPr>
              <a:t>In the SFX Admin Center, the target, service, object, and object portfolio are components of the link resolution process.  </a:t>
            </a:r>
          </a:p>
          <a:p>
            <a:endParaRPr lang="en-US" dirty="0" smtClean="0">
              <a:ea typeface="ＭＳ Ｐゴシック" pitchFamily="34" charset="-128"/>
            </a:endParaRPr>
          </a:p>
          <a:p>
            <a:r>
              <a:rPr lang="en-US" dirty="0" smtClean="0">
                <a:ea typeface="ＭＳ Ｐゴシック" pitchFamily="34" charset="-128"/>
              </a:rPr>
              <a:t>To put this into more concrete</a:t>
            </a:r>
            <a:r>
              <a:rPr lang="en-US" baseline="0" dirty="0" smtClean="0">
                <a:ea typeface="ＭＳ Ｐゴシック" pitchFamily="34" charset="-128"/>
              </a:rPr>
              <a:t> terms: </a:t>
            </a:r>
            <a:endParaRPr lang="en-US" dirty="0" smtClean="0">
              <a:ea typeface="ＭＳ Ｐゴシック" pitchFamily="34" charset="-128"/>
            </a:endParaRPr>
          </a:p>
          <a:p>
            <a:r>
              <a:rPr lang="en-US" dirty="0" smtClean="0">
                <a:ea typeface="ＭＳ Ｐゴシック" pitchFamily="34" charset="-128"/>
              </a:rPr>
              <a:t>The </a:t>
            </a:r>
            <a:r>
              <a:rPr lang="en-US" b="1" dirty="0" smtClean="0">
                <a:ea typeface="ＭＳ Ｐゴシック" pitchFamily="34" charset="-128"/>
              </a:rPr>
              <a:t>target</a:t>
            </a:r>
            <a:r>
              <a:rPr lang="en-US" dirty="0" smtClean="0">
                <a:ea typeface="ＭＳ Ｐゴシック" pitchFamily="34" charset="-128"/>
              </a:rPr>
              <a:t> </a:t>
            </a:r>
            <a:r>
              <a:rPr lang="en-US" b="1" dirty="0" smtClean="0">
                <a:ea typeface="ＭＳ Ｐゴシック" pitchFamily="34" charset="-128"/>
              </a:rPr>
              <a:t>(click)</a:t>
            </a:r>
            <a:r>
              <a:rPr lang="en-US" dirty="0" smtClean="0">
                <a:ea typeface="ＭＳ Ｐゴシック" pitchFamily="34" charset="-128"/>
              </a:rPr>
              <a:t> is where your users will find what they</a:t>
            </a:r>
            <a:r>
              <a:rPr lang="en-US" baseline="0" dirty="0" smtClean="0">
                <a:ea typeface="ＭＳ Ｐゴシック" pitchFamily="34" charset="-128"/>
              </a:rPr>
              <a:t> are</a:t>
            </a:r>
            <a:r>
              <a:rPr lang="en-US" dirty="0" smtClean="0">
                <a:ea typeface="ＭＳ Ｐゴシック" pitchFamily="34" charset="-128"/>
              </a:rPr>
              <a:t> looking for – in this example, EBSCO’s Academic Search Premier.  </a:t>
            </a:r>
          </a:p>
          <a:p>
            <a:r>
              <a:rPr lang="en-US" dirty="0" smtClean="0">
                <a:ea typeface="ＭＳ Ｐゴシック" pitchFamily="34" charset="-128"/>
              </a:rPr>
              <a:t>The </a:t>
            </a:r>
            <a:r>
              <a:rPr lang="en-US" b="1" dirty="0" smtClean="0">
                <a:ea typeface="ＭＳ Ｐゴシック" pitchFamily="34" charset="-128"/>
              </a:rPr>
              <a:t>service (click)</a:t>
            </a:r>
            <a:r>
              <a:rPr lang="en-US" dirty="0" smtClean="0">
                <a:ea typeface="ＭＳ Ｐゴシック" pitchFamily="34" charset="-128"/>
              </a:rPr>
              <a:t> is what they’re requesting and the connection to it – in this case, they’re requesting the full text.  </a:t>
            </a:r>
          </a:p>
          <a:p>
            <a:r>
              <a:rPr lang="en-US" dirty="0" smtClean="0">
                <a:ea typeface="ＭＳ Ｐゴシック" pitchFamily="34" charset="-128"/>
              </a:rPr>
              <a:t>The </a:t>
            </a:r>
            <a:r>
              <a:rPr lang="en-US" b="1" dirty="0" smtClean="0">
                <a:ea typeface="ＭＳ Ｐゴシック" pitchFamily="34" charset="-128"/>
              </a:rPr>
              <a:t>object portfolio</a:t>
            </a:r>
            <a:r>
              <a:rPr lang="en-US" dirty="0" smtClean="0">
                <a:ea typeface="ＭＳ Ｐゴシック" pitchFamily="34" charset="-128"/>
              </a:rPr>
              <a:t> </a:t>
            </a:r>
            <a:r>
              <a:rPr lang="en-US" b="1" dirty="0" smtClean="0">
                <a:ea typeface="ＭＳ Ｐゴシック" pitchFamily="34" charset="-128"/>
              </a:rPr>
              <a:t>(click)</a:t>
            </a:r>
            <a:r>
              <a:rPr lang="en-US" dirty="0" smtClean="0">
                <a:ea typeface="ＭＳ Ｐゴシック" pitchFamily="34" charset="-128"/>
              </a:rPr>
              <a:t> associated with the target service in this case contains 21,732 e-journals (as of 6/26/2014). And one of those journals is the </a:t>
            </a:r>
            <a:r>
              <a:rPr lang="en-US" b="1" dirty="0" smtClean="0">
                <a:ea typeface="ＭＳ Ｐゴシック" pitchFamily="34" charset="-128"/>
              </a:rPr>
              <a:t>object (click)</a:t>
            </a:r>
            <a:r>
              <a:rPr lang="en-US" dirty="0" smtClean="0">
                <a:ea typeface="ＭＳ Ｐゴシック" pitchFamily="34" charset="-128"/>
              </a:rPr>
              <a:t> Publisher’s Weekly. So Publisher’s Weekly is an object within the object</a:t>
            </a:r>
            <a:r>
              <a:rPr lang="en-US" baseline="0" dirty="0" smtClean="0">
                <a:ea typeface="ＭＳ Ｐゴシック" pitchFamily="34" charset="-128"/>
              </a:rPr>
              <a:t> portfolio.</a:t>
            </a:r>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An object is always going to be associated with a target and a service – and it’s possible for an object to exist in more than one target (for example, you can subscribe to Publisher’s Weekly through EBSCO, Gale, and </a:t>
            </a:r>
            <a:r>
              <a:rPr lang="en-US" dirty="0" err="1" smtClean="0">
                <a:ea typeface="ＭＳ Ｐゴシック" pitchFamily="34" charset="-128"/>
              </a:rPr>
              <a:t>ProQuest</a:t>
            </a:r>
            <a:r>
              <a:rPr lang="en-US" dirty="0" smtClean="0">
                <a:ea typeface="ＭＳ Ｐゴシック" pitchFamily="34" charset="-128"/>
              </a:rPr>
              <a:t> to name a few), </a:t>
            </a:r>
            <a:r>
              <a:rPr lang="en-US" dirty="0" smtClean="0">
                <a:ea typeface="ＭＳ Ｐゴシック" pitchFamily="34" charset="-128"/>
              </a:rPr>
              <a:t>and/or have</a:t>
            </a:r>
            <a:r>
              <a:rPr lang="en-US" baseline="0" dirty="0" smtClean="0">
                <a:ea typeface="ＭＳ Ｐゴシック" pitchFamily="34" charset="-128"/>
              </a:rPr>
              <a:t> </a:t>
            </a:r>
            <a:r>
              <a:rPr lang="en-US" dirty="0" smtClean="0">
                <a:ea typeface="ＭＳ Ｐゴシック" pitchFamily="34" charset="-128"/>
              </a:rPr>
              <a:t>more </a:t>
            </a:r>
            <a:r>
              <a:rPr lang="en-US" dirty="0" smtClean="0">
                <a:ea typeface="ＭＳ Ｐゴシック" pitchFamily="34" charset="-128"/>
              </a:rPr>
              <a:t>than one service (you could get the abstract, full text, etc.).  </a:t>
            </a:r>
          </a:p>
          <a:p>
            <a:endParaRPr lang="en-US"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ea typeface="ＭＳ Ｐゴシック" pitchFamily="34" charset="-128"/>
              </a:rPr>
              <a:t>You’ll want to think of each of these as a ‘level’ or ‘component’ – and each level/component </a:t>
            </a:r>
            <a:r>
              <a:rPr lang="en-US" baseline="0" dirty="0" smtClean="0">
                <a:ea typeface="ＭＳ Ｐゴシック" pitchFamily="34" charset="-128"/>
              </a:rPr>
              <a:t>(target, target service, object/portfolio) needs </a:t>
            </a:r>
            <a:r>
              <a:rPr lang="en-US" baseline="0" dirty="0" smtClean="0">
                <a:ea typeface="ＭＳ Ｐゴシック" pitchFamily="34" charset="-128"/>
              </a:rPr>
              <a:t>to be activated in SFX in order for a target to be available in SFX and display in the SFX menu.  </a:t>
            </a:r>
            <a:r>
              <a:rPr lang="en-US" dirty="0" smtClean="0">
                <a:ea typeface="ＭＳ Ｐゴシック" pitchFamily="34" charset="-128"/>
              </a:rPr>
              <a:t>In this case, if I wanted to activate Publisher’s Weekly, I’d have to activate the EBSCO</a:t>
            </a:r>
            <a:r>
              <a:rPr lang="en-US" baseline="0" dirty="0" smtClean="0">
                <a:ea typeface="ＭＳ Ｐゴシック" pitchFamily="34" charset="-128"/>
              </a:rPr>
              <a:t> Academic Search Premier target, the </a:t>
            </a:r>
            <a:r>
              <a:rPr lang="en-US" baseline="0" dirty="0" err="1" smtClean="0">
                <a:ea typeface="ＭＳ Ｐゴシック" pitchFamily="34" charset="-128"/>
              </a:rPr>
              <a:t>getFullTxt</a:t>
            </a:r>
            <a:r>
              <a:rPr lang="en-US" baseline="0" dirty="0" smtClean="0">
                <a:ea typeface="ＭＳ Ｐゴシック" pitchFamily="34" charset="-128"/>
              </a:rPr>
              <a:t> service, and journal (object) itself. So all 3 levels need to be activated in order for the resource to be available in SFX.</a:t>
            </a:r>
            <a:endParaRPr lang="en-US"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We’ll take a look at each of these components in the </a:t>
            </a:r>
            <a:r>
              <a:rPr lang="en-US" dirty="0" err="1" smtClean="0">
                <a:ea typeface="ＭＳ Ｐゴシック" pitchFamily="34" charset="-128"/>
              </a:rPr>
              <a:t>KBManager</a:t>
            </a:r>
            <a:r>
              <a:rPr lang="en-US" baseline="0" dirty="0" smtClean="0">
                <a:ea typeface="ＭＳ Ｐゴシック" pitchFamily="34" charset="-128"/>
              </a:rPr>
              <a:t> in just a moment.</a:t>
            </a:r>
            <a:endParaRPr lang="en-US" dirty="0"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p:spPr>
        <p:txBody>
          <a:bodyPr/>
          <a:lstStyle/>
          <a:p>
            <a:r>
              <a:rPr lang="en-US" dirty="0" smtClean="0">
                <a:ea typeface="ＭＳ Ｐゴシック" pitchFamily="34" charset="-128"/>
              </a:rPr>
              <a:t>In the data provider world, there are two ways subscriptions can work, and because of this, there are two different workflows for activating resources in SFX.</a:t>
            </a:r>
          </a:p>
          <a:p>
            <a:endParaRPr lang="en-US" dirty="0" smtClean="0">
              <a:ea typeface="ＭＳ Ｐゴシック" pitchFamily="34" charset="-128"/>
            </a:endParaRPr>
          </a:p>
          <a:p>
            <a:r>
              <a:rPr lang="en-US" dirty="0" smtClean="0">
                <a:ea typeface="ＭＳ Ｐゴシック" pitchFamily="34" charset="-128"/>
              </a:rPr>
              <a:t>The first</a:t>
            </a:r>
            <a:r>
              <a:rPr lang="en-US" baseline="0" dirty="0" smtClean="0">
                <a:ea typeface="ＭＳ Ｐゴシック" pitchFamily="34" charset="-128"/>
              </a:rPr>
              <a:t> </a:t>
            </a:r>
            <a:r>
              <a:rPr lang="en-US" dirty="0" smtClean="0">
                <a:ea typeface="ＭＳ Ｐゴシック" pitchFamily="34" charset="-128"/>
              </a:rPr>
              <a:t>type is the </a:t>
            </a:r>
            <a:r>
              <a:rPr lang="en-US" b="1" dirty="0" smtClean="0">
                <a:ea typeface="ＭＳ Ｐゴシック" pitchFamily="34" charset="-128"/>
              </a:rPr>
              <a:t>selective</a:t>
            </a:r>
            <a:r>
              <a:rPr lang="en-US" dirty="0" smtClean="0">
                <a:ea typeface="ＭＳ Ｐゴシック" pitchFamily="34" charset="-128"/>
              </a:rPr>
              <a:t> </a:t>
            </a:r>
            <a:r>
              <a:rPr lang="en-US" dirty="0" smtClean="0">
                <a:ea typeface="ＭＳ Ｐゴシック" pitchFamily="34" charset="-128"/>
              </a:rPr>
              <a:t>type.  </a:t>
            </a:r>
            <a:r>
              <a:rPr lang="en-US" dirty="0" smtClean="0">
                <a:ea typeface="ＭＳ Ｐゴシック" pitchFamily="34" charset="-128"/>
              </a:rPr>
              <a:t>In this case, when you subscribed to the resources, you might have agreed on a definitive list of publications, or you may have been able to pick out titles you wanted to subscribe to within the package.  Examples of vendors who typically</a:t>
            </a:r>
            <a:r>
              <a:rPr lang="en-US" baseline="0" dirty="0" smtClean="0">
                <a:ea typeface="ＭＳ Ｐゴシック" pitchFamily="34" charset="-128"/>
              </a:rPr>
              <a:t> work this way are </a:t>
            </a:r>
            <a:r>
              <a:rPr lang="en-US" dirty="0" smtClean="0">
                <a:ea typeface="ＭＳ Ｐゴシック" pitchFamily="34" charset="-128"/>
              </a:rPr>
              <a:t>Elsevier, Wiley Online, and </a:t>
            </a:r>
            <a:r>
              <a:rPr lang="en-US" dirty="0" err="1" smtClean="0">
                <a:ea typeface="ＭＳ Ｐゴシック" pitchFamily="34" charset="-128"/>
              </a:rPr>
              <a:t>Ingentaconnect</a:t>
            </a:r>
            <a:r>
              <a:rPr lang="en-US" dirty="0" smtClean="0">
                <a:ea typeface="ＭＳ Ｐゴシック" pitchFamily="34" charset="-128"/>
              </a:rPr>
              <a:t>.</a:t>
            </a:r>
          </a:p>
          <a:p>
            <a:endParaRPr lang="en-US"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The second</a:t>
            </a:r>
            <a:r>
              <a:rPr lang="en-US" baseline="0" dirty="0" smtClean="0">
                <a:ea typeface="ＭＳ Ｐゴシック" pitchFamily="34" charset="-128"/>
              </a:rPr>
              <a:t> type </a:t>
            </a:r>
            <a:r>
              <a:rPr lang="en-US" dirty="0" smtClean="0">
                <a:ea typeface="ＭＳ Ｐゴシック" pitchFamily="34" charset="-128"/>
              </a:rPr>
              <a:t>is the </a:t>
            </a:r>
            <a:r>
              <a:rPr lang="en-US" b="1" dirty="0" smtClean="0">
                <a:ea typeface="ＭＳ Ｐゴシック" pitchFamily="34" charset="-128"/>
              </a:rPr>
              <a:t>aggregator</a:t>
            </a:r>
            <a:r>
              <a:rPr lang="en-US" dirty="0" smtClean="0">
                <a:ea typeface="ＭＳ Ｐゴシック" pitchFamily="34" charset="-128"/>
              </a:rPr>
              <a:t> </a:t>
            </a:r>
            <a:r>
              <a:rPr lang="en-US" dirty="0" smtClean="0">
                <a:ea typeface="ＭＳ Ｐゴシック" pitchFamily="34" charset="-128"/>
              </a:rPr>
              <a:t>type.  </a:t>
            </a:r>
            <a:r>
              <a:rPr lang="en-US" dirty="0" smtClean="0">
                <a:ea typeface="ＭＳ Ｐゴシック" pitchFamily="34" charset="-128"/>
              </a:rPr>
              <a:t>In this case, when you subscribed to the package of resources, you subscribed to the entire bundle, and even though publications may come and go from this bundle, your subscription is to the entire package.  Examples of vendors who routinely work this way are EBSCO, Gale, and </a:t>
            </a:r>
            <a:r>
              <a:rPr lang="en-US" dirty="0" err="1" smtClean="0">
                <a:ea typeface="ＭＳ Ｐゴシック" pitchFamily="34" charset="-128"/>
              </a:rPr>
              <a:t>ProQuest</a:t>
            </a:r>
            <a:r>
              <a:rPr lang="en-US" dirty="0" smtClean="0">
                <a:ea typeface="ＭＳ Ｐゴシック" pitchFamily="34" charset="-128"/>
              </a:rPr>
              <a:t>.</a:t>
            </a:r>
          </a:p>
          <a:p>
            <a:endParaRPr lang="en-US" dirty="0" smtClean="0">
              <a:ea typeface="ＭＳ Ｐゴシック" pitchFamily="34" charset="-128"/>
            </a:endParaRPr>
          </a:p>
          <a:p>
            <a:r>
              <a:rPr lang="en-US" dirty="0" smtClean="0">
                <a:ea typeface="ＭＳ Ｐゴシック" pitchFamily="34" charset="-128"/>
              </a:rPr>
              <a:t>It’s important to know the difference when setting up the resources in SFX, because you want to make sure SFX accurately reflects what you’ve subscribed to. </a:t>
            </a:r>
          </a:p>
          <a:p>
            <a:endParaRPr lang="en-US"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ea typeface="ＭＳ Ｐゴシック" pitchFamily="34" charset="-128"/>
              </a:rPr>
              <a:t>I’ll be showing you an example activating a selective package </a:t>
            </a:r>
            <a:r>
              <a:rPr lang="en-US" baseline="0" dirty="0" smtClean="0">
                <a:ea typeface="ＭＳ Ｐゴシック" pitchFamily="34" charset="-128"/>
              </a:rPr>
              <a:t>first in SFX, </a:t>
            </a:r>
            <a:r>
              <a:rPr lang="en-US" baseline="0" dirty="0" smtClean="0">
                <a:ea typeface="ＭＳ Ｐゴシック" pitchFamily="34" charset="-128"/>
              </a:rPr>
              <a:t>and then show an example activating an aggregator package.</a:t>
            </a:r>
            <a:endParaRPr lang="en-US" dirty="0" smtClean="0">
              <a:ea typeface="ＭＳ Ｐゴシック" pitchFamily="34" charset="-128"/>
            </a:endParaRPr>
          </a:p>
          <a:p>
            <a:endParaRPr lang="en-US" dirty="0"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p:spPr>
        <p:txBody>
          <a:bodyPr/>
          <a:lstStyle/>
          <a:p>
            <a:r>
              <a:rPr lang="en-US" dirty="0" smtClean="0">
                <a:ea typeface="ＭＳ Ｐゴシック" pitchFamily="34" charset="-128"/>
              </a:rPr>
              <a:t>The</a:t>
            </a:r>
            <a:r>
              <a:rPr lang="en-US" baseline="0" dirty="0" smtClean="0">
                <a:ea typeface="ＭＳ Ｐゴシック" pitchFamily="34" charset="-128"/>
              </a:rPr>
              <a:t> next couple of slides in your presentation indicate step-by-step instructions for how to activate selective and aggregator packages in SFX.</a:t>
            </a:r>
          </a:p>
          <a:p>
            <a:r>
              <a:rPr lang="en-US" dirty="0" smtClean="0">
                <a:ea typeface="ＭＳ Ｐゴシック" pitchFamily="34" charset="-128"/>
              </a:rPr>
              <a:t>I’m</a:t>
            </a:r>
            <a:r>
              <a:rPr lang="en-US" baseline="0" dirty="0" smtClean="0">
                <a:ea typeface="ＭＳ Ｐゴシック" pitchFamily="34" charset="-128"/>
              </a:rPr>
              <a:t> going to be showing these steps live in SFX.</a:t>
            </a:r>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To activate selective resources:</a:t>
            </a:r>
          </a:p>
          <a:p>
            <a:r>
              <a:rPr lang="en-US" dirty="0" smtClean="0">
                <a:ea typeface="ＭＳ Ｐゴシック" pitchFamily="34" charset="-128"/>
              </a:rPr>
              <a:t>Go the KB Manager, then choose targets</a:t>
            </a:r>
          </a:p>
          <a:p>
            <a:r>
              <a:rPr lang="en-US" dirty="0" smtClean="0">
                <a:ea typeface="ＭＳ Ｐゴシック" pitchFamily="34" charset="-128"/>
              </a:rPr>
              <a:t>We search for the target, and then once we find the one we’re looking for, </a:t>
            </a:r>
          </a:p>
          <a:p>
            <a:r>
              <a:rPr lang="en-US" dirty="0" smtClean="0">
                <a:ea typeface="ＭＳ Ｐゴシック" pitchFamily="34" charset="-128"/>
              </a:rPr>
              <a:t>We click the checkmark in the active column to activate it.</a:t>
            </a:r>
          </a:p>
          <a:p>
            <a:r>
              <a:rPr lang="en-US" dirty="0" smtClean="0">
                <a:ea typeface="ＭＳ Ｐゴシック" pitchFamily="34" charset="-128"/>
              </a:rPr>
              <a:t>We select S for services, then find the service we want to activate.</a:t>
            </a:r>
          </a:p>
          <a:p>
            <a:r>
              <a:rPr lang="en-US" dirty="0" smtClean="0">
                <a:ea typeface="ＭＳ Ｐゴシック" pitchFamily="34" charset="-128"/>
              </a:rPr>
              <a:t>We click the checkmark in the active column to activate it, and then we’ll get a pop-up window.</a:t>
            </a:r>
          </a:p>
          <a:p>
            <a:r>
              <a:rPr lang="en-US" dirty="0" smtClean="0">
                <a:ea typeface="ＭＳ Ｐゴシック" pitchFamily="34" charset="-128"/>
              </a:rPr>
              <a:t>The window will ask us it we want to activate all portfolios, and we choose no.</a:t>
            </a:r>
          </a:p>
          <a:p>
            <a:r>
              <a:rPr lang="en-US" dirty="0" smtClean="0">
                <a:ea typeface="ＭＳ Ｐゴシック" pitchFamily="34" charset="-128"/>
              </a:rPr>
              <a:t>We want to make sure the auto-update settings are correct by selecting E for Edit on the service we just activated.</a:t>
            </a:r>
          </a:p>
          <a:p>
            <a:r>
              <a:rPr lang="en-US" dirty="0" smtClean="0">
                <a:ea typeface="ＭＳ Ｐゴシック" pitchFamily="34" charset="-128"/>
              </a:rPr>
              <a:t>We want to set the </a:t>
            </a:r>
            <a:r>
              <a:rPr lang="en-US" dirty="0" err="1" smtClean="0">
                <a:ea typeface="ＭＳ Ｐゴシック" pitchFamily="34" charset="-128"/>
              </a:rPr>
              <a:t>AutoActive</a:t>
            </a:r>
            <a:r>
              <a:rPr lang="en-US" dirty="0" smtClean="0">
                <a:ea typeface="ＭＳ Ｐゴシック" pitchFamily="34" charset="-128"/>
              </a:rPr>
              <a:t> to</a:t>
            </a:r>
            <a:r>
              <a:rPr lang="en-US" baseline="0" dirty="0" smtClean="0">
                <a:ea typeface="ＭＳ Ｐゴシック" pitchFamily="34" charset="-128"/>
              </a:rPr>
              <a:t> No</a:t>
            </a:r>
            <a:r>
              <a:rPr lang="en-US" dirty="0" smtClean="0">
                <a:ea typeface="ＭＳ Ｐゴシック" pitchFamily="34" charset="-128"/>
              </a:rPr>
              <a:t>, then select</a:t>
            </a:r>
            <a:r>
              <a:rPr lang="en-US" baseline="0" dirty="0" smtClean="0">
                <a:ea typeface="ＭＳ Ｐゴシック" pitchFamily="34" charset="-128"/>
              </a:rPr>
              <a:t> </a:t>
            </a:r>
            <a:r>
              <a:rPr lang="en-US" dirty="0" smtClean="0">
                <a:ea typeface="ＭＳ Ｐゴシック" pitchFamily="34" charset="-128"/>
              </a:rPr>
              <a:t>the </a:t>
            </a:r>
            <a:r>
              <a:rPr lang="en-US" dirty="0" err="1" smtClean="0">
                <a:ea typeface="ＭＳ Ｐゴシック" pitchFamily="34" charset="-128"/>
              </a:rPr>
              <a:t>AutoUpdate</a:t>
            </a:r>
            <a:r>
              <a:rPr lang="en-US" dirty="0" smtClean="0">
                <a:ea typeface="ＭＳ Ｐゴシック" pitchFamily="34" charset="-128"/>
              </a:rPr>
              <a:t> box.</a:t>
            </a:r>
          </a:p>
          <a:p>
            <a:r>
              <a:rPr lang="en-US" dirty="0" smtClean="0">
                <a:ea typeface="ＭＳ Ｐゴシック" pitchFamily="34" charset="-128"/>
              </a:rPr>
              <a:t>We want to make sure this will work with our proxy – so if the resource is not free and you use a proxy, check the box next to Use proxy.</a:t>
            </a:r>
          </a:p>
          <a:p>
            <a:r>
              <a:rPr lang="en-US" dirty="0" smtClean="0">
                <a:ea typeface="ＭＳ Ｐゴシック" pitchFamily="34" charset="-128"/>
              </a:rPr>
              <a:t>Click submit,</a:t>
            </a:r>
          </a:p>
          <a:p>
            <a:r>
              <a:rPr lang="en-US" dirty="0" smtClean="0">
                <a:ea typeface="ＭＳ Ｐゴシック" pitchFamily="34" charset="-128"/>
              </a:rPr>
              <a:t>Then we go to the linking parameters by clicking LP.</a:t>
            </a:r>
          </a:p>
          <a:p>
            <a:r>
              <a:rPr lang="en-US" dirty="0" smtClean="0">
                <a:ea typeface="ＭＳ Ｐゴシック" pitchFamily="34" charset="-128"/>
              </a:rPr>
              <a:t>Enter the value or values if necessary, then click submit.</a:t>
            </a:r>
          </a:p>
          <a:p>
            <a:r>
              <a:rPr lang="en-US" dirty="0" smtClean="0">
                <a:ea typeface="ＭＳ Ｐゴシック" pitchFamily="34" charset="-128"/>
              </a:rPr>
              <a:t>At this point, only the target and service are active – now we want to go ahead and activate individual titles by clicking P for Portfolio,</a:t>
            </a:r>
          </a:p>
          <a:p>
            <a:r>
              <a:rPr lang="en-US" dirty="0" smtClean="0">
                <a:ea typeface="ＭＳ Ｐゴシック" pitchFamily="34" charset="-128"/>
              </a:rPr>
              <a:t>Then clicking the checkmark in the Active column to activate the individual titles.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p:spPr>
        <p:txBody>
          <a:bodyPr/>
          <a:lstStyle/>
          <a:p>
            <a:r>
              <a:rPr lang="en-US" dirty="0" smtClean="0">
                <a:ea typeface="ＭＳ Ｐゴシック" pitchFamily="34" charset="-128"/>
              </a:rPr>
              <a:t>To activate aggregator resources:</a:t>
            </a:r>
          </a:p>
          <a:p>
            <a:r>
              <a:rPr lang="en-US" dirty="0" smtClean="0">
                <a:ea typeface="ＭＳ Ｐゴシック" pitchFamily="34" charset="-128"/>
              </a:rPr>
              <a:t>Go the KB Manager, then choose targets</a:t>
            </a:r>
          </a:p>
          <a:p>
            <a:r>
              <a:rPr lang="en-US" dirty="0" smtClean="0">
                <a:ea typeface="ＭＳ Ｐゴシック" pitchFamily="34" charset="-128"/>
              </a:rPr>
              <a:t>We search for the target, and then once we find the one we’re looking for, </a:t>
            </a:r>
          </a:p>
          <a:p>
            <a:r>
              <a:rPr lang="en-US" dirty="0" smtClean="0">
                <a:ea typeface="ＭＳ Ｐゴシック" pitchFamily="34" charset="-128"/>
              </a:rPr>
              <a:t>We click the checkmark in the active column to activate it.</a:t>
            </a:r>
          </a:p>
          <a:p>
            <a:r>
              <a:rPr lang="en-US" dirty="0" smtClean="0">
                <a:ea typeface="ＭＳ Ｐゴシック" pitchFamily="34" charset="-128"/>
              </a:rPr>
              <a:t>We select S for services, then find the service we want to activate.</a:t>
            </a:r>
          </a:p>
          <a:p>
            <a:r>
              <a:rPr lang="en-US" dirty="0" smtClean="0">
                <a:ea typeface="ＭＳ Ｐゴシック" pitchFamily="34" charset="-128"/>
              </a:rPr>
              <a:t>We click the checkmark in the active column to activate it, and then we’ll get a pop-up window.</a:t>
            </a:r>
          </a:p>
          <a:p>
            <a:r>
              <a:rPr lang="en-US" dirty="0" smtClean="0">
                <a:ea typeface="ＭＳ Ｐゴシック" pitchFamily="34" charset="-128"/>
              </a:rPr>
              <a:t>The window will ask us it we want to activate all portfolios, and we choose yes.</a:t>
            </a:r>
          </a:p>
          <a:p>
            <a:r>
              <a:rPr lang="en-US" dirty="0" smtClean="0">
                <a:ea typeface="ＭＳ Ｐゴシック" pitchFamily="34" charset="-128"/>
              </a:rPr>
              <a:t>Then, we want to make sure the auto-update settings are correct by selecting E for Edit on the service we just activated.</a:t>
            </a:r>
          </a:p>
          <a:p>
            <a:r>
              <a:rPr lang="en-US" dirty="0" smtClean="0">
                <a:ea typeface="ＭＳ Ｐゴシック" pitchFamily="34" charset="-128"/>
              </a:rPr>
              <a:t>We want to set the </a:t>
            </a:r>
            <a:r>
              <a:rPr lang="en-US" dirty="0" err="1" smtClean="0">
                <a:ea typeface="ＭＳ Ｐゴシック" pitchFamily="34" charset="-128"/>
              </a:rPr>
              <a:t>AutoActive</a:t>
            </a:r>
            <a:r>
              <a:rPr lang="en-US" dirty="0" smtClean="0">
                <a:ea typeface="ＭＳ Ｐゴシック" pitchFamily="34" charset="-128"/>
              </a:rPr>
              <a:t> to Yes, then Check the </a:t>
            </a:r>
            <a:r>
              <a:rPr lang="en-US" dirty="0" err="1" smtClean="0">
                <a:ea typeface="ＭＳ Ｐゴシック" pitchFamily="34" charset="-128"/>
              </a:rPr>
              <a:t>AutoUpdate</a:t>
            </a:r>
            <a:r>
              <a:rPr lang="en-US" dirty="0" smtClean="0">
                <a:ea typeface="ＭＳ Ｐゴシック" pitchFamily="34" charset="-128"/>
              </a:rPr>
              <a:t> box.</a:t>
            </a:r>
          </a:p>
          <a:p>
            <a:r>
              <a:rPr lang="en-US" dirty="0" smtClean="0">
                <a:ea typeface="ＭＳ Ｐゴシック" pitchFamily="34" charset="-128"/>
              </a:rPr>
              <a:t>We want to make sure this will work with our proxy – so if the resource is not free and you use a proxy, check the box next to Use proxy.</a:t>
            </a:r>
          </a:p>
          <a:p>
            <a:r>
              <a:rPr lang="en-US" dirty="0" smtClean="0">
                <a:ea typeface="ＭＳ Ｐゴシック" pitchFamily="34" charset="-128"/>
              </a:rPr>
              <a:t>Click submit,</a:t>
            </a:r>
          </a:p>
          <a:p>
            <a:r>
              <a:rPr lang="en-US" dirty="0" smtClean="0">
                <a:ea typeface="ＭＳ Ｐゴシック" pitchFamily="34" charset="-128"/>
              </a:rPr>
              <a:t>Then we go to the linking parameters by clicking LP.</a:t>
            </a:r>
          </a:p>
          <a:p>
            <a:r>
              <a:rPr lang="en-US" dirty="0" smtClean="0">
                <a:ea typeface="ＭＳ Ｐゴシック" pitchFamily="34" charset="-128"/>
              </a:rPr>
              <a:t>Enter the value or values if necessary, then click submit.</a:t>
            </a:r>
          </a:p>
          <a:p>
            <a:endParaRPr lang="en-US" dirty="0" smtClean="0">
              <a:ea typeface="ＭＳ Ｐゴシック" pitchFamily="34" charset="-128"/>
            </a:endParaRPr>
          </a:p>
          <a:p>
            <a:r>
              <a:rPr lang="en-US" dirty="0" smtClean="0">
                <a:ea typeface="ＭＳ Ｐゴシック" pitchFamily="34" charset="-128"/>
              </a:rPr>
              <a:t>Notice you’re able to activate all of the publications in one click – this is going to be the biggest difference between this aggregator activation workflow and activating selective resources.</a:t>
            </a:r>
          </a:p>
          <a:p>
            <a:endParaRPr lang="en-US"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Now that we’ve seen how to activate resources, let’s see how we can configure the threshold data.</a:t>
            </a:r>
          </a:p>
          <a:p>
            <a:endParaRPr lang="en-US" dirty="0"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pPr>
              <a:lnSpc>
                <a:spcPct val="80000"/>
              </a:lnSpc>
            </a:pPr>
            <a:r>
              <a:rPr lang="en-US" sz="1200" dirty="0" smtClean="0">
                <a:ea typeface="ＭＳ Ｐゴシック" pitchFamily="34" charset="-128"/>
              </a:rPr>
              <a:t>In the Targets area of the KB Manager, you’ll find a list of preconfigured targets in SFX. The targets list is similar to the sources list, with a few exceptions:</a:t>
            </a:r>
            <a:r>
              <a:rPr lang="en-US" sz="1200" baseline="0" dirty="0" smtClean="0">
                <a:ea typeface="ＭＳ Ｐゴシック" pitchFamily="34" charset="-128"/>
              </a:rPr>
              <a:t> </a:t>
            </a:r>
            <a:r>
              <a:rPr lang="en-US" sz="1200" dirty="0" smtClean="0">
                <a:ea typeface="ＭＳ Ｐゴシック" pitchFamily="34" charset="-128"/>
              </a:rPr>
              <a:t>Targets can be active (not just the target service), and by default, they are inactive – if they were active, they would be showing in the user interface.  There’s also the option to see the object portfolio (or list of publications) for targets that have them.</a:t>
            </a:r>
          </a:p>
          <a:p>
            <a:pPr>
              <a:lnSpc>
                <a:spcPct val="80000"/>
              </a:lnSpc>
            </a:pPr>
            <a:endParaRPr lang="en-US" sz="1200" dirty="0" smtClean="0">
              <a:ea typeface="ＭＳ Ｐゴシック" pitchFamily="34" charset="-128"/>
            </a:endParaRPr>
          </a:p>
          <a:p>
            <a:pPr>
              <a:lnSpc>
                <a:spcPct val="80000"/>
              </a:lnSpc>
            </a:pPr>
            <a:r>
              <a:rPr lang="en-US" sz="1200" dirty="0" smtClean="0">
                <a:ea typeface="ＭＳ Ｐゴシック" pitchFamily="34" charset="-128"/>
              </a:rPr>
              <a:t>While sources are activated at the source service level, remember that targets must be activated at the target level, the target service level, and if applicable, the object level.  To activate an inactive target, just </a:t>
            </a:r>
            <a:r>
              <a:rPr lang="en-US" sz="1200" b="1" dirty="0" smtClean="0">
                <a:ea typeface="ＭＳ Ｐゴシック" pitchFamily="34" charset="-128"/>
              </a:rPr>
              <a:t>click on the white checkmark (click on 856_URL’s checkmark)</a:t>
            </a:r>
            <a:r>
              <a:rPr lang="en-US" sz="1200" dirty="0" smtClean="0">
                <a:ea typeface="ＭＳ Ｐゴシック" pitchFamily="34" charset="-128"/>
              </a:rPr>
              <a:t> , and it will turn yellow. If you want to deactivate the target, click on the </a:t>
            </a:r>
            <a:r>
              <a:rPr lang="en-US" sz="1200" b="1" dirty="0" smtClean="0">
                <a:ea typeface="ＭＳ Ｐゴシック" pitchFamily="34" charset="-128"/>
              </a:rPr>
              <a:t>yellow checkmark</a:t>
            </a:r>
            <a:r>
              <a:rPr lang="en-US" sz="1200" dirty="0" smtClean="0">
                <a:ea typeface="ＭＳ Ｐゴシック" pitchFamily="34" charset="-128"/>
              </a:rPr>
              <a:t> </a:t>
            </a:r>
            <a:r>
              <a:rPr lang="en-US" sz="1200" b="1" dirty="0" smtClean="0">
                <a:ea typeface="ＭＳ Ｐゴシック" pitchFamily="34" charset="-128"/>
              </a:rPr>
              <a:t>(click on 856_URL’s checkmark again)</a:t>
            </a:r>
            <a:r>
              <a:rPr lang="en-US" sz="1200" dirty="0" smtClean="0">
                <a:ea typeface="ＭＳ Ｐゴシック" pitchFamily="34" charset="-128"/>
              </a:rPr>
              <a:t> and it will go back to white.</a:t>
            </a:r>
          </a:p>
          <a:p>
            <a:pPr>
              <a:lnSpc>
                <a:spcPct val="80000"/>
              </a:lnSpc>
            </a:pPr>
            <a:endParaRPr lang="en-US" sz="1200" dirty="0" smtClean="0">
              <a:ea typeface="ＭＳ Ｐゴシック" pitchFamily="34" charset="-128"/>
            </a:endParaRPr>
          </a:p>
          <a:p>
            <a:pPr>
              <a:lnSpc>
                <a:spcPct val="80000"/>
              </a:lnSpc>
            </a:pPr>
            <a:r>
              <a:rPr lang="en-US" sz="1200" dirty="0" smtClean="0">
                <a:ea typeface="ＭＳ Ｐゴシック" pitchFamily="34" charset="-128"/>
              </a:rPr>
              <a:t>I can view or edit the details of a target by clicking on the </a:t>
            </a:r>
            <a:r>
              <a:rPr lang="en-US" sz="1200" b="1" dirty="0" smtClean="0">
                <a:ea typeface="ＭＳ Ｐゴシック" pitchFamily="34" charset="-128"/>
              </a:rPr>
              <a:t>E icon (click on </a:t>
            </a:r>
            <a:r>
              <a:rPr lang="en-US" sz="1200" b="1" dirty="0" err="1" smtClean="0">
                <a:ea typeface="ＭＳ Ｐゴシック" pitchFamily="34" charset="-128"/>
              </a:rPr>
              <a:t>Ebsco</a:t>
            </a:r>
            <a:r>
              <a:rPr lang="en-US" sz="1200" b="1" dirty="0" smtClean="0">
                <a:ea typeface="ＭＳ Ｐゴシック" pitchFamily="34" charset="-128"/>
              </a:rPr>
              <a:t> Academic Search Premier’s E)</a:t>
            </a:r>
            <a:r>
              <a:rPr lang="en-US" sz="1200" dirty="0" smtClean="0">
                <a:ea typeface="ＭＳ Ｐゴシック" pitchFamily="34" charset="-128"/>
              </a:rPr>
              <a:t> .  Here I can add a local public name, which would change the way this target appeared in the UI.  I can also add a local threshold here.  There’s a few additional fields that I can add notes to, both for the end users and internal display. </a:t>
            </a:r>
            <a:r>
              <a:rPr lang="en-US" sz="1200" b="1" dirty="0" smtClean="0">
                <a:ea typeface="ＭＳ Ｐゴシック" pitchFamily="34" charset="-128"/>
              </a:rPr>
              <a:t>(click close window)</a:t>
            </a:r>
          </a:p>
          <a:p>
            <a:pPr>
              <a:lnSpc>
                <a:spcPct val="80000"/>
              </a:lnSpc>
            </a:pPr>
            <a:endParaRPr lang="en-US" sz="1200" b="1" dirty="0" smtClean="0">
              <a:ea typeface="ＭＳ Ｐゴシック" pitchFamily="34" charset="-128"/>
            </a:endParaRPr>
          </a:p>
          <a:p>
            <a:pPr>
              <a:lnSpc>
                <a:spcPct val="80000"/>
              </a:lnSpc>
            </a:pPr>
            <a:r>
              <a:rPr lang="en-US" sz="1200" dirty="0" smtClean="0">
                <a:ea typeface="ＭＳ Ｐゴシック" pitchFamily="34" charset="-128"/>
              </a:rPr>
              <a:t>Let’s click on ‘S’ to see the target services available</a:t>
            </a:r>
            <a:r>
              <a:rPr lang="en-US" sz="1200" baseline="0" dirty="0" smtClean="0">
                <a:ea typeface="ＭＳ Ｐゴシック" pitchFamily="34" charset="-128"/>
              </a:rPr>
              <a:t> for </a:t>
            </a:r>
            <a:r>
              <a:rPr lang="en-US" sz="1200" baseline="0" dirty="0" err="1" smtClean="0">
                <a:ea typeface="ＭＳ Ｐゴシック" pitchFamily="34" charset="-128"/>
              </a:rPr>
              <a:t>Ebsco’s</a:t>
            </a:r>
            <a:r>
              <a:rPr lang="en-US" sz="1200" baseline="0" dirty="0" smtClean="0">
                <a:ea typeface="ＭＳ Ｐゴシック" pitchFamily="34" charset="-128"/>
              </a:rPr>
              <a:t> Academic Search Premier</a:t>
            </a:r>
            <a:r>
              <a:rPr lang="en-US" sz="1200" dirty="0" smtClean="0">
                <a:ea typeface="ＭＳ Ｐゴシック" pitchFamily="34" charset="-128"/>
              </a:rPr>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pPr>
              <a:lnSpc>
                <a:spcPct val="80000"/>
              </a:lnSpc>
            </a:pPr>
            <a:r>
              <a:rPr lang="en-US" sz="1200" dirty="0" smtClean="0">
                <a:ea typeface="ＭＳ Ｐゴシック" pitchFamily="34" charset="-128"/>
              </a:rPr>
              <a:t>There are two services available for </a:t>
            </a:r>
            <a:r>
              <a:rPr lang="en-US" sz="1200" dirty="0" err="1" smtClean="0">
                <a:ea typeface="ＭＳ Ｐゴシック" pitchFamily="34" charset="-128"/>
              </a:rPr>
              <a:t>Ebsco’s</a:t>
            </a:r>
            <a:r>
              <a:rPr lang="en-US" sz="1200" dirty="0" smtClean="0">
                <a:ea typeface="ＭＳ Ｐゴシック" pitchFamily="34" charset="-128"/>
              </a:rPr>
              <a:t> Academic Search Premier – getAbstract and </a:t>
            </a:r>
            <a:r>
              <a:rPr lang="en-US" sz="1200" dirty="0" err="1" smtClean="0">
                <a:ea typeface="ＭＳ Ｐゴシック" pitchFamily="34" charset="-128"/>
              </a:rPr>
              <a:t>getFulltext</a:t>
            </a:r>
            <a:r>
              <a:rPr lang="en-US" sz="1200" dirty="0" smtClean="0">
                <a:ea typeface="ＭＳ Ｐゴシック" pitchFamily="34" charset="-128"/>
              </a:rPr>
              <a:t>.  They’re both active.</a:t>
            </a:r>
          </a:p>
          <a:p>
            <a:pPr>
              <a:lnSpc>
                <a:spcPct val="80000"/>
              </a:lnSpc>
            </a:pPr>
            <a:endParaRPr lang="en-US" sz="1200" dirty="0" smtClean="0">
              <a:ea typeface="ＭＳ Ｐゴシック" pitchFamily="34" charset="-128"/>
            </a:endParaRPr>
          </a:p>
          <a:p>
            <a:pPr>
              <a:lnSpc>
                <a:spcPct val="80000"/>
              </a:lnSpc>
            </a:pPr>
            <a:r>
              <a:rPr lang="en-US" sz="1200" dirty="0" smtClean="0">
                <a:ea typeface="ＭＳ Ｐゴシック" pitchFamily="34" charset="-128"/>
              </a:rPr>
              <a:t>I can edit the getAbstract target by clicking on the </a:t>
            </a:r>
            <a:r>
              <a:rPr lang="en-US" sz="1200" b="1" dirty="0" smtClean="0">
                <a:ea typeface="ＭＳ Ｐゴシック" pitchFamily="34" charset="-128"/>
              </a:rPr>
              <a:t>E (click E on getAbstract)</a:t>
            </a:r>
            <a:r>
              <a:rPr lang="en-US" sz="1200" dirty="0" smtClean="0">
                <a:ea typeface="ＭＳ Ｐゴシック" pitchFamily="34" charset="-128"/>
              </a:rPr>
              <a:t>.  Here, I can see and change various settings and details associated with this service.  </a:t>
            </a:r>
          </a:p>
          <a:p>
            <a:pPr>
              <a:lnSpc>
                <a:spcPct val="80000"/>
              </a:lnSpc>
            </a:pPr>
            <a:endParaRPr lang="en-US" sz="1200" dirty="0" smtClean="0">
              <a:ea typeface="ＭＳ Ｐゴシック" pitchFamily="34" charset="-128"/>
            </a:endParaRPr>
          </a:p>
          <a:p>
            <a:pPr>
              <a:lnSpc>
                <a:spcPct val="80000"/>
              </a:lnSpc>
            </a:pPr>
            <a:r>
              <a:rPr lang="en-US" sz="1200" dirty="0" smtClean="0">
                <a:ea typeface="ＭＳ Ｐゴシック" pitchFamily="34" charset="-128"/>
              </a:rPr>
              <a:t>There are a few important areas of this screen.  The first is </a:t>
            </a:r>
            <a:r>
              <a:rPr lang="en-US" sz="1200" dirty="0" err="1" smtClean="0">
                <a:ea typeface="ＭＳ Ｐゴシック" pitchFamily="34" charset="-128"/>
              </a:rPr>
              <a:t>AutoActive</a:t>
            </a:r>
            <a:r>
              <a:rPr lang="en-US" sz="1200" dirty="0" smtClean="0">
                <a:ea typeface="ＭＳ Ｐゴシック" pitchFamily="34" charset="-128"/>
              </a:rPr>
              <a:t> and </a:t>
            </a:r>
            <a:r>
              <a:rPr lang="en-US" sz="1200" dirty="0" err="1" smtClean="0">
                <a:ea typeface="ＭＳ Ｐゴシック" pitchFamily="34" charset="-128"/>
              </a:rPr>
              <a:t>AutoUpdate</a:t>
            </a:r>
            <a:r>
              <a:rPr lang="en-US" sz="1200" dirty="0" smtClean="0">
                <a:ea typeface="ＭＳ Ｐゴシック" pitchFamily="34" charset="-128"/>
              </a:rPr>
              <a:t>.  There are two types of packages – aggregate packages, where you subscribe to the package as a whole and the list of titles in that package might change from time to time, and selective packages, where you’ve hand-picked titles within the package that you subscribe to.  The </a:t>
            </a:r>
            <a:r>
              <a:rPr lang="en-US" sz="1200" dirty="0" err="1" smtClean="0">
                <a:ea typeface="ＭＳ Ｐゴシック" pitchFamily="34" charset="-128"/>
              </a:rPr>
              <a:t>AutoActive</a:t>
            </a:r>
            <a:r>
              <a:rPr lang="en-US" sz="1200" dirty="0" smtClean="0">
                <a:ea typeface="ＭＳ Ｐゴシック" pitchFamily="34" charset="-128"/>
              </a:rPr>
              <a:t> and </a:t>
            </a:r>
            <a:r>
              <a:rPr lang="en-US" sz="1200" dirty="0" err="1" smtClean="0">
                <a:ea typeface="ＭＳ Ｐゴシック" pitchFamily="34" charset="-128"/>
              </a:rPr>
              <a:t>AutoUpdate</a:t>
            </a:r>
            <a:r>
              <a:rPr lang="en-US" sz="1200" dirty="0" smtClean="0">
                <a:ea typeface="ＭＳ Ｐゴシック" pitchFamily="34" charset="-128"/>
              </a:rPr>
              <a:t> settings are going to allow you to define which type of package it is, and update it accordingly.  We have some knowledge about which type of package the target usually is, and so we make a best guess – that’s why we have the statement “this target is not an aggregator package…” The default setting is ‘aggregator setting’, meaning that it won’t be updated manually – on the screen, we can see that I’ve changed it to ‘Yes’, because it’s a free target, and I want to have it automatically updated.</a:t>
            </a:r>
          </a:p>
          <a:p>
            <a:pPr>
              <a:lnSpc>
                <a:spcPct val="80000"/>
              </a:lnSpc>
            </a:pPr>
            <a:endParaRPr lang="en-US" sz="1200" dirty="0" smtClean="0">
              <a:ea typeface="ＭＳ Ｐゴシック" pitchFamily="34" charset="-128"/>
            </a:endParaRPr>
          </a:p>
          <a:p>
            <a:pPr>
              <a:lnSpc>
                <a:spcPct val="80000"/>
              </a:lnSpc>
            </a:pPr>
            <a:r>
              <a:rPr lang="en-US" sz="1200" dirty="0" smtClean="0">
                <a:ea typeface="ＭＳ Ｐゴシック" pitchFamily="34" charset="-128"/>
              </a:rPr>
              <a:t>If you subscribe to individual titles in the package, then you’ll want to make sure this is set to ‘no’, and select</a:t>
            </a:r>
            <a:r>
              <a:rPr lang="en-US" sz="1200" baseline="0" dirty="0" smtClean="0">
                <a:ea typeface="ＭＳ Ｐゴシック" pitchFamily="34" charset="-128"/>
              </a:rPr>
              <a:t> </a:t>
            </a:r>
            <a:r>
              <a:rPr lang="en-US" sz="1200" dirty="0" smtClean="0">
                <a:ea typeface="ＭＳ Ｐゴシック" pitchFamily="34" charset="-128"/>
              </a:rPr>
              <a:t>the </a:t>
            </a:r>
            <a:r>
              <a:rPr lang="en-US" sz="1200" dirty="0" err="1" smtClean="0">
                <a:ea typeface="ＭＳ Ｐゴシック" pitchFamily="34" charset="-128"/>
              </a:rPr>
              <a:t>AutoUpdate</a:t>
            </a:r>
            <a:r>
              <a:rPr lang="en-US" sz="1200" dirty="0" smtClean="0">
                <a:ea typeface="ＭＳ Ｐゴシック" pitchFamily="34" charset="-128"/>
              </a:rPr>
              <a:t> box.  If you subscribe to the entire package, and have access to whatever publications are in that package, set this to ‘yes’ and check the </a:t>
            </a:r>
            <a:r>
              <a:rPr lang="en-US" sz="1200" dirty="0" err="1" smtClean="0">
                <a:ea typeface="ＭＳ Ｐゴシック" pitchFamily="34" charset="-128"/>
              </a:rPr>
              <a:t>AutoUpdate</a:t>
            </a:r>
            <a:r>
              <a:rPr lang="en-US" sz="1200" dirty="0" smtClean="0">
                <a:ea typeface="ＭＳ Ｐゴシック" pitchFamily="34" charset="-128"/>
              </a:rPr>
              <a:t> box. </a:t>
            </a:r>
          </a:p>
          <a:p>
            <a:pPr>
              <a:lnSpc>
                <a:spcPct val="80000"/>
              </a:lnSpc>
            </a:pPr>
            <a:r>
              <a:rPr lang="en-US" sz="1200" dirty="0" smtClean="0">
                <a:ea typeface="ＭＳ Ｐゴシック" pitchFamily="34" charset="-128"/>
              </a:rPr>
              <a:t>The only time you may</a:t>
            </a:r>
            <a:r>
              <a:rPr lang="en-US" sz="1200" baseline="0" dirty="0" smtClean="0">
                <a:ea typeface="ＭＳ Ｐゴシック" pitchFamily="34" charset="-128"/>
              </a:rPr>
              <a:t> decide </a:t>
            </a:r>
            <a:r>
              <a:rPr lang="en-US" sz="1200" i="1" baseline="0" dirty="0" smtClean="0">
                <a:ea typeface="ＭＳ Ｐゴシック" pitchFamily="34" charset="-128"/>
              </a:rPr>
              <a:t>not</a:t>
            </a:r>
            <a:r>
              <a:rPr lang="en-US" sz="1200" baseline="0" dirty="0" smtClean="0">
                <a:ea typeface="ＭＳ Ｐゴシック" pitchFamily="34" charset="-128"/>
              </a:rPr>
              <a:t> to check the </a:t>
            </a:r>
            <a:r>
              <a:rPr lang="en-US" sz="1200" baseline="0" dirty="0" err="1" smtClean="0">
                <a:ea typeface="ＭＳ Ｐゴシック" pitchFamily="34" charset="-128"/>
              </a:rPr>
              <a:t>AutoUpdate</a:t>
            </a:r>
            <a:r>
              <a:rPr lang="en-US" sz="1200" baseline="0" dirty="0" smtClean="0">
                <a:ea typeface="ＭＳ Ｐゴシック" pitchFamily="34" charset="-128"/>
              </a:rPr>
              <a:t> box is if you have a local target and target service and have written any local parse and </a:t>
            </a:r>
            <a:r>
              <a:rPr lang="en-US" sz="1200" baseline="0" dirty="0" err="1" smtClean="0">
                <a:ea typeface="ＭＳ Ｐゴシック" pitchFamily="34" charset="-128"/>
              </a:rPr>
              <a:t>parse_param</a:t>
            </a:r>
            <a:r>
              <a:rPr lang="en-US" sz="1200" baseline="0" dirty="0" smtClean="0">
                <a:ea typeface="ＭＳ Ｐゴシック" pitchFamily="34" charset="-128"/>
              </a:rPr>
              <a:t> values – because those values may be overwritten with updates. Any other local values such as notes or threshold will not be overwritten. More on local targets, services, and objects a little later in the session.</a:t>
            </a:r>
            <a:endParaRPr lang="en-US" sz="1200" dirty="0" smtClean="0">
              <a:ea typeface="ＭＳ Ｐゴシック" pitchFamily="34" charset="-128"/>
            </a:endParaRPr>
          </a:p>
          <a:p>
            <a:pPr>
              <a:lnSpc>
                <a:spcPct val="80000"/>
              </a:lnSpc>
            </a:pPr>
            <a:endParaRPr lang="en-US" sz="1200" b="1" i="1" u="sng" dirty="0" smtClean="0">
              <a:ea typeface="ＭＳ Ｐゴシック" pitchFamily="34" charset="-128"/>
            </a:endParaRPr>
          </a:p>
          <a:p>
            <a:pPr>
              <a:lnSpc>
                <a:spcPct val="80000"/>
              </a:lnSpc>
            </a:pPr>
            <a:r>
              <a:rPr lang="en-US" sz="1200" dirty="0" smtClean="0">
                <a:ea typeface="ＭＳ Ｐゴシック" pitchFamily="34" charset="-128"/>
              </a:rPr>
              <a:t>The second area is ‘Use Proxy’  If this target service is free you won’t have to use your proxy, but if it’s not free, you’re probably going to need to use the proxy for this service.  Your proxy is set up in the Configuration area in the Admin Center, and we’ll see how that’s done in the User</a:t>
            </a:r>
            <a:r>
              <a:rPr lang="en-US" sz="1200" baseline="0" dirty="0" smtClean="0">
                <a:ea typeface="ＭＳ Ｐゴシック" pitchFamily="34" charset="-128"/>
              </a:rPr>
              <a:t> Interface</a:t>
            </a:r>
            <a:r>
              <a:rPr lang="en-US" sz="1200" dirty="0" smtClean="0">
                <a:ea typeface="ＭＳ Ｐゴシック" pitchFamily="34" charset="-128"/>
              </a:rPr>
              <a:t> session, but for now, you would need to make sure the service was set to go through that proxy.  Another note here is that if you are in a consortium and more than one institute set up in SFX, this window will look different; it will allow you to specify which institute’s proxy you want to use.</a:t>
            </a:r>
          </a:p>
          <a:p>
            <a:pPr>
              <a:lnSpc>
                <a:spcPct val="80000"/>
              </a:lnSpc>
            </a:pPr>
            <a:endParaRPr lang="en-US" sz="1200" dirty="0" smtClean="0">
              <a:ea typeface="ＭＳ Ｐゴシック" pitchFamily="34" charset="-128"/>
            </a:endParaRPr>
          </a:p>
          <a:p>
            <a:pPr>
              <a:lnSpc>
                <a:spcPct val="80000"/>
              </a:lnSpc>
            </a:pPr>
            <a:r>
              <a:rPr lang="en-US" sz="1200" dirty="0" smtClean="0">
                <a:ea typeface="ＭＳ Ｐゴシック" pitchFamily="34" charset="-128"/>
              </a:rPr>
              <a:t>The next area is where you can tell if this service is CrossRef supported.  If it is, then you’ll need to register with CrossRef for this service to work properly.  It’s free to register with them, and your CrossRef settings are also configured in a different area of the Admin Center.  We’ll cover what CrossRef is and how it works in the User Interface session.</a:t>
            </a:r>
          </a:p>
          <a:p>
            <a:pPr>
              <a:lnSpc>
                <a:spcPct val="80000"/>
              </a:lnSpc>
            </a:pPr>
            <a:endParaRPr lang="en-US" sz="1200" dirty="0" smtClean="0">
              <a:ea typeface="ＭＳ Ｐゴシック" pitchFamily="34" charset="-128"/>
            </a:endParaRPr>
          </a:p>
          <a:p>
            <a:pPr>
              <a:lnSpc>
                <a:spcPct val="80000"/>
              </a:lnSpc>
            </a:pPr>
            <a:r>
              <a:rPr lang="en-US" sz="1200" dirty="0" smtClean="0">
                <a:ea typeface="ＭＳ Ｐゴシック" pitchFamily="34" charset="-128"/>
              </a:rPr>
              <a:t>The last area I’ll point out is the Threshold.  It’s possible to add a local threshold at the service level and at the target and object levels, as well as add notes, just like in the ‘edit target’ screen.</a:t>
            </a:r>
          </a:p>
          <a:p>
            <a:pPr>
              <a:lnSpc>
                <a:spcPct val="80000"/>
              </a:lnSpc>
            </a:pPr>
            <a:endParaRPr lang="en-US" sz="1200" dirty="0" smtClean="0">
              <a:ea typeface="ＭＳ Ｐゴシック" pitchFamily="34" charset="-128"/>
            </a:endParaRPr>
          </a:p>
          <a:p>
            <a:r>
              <a:rPr lang="en-US" sz="1200" dirty="0" smtClean="0">
                <a:ea typeface="ＭＳ Ｐゴシック" pitchFamily="34" charset="-128"/>
              </a:rPr>
              <a:t>Let’s close this window and go back to the Target Services screen. Before we activate the Target service level by clicking on the checkmark, let’s talk about the Linking Parameter button. Linking parameters are used</a:t>
            </a:r>
            <a:r>
              <a:rPr lang="en-US" sz="1200" baseline="0" dirty="0" smtClean="0">
                <a:ea typeface="ＭＳ Ｐゴシック" pitchFamily="34" charset="-128"/>
              </a:rPr>
              <a:t> for primarily authentication types of information, so the user can connect to the full-text, for example. If </a:t>
            </a:r>
            <a:r>
              <a:rPr lang="en-US" sz="1200" dirty="0" smtClean="0">
                <a:ea typeface="ＭＳ Ｐゴシック" pitchFamily="34" charset="-128"/>
              </a:rPr>
              <a:t>I </a:t>
            </a:r>
            <a:r>
              <a:rPr lang="en-US" sz="1200" b="1" dirty="0" smtClean="0">
                <a:ea typeface="ＭＳ Ｐゴシック" pitchFamily="34" charset="-128"/>
              </a:rPr>
              <a:t>click on L/P</a:t>
            </a:r>
            <a:r>
              <a:rPr lang="en-US" sz="1200" dirty="0" smtClean="0">
                <a:ea typeface="ＭＳ Ｐゴシック" pitchFamily="34" charset="-128"/>
              </a:rPr>
              <a:t>, I’ll get a pop-up with the linking parameter for this service, and I’ll be able to </a:t>
            </a:r>
            <a:r>
              <a:rPr lang="en-US" sz="1200" b="1" dirty="0" smtClean="0">
                <a:ea typeface="ＭＳ Ｐゴシック" pitchFamily="34" charset="-128"/>
              </a:rPr>
              <a:t>edit (click)</a:t>
            </a:r>
            <a:r>
              <a:rPr lang="en-US" sz="1200" dirty="0" smtClean="0">
                <a:ea typeface="ＭＳ Ｐゴシック" pitchFamily="34" charset="-128"/>
              </a:rPr>
              <a:t> it</a:t>
            </a:r>
            <a:r>
              <a:rPr lang="en-US" sz="1200" baseline="0" dirty="0" smtClean="0">
                <a:ea typeface="ＭＳ Ｐゴシック" pitchFamily="34" charset="-128"/>
              </a:rPr>
              <a:t> to input the correct parameters for my library.</a:t>
            </a:r>
            <a:endParaRPr lang="en-US" sz="1200" dirty="0" smtClean="0">
              <a:ea typeface="ＭＳ Ｐゴシック" pitchFamily="34" charset="-128"/>
            </a:endParaRPr>
          </a:p>
          <a:p>
            <a:endParaRPr lang="en-US" sz="1200"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ea typeface="ＭＳ Ｐゴシック" pitchFamily="34" charset="-128"/>
              </a:rPr>
              <a:t>From here, I can </a:t>
            </a:r>
            <a:r>
              <a:rPr lang="en-US" sz="1200" b="1" dirty="0" smtClean="0">
                <a:ea typeface="ＭＳ Ｐゴシック" pitchFamily="34" charset="-128"/>
              </a:rPr>
              <a:t>click (click)</a:t>
            </a:r>
            <a:r>
              <a:rPr lang="en-US" sz="1200" dirty="0" smtClean="0">
                <a:ea typeface="ＭＳ Ｐゴシック" pitchFamily="34" charset="-128"/>
              </a:rPr>
              <a:t> on “Go to List of Linking Parameters” to see the entire list.  I can also get directly to this screen by choosing Linking Parameters in the </a:t>
            </a:r>
            <a:r>
              <a:rPr lang="en-US" sz="1200" dirty="0" err="1" smtClean="0">
                <a:ea typeface="ＭＳ Ｐゴシック" pitchFamily="34" charset="-128"/>
              </a:rPr>
              <a:t>KBManager</a:t>
            </a:r>
            <a:r>
              <a:rPr lang="en-US" sz="1200" dirty="0" smtClean="0">
                <a:ea typeface="ＭＳ Ｐゴシック" pitchFamily="34" charset="-128"/>
              </a:rPr>
              <a:t> in the navigation menu. Not all targets and services require linking parameters. It will depend on the vendor and the resource. These parameters are authentication credentials, above and beyond your proxy.  In some cases, vendors require that credentials be embedded in the </a:t>
            </a:r>
            <a:r>
              <a:rPr lang="en-US" sz="1200" dirty="0" err="1" smtClean="0">
                <a:ea typeface="ＭＳ Ｐゴシック" pitchFamily="34" charset="-128"/>
              </a:rPr>
              <a:t>targetURL</a:t>
            </a:r>
            <a:r>
              <a:rPr lang="en-US" sz="1200" dirty="0" smtClean="0">
                <a:ea typeface="ＭＳ Ｐゴシック" pitchFamily="34" charset="-128"/>
              </a:rPr>
              <a:t> – if they are required, this is where they’re defined.</a:t>
            </a:r>
          </a:p>
          <a:p>
            <a:endParaRPr lang="en-US" sz="1200" dirty="0" smtClean="0">
              <a:ea typeface="ＭＳ Ｐゴシック" pitchFamily="34" charset="-128"/>
            </a:endParaRPr>
          </a:p>
          <a:p>
            <a:pPr>
              <a:lnSpc>
                <a:spcPct val="80000"/>
              </a:lnSpc>
            </a:pPr>
            <a:r>
              <a:rPr lang="en-US" sz="1200" dirty="0" smtClean="0">
                <a:ea typeface="ＭＳ Ｐゴシック" pitchFamily="34" charset="-128"/>
              </a:rPr>
              <a:t>Let’s now</a:t>
            </a:r>
            <a:r>
              <a:rPr lang="en-US" sz="1200" baseline="0" dirty="0" smtClean="0">
                <a:ea typeface="ＭＳ Ｐゴシック" pitchFamily="34" charset="-128"/>
              </a:rPr>
              <a:t> </a:t>
            </a:r>
            <a:r>
              <a:rPr lang="en-US" sz="1200" dirty="0" smtClean="0">
                <a:ea typeface="ＭＳ Ｐゴシック" pitchFamily="34" charset="-128"/>
              </a:rPr>
              <a:t>see the object portfolios that are associated with one of these services.  </a:t>
            </a:r>
            <a:r>
              <a:rPr lang="en-US" sz="1200" baseline="0" dirty="0" smtClean="0">
                <a:ea typeface="ＭＳ Ｐゴシック" pitchFamily="34" charset="-128"/>
              </a:rPr>
              <a:t> </a:t>
            </a:r>
            <a:r>
              <a:rPr lang="en-US" sz="1200" dirty="0" smtClean="0">
                <a:ea typeface="ＭＳ Ｐゴシック" pitchFamily="34" charset="-128"/>
              </a:rPr>
              <a:t>When I click </a:t>
            </a:r>
            <a:r>
              <a:rPr lang="en-US" sz="1200" b="1" dirty="0" smtClean="0">
                <a:ea typeface="ＭＳ Ｐゴシック" pitchFamily="34" charset="-128"/>
              </a:rPr>
              <a:t>P</a:t>
            </a:r>
            <a:r>
              <a:rPr lang="en-US" sz="1200" dirty="0" smtClean="0">
                <a:ea typeface="ＭＳ Ｐゴシック" pitchFamily="34" charset="-128"/>
              </a:rPr>
              <a:t> for Portfolio…</a:t>
            </a:r>
          </a:p>
          <a:p>
            <a:pPr>
              <a:lnSpc>
                <a:spcPct val="80000"/>
              </a:lnSpc>
            </a:pPr>
            <a:endParaRPr lang="en-US" sz="1200" dirty="0"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20C9E1-22CF-4BAC-BCC2-6ED106E34D5E}" type="slidenum">
              <a:rPr lang="ar-SA" smtClean="0"/>
              <a:pPr/>
              <a:t>2</a:t>
            </a:fld>
            <a:endParaRPr lang="en-US"/>
          </a:p>
        </p:txBody>
      </p:sp>
    </p:spTree>
    <p:extLst>
      <p:ext uri="{BB962C8B-B14F-4D97-AF65-F5344CB8AC3E}">
        <p14:creationId xmlns:p14="http://schemas.microsoft.com/office/powerpoint/2010/main" val="536013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p:spPr>
        <p:txBody>
          <a:bodyPr/>
          <a:lstStyle/>
          <a:p>
            <a:pPr lvl="0"/>
            <a:r>
              <a:rPr lang="en-US" dirty="0" smtClean="0"/>
              <a:t>I’m brought to the Object Portfolios screen.  This is where we see the list of objects or publications.</a:t>
            </a:r>
          </a:p>
          <a:p>
            <a:pPr lvl="2"/>
            <a:endParaRPr lang="en-US" dirty="0" smtClean="0"/>
          </a:p>
          <a:p>
            <a:pPr lvl="0"/>
            <a:r>
              <a:rPr lang="en-US" dirty="0" smtClean="0"/>
              <a:t>We can see the ISSN of the publication, its title, and its threshold. I’ve already activated all of the objects in this target, but I’m able to activate and deactivate individual objects by click on the check mark, or by using the buttons at the top of the screen.</a:t>
            </a:r>
          </a:p>
          <a:p>
            <a:pPr lvl="2"/>
            <a:endParaRPr lang="en-US" dirty="0" smtClean="0"/>
          </a:p>
          <a:p>
            <a:pPr lvl="0"/>
            <a:r>
              <a:rPr lang="en-US" dirty="0" smtClean="0"/>
              <a:t>When I click </a:t>
            </a:r>
            <a:r>
              <a:rPr lang="en-US" b="1" dirty="0" smtClean="0"/>
              <a:t>E</a:t>
            </a:r>
            <a:r>
              <a:rPr lang="en-US" dirty="0" smtClean="0"/>
              <a:t> </a:t>
            </a:r>
            <a:r>
              <a:rPr lang="en-US" b="1" dirty="0" smtClean="0"/>
              <a:t>(click on Drugs E)</a:t>
            </a:r>
            <a:r>
              <a:rPr lang="en-US" dirty="0" smtClean="0"/>
              <a:t> for edit I can see a bit more information about the resource, and I can edit the parse parameters and thresholds here as well. Let’s close this window.</a:t>
            </a:r>
          </a:p>
          <a:p>
            <a:pPr lvl="0"/>
            <a:endParaRPr lang="en-US" dirty="0" smtClean="0"/>
          </a:p>
          <a:p>
            <a:pPr lvl="0"/>
            <a:r>
              <a:rPr lang="en-US" dirty="0" smtClean="0"/>
              <a:t>Also notice on the Objects screen the little green dots that sometimes</a:t>
            </a:r>
            <a:r>
              <a:rPr lang="en-US" baseline="0" dirty="0" smtClean="0"/>
              <a:t> display next to the service. The green dots are an indicator that the service is activated. Remember that all 3 levels: target, target service, and the objects have to be activated in order for a resource to display in SFX, so this is just a visual indicator to help you out. </a:t>
            </a:r>
            <a:endParaRPr lang="en-US" dirty="0" smtClean="0"/>
          </a:p>
          <a:p>
            <a:pPr lvl="0"/>
            <a:endParaRPr lang="en-US" dirty="0" smtClean="0"/>
          </a:p>
          <a:p>
            <a:pPr lvl="0"/>
            <a:r>
              <a:rPr lang="en-US" dirty="0" smtClean="0"/>
              <a:t>While it’s possible to see a list of objects in an object portfolio, you can also search for objects across all targets and services by going to “</a:t>
            </a:r>
            <a:r>
              <a:rPr lang="en-US" b="1" dirty="0" smtClean="0"/>
              <a:t>Objects</a:t>
            </a:r>
            <a:r>
              <a:rPr lang="en-US" dirty="0" smtClean="0"/>
              <a:t>” in the navigation menu. </a:t>
            </a:r>
            <a:r>
              <a:rPr lang="en-US" b="1" dirty="0" smtClean="0"/>
              <a:t>(click objects).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r>
              <a:rPr lang="en-US" dirty="0" smtClean="0">
                <a:ea typeface="ＭＳ Ｐゴシック" pitchFamily="34" charset="-128"/>
              </a:rPr>
              <a:t>Let’s talk now about how to add local thresholds.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p:spPr>
        <p:txBody>
          <a:bodyPr/>
          <a:lstStyle/>
          <a:p>
            <a:r>
              <a:rPr lang="en-US" b="1" dirty="0" smtClean="0">
                <a:ea typeface="ＭＳ Ｐゴシック" pitchFamily="34" charset="-128"/>
              </a:rPr>
              <a:t>Remember that SFX</a:t>
            </a:r>
            <a:r>
              <a:rPr lang="en-US" dirty="0" smtClean="0">
                <a:ea typeface="ＭＳ Ｐゴシック" pitchFamily="34" charset="-128"/>
              </a:rPr>
              <a:t> </a:t>
            </a:r>
            <a:r>
              <a:rPr lang="en-US" b="1" dirty="0" smtClean="0">
                <a:ea typeface="ＭＳ Ｐゴシック" pitchFamily="34" charset="-128"/>
              </a:rPr>
              <a:t>(click)</a:t>
            </a:r>
            <a:r>
              <a:rPr lang="en-US" dirty="0" smtClean="0">
                <a:ea typeface="ＭＳ Ｐゴシック" pitchFamily="34" charset="-128"/>
              </a:rPr>
              <a:t> uses thresholds,</a:t>
            </a:r>
            <a:r>
              <a:rPr lang="en-US" baseline="0" dirty="0" smtClean="0">
                <a:ea typeface="ＭＳ Ｐゴシック" pitchFamily="34" charset="-128"/>
              </a:rPr>
              <a:t> or </a:t>
            </a:r>
            <a:r>
              <a:rPr lang="en-US" dirty="0" smtClean="0">
                <a:ea typeface="ＭＳ Ｐゴシック" pitchFamily="34" charset="-128"/>
              </a:rPr>
              <a:t>conditions, on targets, services or object portfolios to ensure that it is available.</a:t>
            </a:r>
          </a:p>
          <a:p>
            <a:r>
              <a:rPr lang="en-US" dirty="0" smtClean="0">
                <a:ea typeface="ＭＳ Ｐゴシック" pitchFamily="34" charset="-128"/>
              </a:rPr>
              <a:t>Date </a:t>
            </a:r>
            <a:r>
              <a:rPr lang="en-US" dirty="0" err="1" smtClean="0">
                <a:ea typeface="ＭＳ Ｐゴシック" pitchFamily="34" charset="-128"/>
              </a:rPr>
              <a:t>coverages</a:t>
            </a:r>
            <a:r>
              <a:rPr lang="en-US" dirty="0" smtClean="0">
                <a:ea typeface="ＭＳ Ｐゴシック" pitchFamily="34" charset="-128"/>
              </a:rPr>
              <a:t> are a typical kind of threshold,</a:t>
            </a:r>
            <a:r>
              <a:rPr lang="en-US" baseline="0" dirty="0" smtClean="0">
                <a:ea typeface="ＭＳ Ｐゴシック" pitchFamily="34" charset="-128"/>
              </a:rPr>
              <a:t> where (for example) you subscribe to a journal title from a package for a particular date range.</a:t>
            </a:r>
            <a:endParaRPr lang="en-US" dirty="0" smtClean="0">
              <a:ea typeface="ＭＳ Ｐゴシック" pitchFamily="34" charset="-128"/>
            </a:endParaRPr>
          </a:p>
          <a:p>
            <a:endParaRPr lang="en-US" dirty="0" smtClean="0">
              <a:ea typeface="ＭＳ Ｐゴシック" pitchFamily="34" charset="-128"/>
            </a:endParaRPr>
          </a:p>
          <a:p>
            <a:r>
              <a:rPr lang="en-US" b="1" dirty="0" smtClean="0">
                <a:ea typeface="ＭＳ Ｐゴシック" pitchFamily="34" charset="-128"/>
              </a:rPr>
              <a:t>Global</a:t>
            </a:r>
            <a:r>
              <a:rPr lang="en-US" dirty="0" smtClean="0">
                <a:ea typeface="ＭＳ Ｐゴシック" pitchFamily="34" charset="-128"/>
              </a:rPr>
              <a:t> </a:t>
            </a:r>
            <a:r>
              <a:rPr lang="en-US" b="1" dirty="0" smtClean="0">
                <a:ea typeface="ＭＳ Ｐゴシック" pitchFamily="34" charset="-128"/>
              </a:rPr>
              <a:t>thresholds</a:t>
            </a:r>
            <a:r>
              <a:rPr lang="en-US" dirty="0" smtClean="0">
                <a:ea typeface="ＭＳ Ｐゴシック" pitchFamily="34" charset="-128"/>
              </a:rPr>
              <a:t> </a:t>
            </a:r>
            <a:r>
              <a:rPr lang="en-US" b="1" dirty="0" smtClean="0">
                <a:ea typeface="ＭＳ Ｐゴシック" pitchFamily="34" charset="-128"/>
              </a:rPr>
              <a:t>(click)</a:t>
            </a:r>
            <a:r>
              <a:rPr lang="en-US" dirty="0" smtClean="0">
                <a:ea typeface="ＭＳ Ｐゴシック" pitchFamily="34" charset="-128"/>
              </a:rPr>
              <a:t> are based on the standard packages supplied by the vendors.  </a:t>
            </a:r>
          </a:p>
          <a:p>
            <a:endParaRPr lang="en-US" dirty="0" smtClean="0">
              <a:ea typeface="ＭＳ Ｐゴシック" pitchFamily="34" charset="-128"/>
            </a:endParaRPr>
          </a:p>
          <a:p>
            <a:r>
              <a:rPr lang="en-US" dirty="0" smtClean="0">
                <a:ea typeface="ＭＳ Ｐゴシック" pitchFamily="34" charset="-128"/>
              </a:rPr>
              <a:t>If your library’s coverage is different from the default, you can customize these thresholds and make them </a:t>
            </a:r>
            <a:r>
              <a:rPr lang="en-US" b="1" dirty="0" smtClean="0">
                <a:ea typeface="ＭＳ Ｐゴシック" pitchFamily="34" charset="-128"/>
              </a:rPr>
              <a:t>local</a:t>
            </a:r>
            <a:r>
              <a:rPr lang="en-US" dirty="0" smtClean="0">
                <a:ea typeface="ＭＳ Ｐゴシック" pitchFamily="34" charset="-128"/>
              </a:rPr>
              <a:t>.  </a:t>
            </a:r>
          </a:p>
          <a:p>
            <a:r>
              <a:rPr lang="en-US" b="1" dirty="0" smtClean="0">
                <a:ea typeface="ＭＳ Ｐゴシック" pitchFamily="34" charset="-128"/>
              </a:rPr>
              <a:t>Local thresholds</a:t>
            </a:r>
            <a:r>
              <a:rPr lang="en-US" dirty="0" smtClean="0">
                <a:ea typeface="ＭＳ Ｐゴシック" pitchFamily="34" charset="-128"/>
              </a:rPr>
              <a:t> </a:t>
            </a:r>
            <a:r>
              <a:rPr lang="en-US" b="1" dirty="0" smtClean="0">
                <a:ea typeface="ＭＳ Ｐゴシック" pitchFamily="34" charset="-128"/>
              </a:rPr>
              <a:t>(click)</a:t>
            </a:r>
            <a:r>
              <a:rPr lang="en-US" dirty="0" smtClean="0">
                <a:ea typeface="ＭＳ Ｐゴシック" pitchFamily="34" charset="-128"/>
              </a:rPr>
              <a:t> will override the global ones without replacing them – you can always remove the local and the global will reassert itself.</a:t>
            </a:r>
          </a:p>
          <a:p>
            <a:endParaRPr lang="en-US" dirty="0"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p:spPr>
        <p:txBody>
          <a:bodyPr/>
          <a:lstStyle/>
          <a:p>
            <a:pPr>
              <a:lnSpc>
                <a:spcPct val="90000"/>
              </a:lnSpc>
            </a:pPr>
            <a:r>
              <a:rPr lang="en-US" sz="1000" dirty="0" smtClean="0">
                <a:ea typeface="ＭＳ Ｐゴシック" pitchFamily="34" charset="-128"/>
              </a:rPr>
              <a:t>Thresholds in SFX are written in Perl, though you don’t necessarily need to know </a:t>
            </a:r>
            <a:r>
              <a:rPr lang="en-US" sz="1000" dirty="0" err="1" smtClean="0">
                <a:ea typeface="ＭＳ Ｐゴシック" pitchFamily="34" charset="-128"/>
              </a:rPr>
              <a:t>perl</a:t>
            </a:r>
            <a:r>
              <a:rPr lang="en-US" sz="1000" dirty="0" smtClean="0">
                <a:ea typeface="ＭＳ Ｐゴシック" pitchFamily="34" charset="-128"/>
              </a:rPr>
              <a:t> to read or write them. Here are some examples.  </a:t>
            </a:r>
          </a:p>
          <a:p>
            <a:pPr>
              <a:lnSpc>
                <a:spcPct val="90000"/>
              </a:lnSpc>
            </a:pPr>
            <a:endParaRPr lang="en-US" sz="1000" dirty="0" smtClean="0">
              <a:ea typeface="ＭＳ Ｐゴシック" pitchFamily="34" charset="-128"/>
            </a:endParaRPr>
          </a:p>
          <a:p>
            <a:pPr>
              <a:lnSpc>
                <a:spcPct val="90000"/>
              </a:lnSpc>
            </a:pPr>
            <a:r>
              <a:rPr lang="en-US" sz="1000" b="1" dirty="0" smtClean="0">
                <a:ea typeface="ＭＳ Ｐゴシック" pitchFamily="34" charset="-128"/>
              </a:rPr>
              <a:t>The Date threshold</a:t>
            </a:r>
            <a:r>
              <a:rPr lang="en-US" sz="1000" dirty="0" smtClean="0">
                <a:ea typeface="ＭＳ Ｐゴシック" pitchFamily="34" charset="-128"/>
              </a:rPr>
              <a:t> </a:t>
            </a:r>
            <a:r>
              <a:rPr lang="en-US" sz="1000" b="1" dirty="0" smtClean="0">
                <a:ea typeface="ＭＳ Ｐゴシック" pitchFamily="34" charset="-128"/>
              </a:rPr>
              <a:t>(click)</a:t>
            </a:r>
            <a:r>
              <a:rPr lang="en-US" sz="1000" dirty="0" smtClean="0">
                <a:ea typeface="ＭＳ Ｐゴシック" pitchFamily="34" charset="-128"/>
              </a:rPr>
              <a:t> starts with the </a:t>
            </a:r>
            <a:r>
              <a:rPr lang="en-US" sz="1000" dirty="0" err="1" smtClean="0">
                <a:ea typeface="ＭＳ Ｐゴシック" pitchFamily="34" charset="-128"/>
              </a:rPr>
              <a:t>obj</a:t>
            </a:r>
            <a:r>
              <a:rPr lang="en-US" sz="1000" dirty="0" smtClean="0">
                <a:ea typeface="ＭＳ Ｐゴシック" pitchFamily="34" charset="-128"/>
              </a:rPr>
              <a:t> parsed date string, then we can see that it’s greater than or equal to 1997.  This means that the available articles in the publication are from 1997 to the present.  In the second example, we can see it’s pretty much the same as the first, but now we have some volume and issue information.  This threshold would read “everything from 1997 volume 12 issue 1 to the present.  The third would read “everything from 1989 volume 1 issue 1 to 2005 volume 17 issue 4.</a:t>
            </a:r>
          </a:p>
          <a:p>
            <a:pPr>
              <a:lnSpc>
                <a:spcPct val="90000"/>
              </a:lnSpc>
            </a:pPr>
            <a:endParaRPr lang="en-US" sz="1000" dirty="0" smtClean="0">
              <a:ea typeface="ＭＳ Ｐゴシック" pitchFamily="34" charset="-128"/>
            </a:endParaRPr>
          </a:p>
          <a:p>
            <a:pPr>
              <a:lnSpc>
                <a:spcPct val="90000"/>
              </a:lnSpc>
            </a:pPr>
            <a:r>
              <a:rPr lang="en-US" sz="1000" b="1" dirty="0" smtClean="0">
                <a:ea typeface="ＭＳ Ｐゴシック" pitchFamily="34" charset="-128"/>
              </a:rPr>
              <a:t>The Moving Wall Threshold (click)</a:t>
            </a:r>
            <a:r>
              <a:rPr lang="en-US" sz="1000" dirty="0" smtClean="0">
                <a:ea typeface="ＭＳ Ｐゴシック" pitchFamily="34" charset="-128"/>
              </a:rPr>
              <a:t> </a:t>
            </a:r>
            <a:endParaRPr lang="en-US" sz="1000" b="1" dirty="0" smtClean="0">
              <a:ea typeface="ＭＳ Ｐゴシック" pitchFamily="34" charset="-128"/>
            </a:endParaRPr>
          </a:p>
          <a:p>
            <a:pPr>
              <a:lnSpc>
                <a:spcPct val="90000"/>
              </a:lnSpc>
            </a:pPr>
            <a:r>
              <a:rPr lang="en-US" sz="1000" dirty="0" smtClean="0">
                <a:ea typeface="ＭＳ Ｐゴシック" pitchFamily="34" charset="-128"/>
              </a:rPr>
              <a:t>When you have an embargo or need to specify a time period relative to the current date, the moving wall threshold comes in handy.  In the first example, the threshold is making all of the articles in the last three months available.  In the second example, this could represent a year-long embargo, where the threshold makes everything that’s a year old or more available.</a:t>
            </a:r>
          </a:p>
          <a:p>
            <a:pPr>
              <a:lnSpc>
                <a:spcPct val="90000"/>
              </a:lnSpc>
            </a:pPr>
            <a:endParaRPr lang="en-US" sz="1000" b="1" dirty="0" smtClean="0">
              <a:ea typeface="ＭＳ Ｐゴシック" pitchFamily="34" charset="-128"/>
            </a:endParaRPr>
          </a:p>
          <a:p>
            <a:pPr>
              <a:lnSpc>
                <a:spcPct val="90000"/>
              </a:lnSpc>
            </a:pPr>
            <a:r>
              <a:rPr lang="en-US" sz="1000" b="1" dirty="0" smtClean="0">
                <a:ea typeface="ＭＳ Ｐゴシック" pitchFamily="34" charset="-128"/>
              </a:rPr>
              <a:t>Require an Attribute (click)</a:t>
            </a:r>
            <a:r>
              <a:rPr lang="en-US" sz="1000" dirty="0" smtClean="0">
                <a:ea typeface="ＭＳ Ｐゴシック" pitchFamily="34" charset="-128"/>
              </a:rPr>
              <a:t> </a:t>
            </a:r>
            <a:endParaRPr lang="en-US" sz="1000" b="1" dirty="0" smtClean="0">
              <a:ea typeface="ＭＳ Ｐゴシック" pitchFamily="34" charset="-128"/>
            </a:endParaRPr>
          </a:p>
          <a:p>
            <a:pPr>
              <a:lnSpc>
                <a:spcPct val="90000"/>
              </a:lnSpc>
            </a:pPr>
            <a:r>
              <a:rPr lang="en-US" sz="1000" dirty="0" smtClean="0">
                <a:ea typeface="ＭＳ Ｐゴシック" pitchFamily="34" charset="-128"/>
              </a:rPr>
              <a:t>The first example is a threshold that states that the target needs to have an ISBN to resolve; if the citation does not include an ISBN, there will be no link in the SFX menu.  The second example is the same principle, with just different data – in this case, the target needs the author’s last name to work.</a:t>
            </a:r>
          </a:p>
          <a:p>
            <a:pPr>
              <a:lnSpc>
                <a:spcPct val="90000"/>
              </a:lnSpc>
            </a:pPr>
            <a:endParaRPr lang="en-US" sz="1000" dirty="0" smtClean="0">
              <a:ea typeface="ＭＳ Ｐゴシック" pitchFamily="34" charset="-128"/>
            </a:endParaRPr>
          </a:p>
          <a:p>
            <a:pPr>
              <a:lnSpc>
                <a:spcPct val="90000"/>
              </a:lnSpc>
            </a:pPr>
            <a:r>
              <a:rPr lang="en-US" sz="1000" dirty="0" smtClean="0">
                <a:ea typeface="ＭＳ Ｐゴシック" pitchFamily="34" charset="-128"/>
              </a:rPr>
              <a:t>Now let’s see how we can configure local </a:t>
            </a:r>
            <a:r>
              <a:rPr lang="en-US" sz="1000" dirty="0" smtClean="0">
                <a:ea typeface="ＭＳ Ｐゴシック" pitchFamily="34" charset="-128"/>
              </a:rPr>
              <a:t>thresholds</a:t>
            </a:r>
            <a:r>
              <a:rPr lang="en-US" sz="1000" baseline="0" dirty="0" smtClean="0">
                <a:ea typeface="ＭＳ Ｐゴシック" pitchFamily="34" charset="-128"/>
              </a:rPr>
              <a:t> in SFX</a:t>
            </a:r>
            <a:r>
              <a:rPr lang="en-US" sz="1000" dirty="0" smtClean="0">
                <a:ea typeface="ＭＳ Ｐゴシック" pitchFamily="34" charset="-128"/>
              </a:rPr>
              <a:t>.</a:t>
            </a:r>
            <a:endParaRPr lang="en-US" sz="1000" dirty="0"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p:spPr>
        <p:txBody>
          <a:bodyPr/>
          <a:lstStyle/>
          <a:p>
            <a:r>
              <a:rPr lang="en-US" dirty="0" smtClean="0">
                <a:ea typeface="ＭＳ Ｐゴシック" pitchFamily="34" charset="-128"/>
              </a:rPr>
              <a:t>To define a local threshold, </a:t>
            </a:r>
          </a:p>
          <a:p>
            <a:r>
              <a:rPr lang="en-US" dirty="0" smtClean="0">
                <a:ea typeface="ＭＳ Ｐゴシック" pitchFamily="34" charset="-128"/>
              </a:rPr>
              <a:t>Click E to Edit target, service, or object</a:t>
            </a:r>
          </a:p>
          <a:p>
            <a:r>
              <a:rPr lang="en-US" dirty="0" smtClean="0">
                <a:ea typeface="ＭＳ Ｐゴシック" pitchFamily="34" charset="-128"/>
              </a:rPr>
              <a:t>Select +Add Local next to Threshold</a:t>
            </a:r>
          </a:p>
          <a:p>
            <a:r>
              <a:rPr lang="en-US" dirty="0" smtClean="0">
                <a:ea typeface="ＭＳ Ｐゴシック" pitchFamily="34" charset="-128"/>
              </a:rPr>
              <a:t>Click Compose</a:t>
            </a:r>
          </a:p>
          <a:p>
            <a:r>
              <a:rPr lang="en-US" dirty="0" smtClean="0">
                <a:ea typeface="ＭＳ Ｐゴシック" pitchFamily="34" charset="-128"/>
              </a:rPr>
              <a:t>Define threshold</a:t>
            </a:r>
          </a:p>
          <a:p>
            <a:r>
              <a:rPr lang="en-US" dirty="0" smtClean="0">
                <a:ea typeface="ＭＳ Ｐゴシック" pitchFamily="34" charset="-128"/>
              </a:rPr>
              <a:t>Click Submit</a:t>
            </a:r>
          </a:p>
          <a:p>
            <a:r>
              <a:rPr lang="en-US" dirty="0" smtClean="0">
                <a:ea typeface="ＭＳ Ｐゴシック" pitchFamily="34" charset="-128"/>
              </a:rPr>
              <a:t>Click Submit to confirm threshold</a:t>
            </a:r>
          </a:p>
          <a:p>
            <a:r>
              <a:rPr lang="en-US" dirty="0" smtClean="0">
                <a:ea typeface="ＭＳ Ｐゴシック" pitchFamily="34" charset="-128"/>
              </a:rPr>
              <a:t>Click Submit to confirm object edit</a:t>
            </a:r>
          </a:p>
          <a:p>
            <a:endParaRPr lang="en-US" dirty="0" smtClean="0">
              <a:ea typeface="ＭＳ Ｐゴシック" pitchFamily="34" charset="-128"/>
            </a:endParaRPr>
          </a:p>
          <a:p>
            <a:r>
              <a:rPr lang="en-US" dirty="0" smtClean="0">
                <a:ea typeface="ＭＳ Ｐゴシック" pitchFamily="34" charset="-128"/>
              </a:rPr>
              <a:t>You can always revert back to the global threshold by editing the target, service or object and selecting ‘clear local’. More detailed information</a:t>
            </a:r>
            <a:r>
              <a:rPr lang="en-US" baseline="0" dirty="0" smtClean="0">
                <a:ea typeface="ＭＳ Ｐゴシック" pitchFamily="34" charset="-128"/>
              </a:rPr>
              <a:t> can be found in </a:t>
            </a:r>
            <a:r>
              <a:rPr lang="en-US" dirty="0" smtClean="0">
                <a:ea typeface="ＭＳ Ｐゴシック" pitchFamily="34" charset="-128"/>
              </a:rPr>
              <a:t>the SFX General User’s Guide.</a:t>
            </a:r>
          </a:p>
          <a:p>
            <a:endParaRPr lang="en-US" dirty="0" smtClean="0">
              <a:ea typeface="ＭＳ Ｐゴシック" pitchFamily="34" charset="-128"/>
            </a:endParaRPr>
          </a:p>
          <a:p>
            <a:r>
              <a:rPr lang="en-US" dirty="0" smtClean="0">
                <a:ea typeface="ＭＳ Ｐゴシック" pitchFamily="34" charset="-128"/>
              </a:rPr>
              <a:t>You can probably</a:t>
            </a:r>
            <a:r>
              <a:rPr lang="en-US" baseline="0" dirty="0" smtClean="0">
                <a:ea typeface="ＭＳ Ｐゴシック" pitchFamily="34" charset="-128"/>
              </a:rPr>
              <a:t> </a:t>
            </a:r>
            <a:r>
              <a:rPr lang="en-US" dirty="0" smtClean="0">
                <a:ea typeface="ＭＳ Ｐゴシック" pitchFamily="34" charset="-128"/>
              </a:rPr>
              <a:t>imagine that if you’re trying to configure lots of resources by changing each one individually in the interface, this could get quite tedious very quickly. </a:t>
            </a:r>
            <a:r>
              <a:rPr lang="en-US" baseline="0" dirty="0" smtClean="0">
                <a:ea typeface="ＭＳ Ｐゴシック" pitchFamily="34" charset="-128"/>
              </a:rPr>
              <a:t> The </a:t>
            </a:r>
            <a:r>
              <a:rPr lang="en-US" baseline="0" dirty="0" err="1" smtClean="0">
                <a:ea typeface="ＭＳ Ｐゴシック" pitchFamily="34" charset="-128"/>
              </a:rPr>
              <a:t>KBTools</a:t>
            </a:r>
            <a:r>
              <a:rPr lang="en-US" baseline="0" dirty="0" smtClean="0">
                <a:ea typeface="ＭＳ Ｐゴシック" pitchFamily="34" charset="-128"/>
              </a:rPr>
              <a:t> area of the SFX </a:t>
            </a:r>
            <a:r>
              <a:rPr lang="en-US" dirty="0" smtClean="0">
                <a:ea typeface="ＭＳ Ｐゴシック" pitchFamily="34" charset="-128"/>
              </a:rPr>
              <a:t>Admin Center will enable you to perform data loading and making changes on a larger scale;</a:t>
            </a:r>
            <a:r>
              <a:rPr lang="en-US" baseline="0" dirty="0" smtClean="0">
                <a:ea typeface="ＭＳ Ｐゴシック" pitchFamily="34" charset="-128"/>
              </a:rPr>
              <a:t> we’ll talk about that in a separate session.</a:t>
            </a:r>
            <a:endParaRPr lang="en-US" dirty="0" smtClean="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r>
              <a:rPr lang="en-US" dirty="0" smtClean="0">
                <a:ea typeface="ＭＳ Ｐゴシック" pitchFamily="34" charset="-128"/>
              </a:rPr>
              <a:t>The last activation</a:t>
            </a:r>
            <a:r>
              <a:rPr lang="en-US" baseline="0" dirty="0" smtClean="0">
                <a:ea typeface="ＭＳ Ｐゴシック" pitchFamily="34" charset="-128"/>
              </a:rPr>
              <a:t> topic we’ll take a look at is for finding an object.</a:t>
            </a:r>
          </a:p>
          <a:p>
            <a:endParaRPr lang="en-US" baseline="0" dirty="0" smtClean="0">
              <a:ea typeface="ＭＳ Ｐゴシック" pitchFamily="34" charset="-128"/>
            </a:endParaRPr>
          </a:p>
          <a:p>
            <a:r>
              <a:rPr lang="en-US" baseline="0" dirty="0" smtClean="0">
                <a:ea typeface="ＭＳ Ｐゴシック" pitchFamily="34" charset="-128"/>
              </a:rPr>
              <a:t>We’ve been using the workflow where we start with searching for the Target and activate it, drill down to the Service level and activate it, and then drill down to the Object level and activate objects. With Finding an object, we’re going to look at this process basically in reverse – where we search for the object first. </a:t>
            </a:r>
          </a:p>
          <a:p>
            <a:endParaRPr lang="en-US" baseline="0" dirty="0" smtClean="0">
              <a:ea typeface="ＭＳ Ｐゴシック" pitchFamily="34" charset="-128"/>
            </a:endParaRPr>
          </a:p>
          <a:p>
            <a:r>
              <a:rPr lang="en-US" baseline="0" dirty="0" smtClean="0">
                <a:ea typeface="ＭＳ Ｐゴシック" pitchFamily="34" charset="-128"/>
              </a:rPr>
              <a:t>Benefits of this:</a:t>
            </a:r>
          </a:p>
          <a:p>
            <a:r>
              <a:rPr lang="en-US" baseline="0" dirty="0" smtClean="0">
                <a:ea typeface="ＭＳ Ｐゴシック" pitchFamily="34" charset="-128"/>
              </a:rPr>
              <a:t>We can search for a particular object title to see if it’s been activated – rather than going through the target and service levels first.</a:t>
            </a:r>
          </a:p>
          <a:p>
            <a:r>
              <a:rPr lang="en-US" baseline="0" dirty="0" smtClean="0">
                <a:ea typeface="ＭＳ Ｐゴシック" pitchFamily="34" charset="-128"/>
              </a:rPr>
              <a:t>We can activate a specific object this way.</a:t>
            </a:r>
            <a:endParaRPr lang="en-US" dirty="0"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p:spPr>
        <p:txBody>
          <a:bodyPr/>
          <a:lstStyle/>
          <a:p>
            <a:r>
              <a:rPr lang="en-US" dirty="0" smtClean="0">
                <a:ea typeface="ＭＳ Ｐゴシック" pitchFamily="34" charset="-128"/>
              </a:rPr>
              <a:t>The Objects screen allows you to search for any publication in SFX.  </a:t>
            </a:r>
          </a:p>
          <a:p>
            <a:endParaRPr lang="en-US" dirty="0" smtClean="0">
              <a:ea typeface="ＭＳ Ｐゴシック" pitchFamily="34" charset="-128"/>
            </a:endParaRPr>
          </a:p>
          <a:p>
            <a:r>
              <a:rPr lang="en-US" dirty="0" smtClean="0">
                <a:ea typeface="ＭＳ Ｐゴシック" pitchFamily="34" charset="-128"/>
              </a:rPr>
              <a:t>This allows you to do a couple of things</a:t>
            </a:r>
            <a:r>
              <a:rPr lang="en-US" baseline="0" dirty="0" smtClean="0">
                <a:ea typeface="ＭＳ Ｐゴシック" pitchFamily="34" charset="-128"/>
              </a:rPr>
              <a:t> – to work backwards to:</a:t>
            </a:r>
            <a:endParaRPr lang="en-US" dirty="0" smtClean="0">
              <a:ea typeface="ＭＳ Ｐゴシック" pitchFamily="34" charset="-128"/>
            </a:endParaRPr>
          </a:p>
          <a:p>
            <a:r>
              <a:rPr lang="en-US" dirty="0" smtClean="0">
                <a:ea typeface="ＭＳ Ｐゴシック" pitchFamily="34" charset="-128"/>
              </a:rPr>
              <a:t>1.) Check and see if</a:t>
            </a:r>
            <a:r>
              <a:rPr lang="en-US" baseline="0" dirty="0" smtClean="0">
                <a:ea typeface="ＭＳ Ｐゴシック" pitchFamily="34" charset="-128"/>
              </a:rPr>
              <a:t> the object is indeed activated in a particular target (rather than looking up the target first)</a:t>
            </a:r>
          </a:p>
          <a:p>
            <a:r>
              <a:rPr lang="en-US" baseline="0" dirty="0" smtClean="0">
                <a:ea typeface="ＭＳ Ｐゴシック" pitchFamily="34" charset="-128"/>
              </a:rPr>
              <a:t>2.) From here, activate the object, and in addition to the target and target service if they are not already active and do not require linking parameters.</a:t>
            </a:r>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You can select the field you’d like to </a:t>
            </a:r>
            <a:r>
              <a:rPr lang="en-US" b="1" dirty="0" smtClean="0">
                <a:ea typeface="ＭＳ Ｐゴシック" pitchFamily="34" charset="-128"/>
              </a:rPr>
              <a:t>search </a:t>
            </a:r>
            <a:r>
              <a:rPr lang="en-US" b="1" i="1" dirty="0" smtClean="0">
                <a:ea typeface="ＭＳ Ｐゴシック" pitchFamily="34" charset="-128"/>
              </a:rPr>
              <a:t>(click on title dropdown)</a:t>
            </a:r>
            <a:r>
              <a:rPr lang="en-US" i="1" dirty="0" smtClean="0">
                <a:ea typeface="ＭＳ Ｐゴシック" pitchFamily="34" charset="-128"/>
              </a:rPr>
              <a:t>,</a:t>
            </a:r>
            <a:r>
              <a:rPr lang="en-US" dirty="0" smtClean="0">
                <a:ea typeface="ＭＳ Ｐゴシック" pitchFamily="34" charset="-128"/>
              </a:rPr>
              <a:t> and</a:t>
            </a:r>
            <a:r>
              <a:rPr lang="en-US" b="1" dirty="0" smtClean="0">
                <a:ea typeface="ＭＳ Ｐゴシック" pitchFamily="34" charset="-128"/>
              </a:rPr>
              <a:t> </a:t>
            </a:r>
            <a:r>
              <a:rPr lang="en-US" dirty="0" smtClean="0">
                <a:ea typeface="ＭＳ Ｐゴシック" pitchFamily="34" charset="-128"/>
              </a:rPr>
              <a:t>how the search terms are </a:t>
            </a:r>
            <a:r>
              <a:rPr lang="en-US" b="1" dirty="0" smtClean="0">
                <a:ea typeface="ＭＳ Ｐゴシック" pitchFamily="34" charset="-128"/>
              </a:rPr>
              <a:t>applied </a:t>
            </a:r>
            <a:r>
              <a:rPr lang="en-US" b="1" i="1" dirty="0" smtClean="0">
                <a:ea typeface="ＭＳ Ｐゴシック" pitchFamily="34" charset="-128"/>
              </a:rPr>
              <a:t>(click on the begins dropdown).</a:t>
            </a:r>
            <a:r>
              <a:rPr lang="en-US" b="1" dirty="0" smtClean="0">
                <a:ea typeface="ＭＳ Ｐゴシック" pitchFamily="34" charset="-128"/>
              </a:rPr>
              <a:t>  </a:t>
            </a:r>
            <a:r>
              <a:rPr lang="en-US" dirty="0" smtClean="0">
                <a:ea typeface="ＭＳ Ｐゴシック" pitchFamily="34" charset="-128"/>
              </a:rPr>
              <a:t>It’s also possible to </a:t>
            </a:r>
            <a:r>
              <a:rPr lang="en-US" b="1" dirty="0" smtClean="0">
                <a:ea typeface="ＭＳ Ｐゴシック" pitchFamily="34" charset="-128"/>
              </a:rPr>
              <a:t>add conditions (click on Add condition)</a:t>
            </a:r>
            <a:r>
              <a:rPr lang="en-US" dirty="0" smtClean="0">
                <a:ea typeface="ＭＳ Ｐゴシック" pitchFamily="34" charset="-128"/>
              </a:rPr>
              <a:t> or remove them </a:t>
            </a:r>
            <a:r>
              <a:rPr lang="en-US" b="1" i="1" dirty="0" smtClean="0">
                <a:ea typeface="ＭＳ Ｐゴシック" pitchFamily="34" charset="-128"/>
              </a:rPr>
              <a:t>(click remove to remove the added condition)</a:t>
            </a:r>
          </a:p>
          <a:p>
            <a:endParaRPr lang="en-US" b="1" i="1" dirty="0" smtClean="0">
              <a:ea typeface="ＭＳ Ｐゴシック" pitchFamily="34" charset="-128"/>
            </a:endParaRPr>
          </a:p>
          <a:p>
            <a:r>
              <a:rPr lang="en-US" dirty="0" smtClean="0">
                <a:ea typeface="ＭＳ Ｐゴシック" pitchFamily="34" charset="-128"/>
              </a:rPr>
              <a:t>Let’s search for </a:t>
            </a:r>
            <a:r>
              <a:rPr lang="en-US" dirty="0" err="1" smtClean="0">
                <a:ea typeface="ＭＳ Ｐゴシック" pitchFamily="34" charset="-128"/>
              </a:rPr>
              <a:t>Archaea</a:t>
            </a:r>
            <a:r>
              <a:rPr lang="en-US" dirty="0" smtClean="0">
                <a:ea typeface="ＭＳ Ｐゴシック" pitchFamily="34" charset="-128"/>
              </a:rPr>
              <a:t> </a:t>
            </a:r>
            <a:r>
              <a:rPr lang="en-US" b="1" i="1" dirty="0" smtClean="0">
                <a:ea typeface="ＭＳ Ｐゴシック" pitchFamily="34" charset="-128"/>
              </a:rPr>
              <a:t>(click once for search term to appear, then click on search)</a:t>
            </a:r>
          </a:p>
          <a:p>
            <a:endParaRPr lang="en-US" b="1" i="1" dirty="0"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p:spPr>
        <p:txBody>
          <a:bodyPr/>
          <a:lstStyle/>
          <a:p>
            <a:pPr>
              <a:lnSpc>
                <a:spcPct val="80000"/>
              </a:lnSpc>
            </a:pPr>
            <a:r>
              <a:rPr lang="en-US" sz="1200" dirty="0" smtClean="0">
                <a:ea typeface="ＭＳ Ｐゴシック" pitchFamily="34" charset="-128"/>
              </a:rPr>
              <a:t>In the search results, I can see that I have one journal, and a few e-books – right now, I’m interested in the journal.  I can edit or view these objects, but you’ll notice I can’t activate them here.  The reason for that is the object has to be associated with a target and a target service that also need to be active.</a:t>
            </a:r>
          </a:p>
          <a:p>
            <a:pPr>
              <a:lnSpc>
                <a:spcPct val="80000"/>
              </a:lnSpc>
            </a:pPr>
            <a:endParaRPr lang="en-US" sz="1200" dirty="0" smtClean="0">
              <a:ea typeface="ＭＳ Ｐゴシック" pitchFamily="34" charset="-128"/>
            </a:endParaRPr>
          </a:p>
          <a:p>
            <a:pPr>
              <a:lnSpc>
                <a:spcPct val="80000"/>
              </a:lnSpc>
            </a:pPr>
            <a:r>
              <a:rPr lang="en-US" sz="1200" dirty="0" smtClean="0">
                <a:ea typeface="ＭＳ Ｐゴシック" pitchFamily="34" charset="-128"/>
              </a:rPr>
              <a:t>By </a:t>
            </a:r>
            <a:r>
              <a:rPr lang="en-US" sz="1200" b="1" dirty="0" smtClean="0">
                <a:ea typeface="ＭＳ Ｐゴシック" pitchFamily="34" charset="-128"/>
              </a:rPr>
              <a:t>clicking P for portfolio (click on </a:t>
            </a:r>
            <a:r>
              <a:rPr lang="en-US" sz="1200" b="1" dirty="0" err="1" smtClean="0">
                <a:ea typeface="ＭＳ Ｐゴシック" pitchFamily="34" charset="-128"/>
              </a:rPr>
              <a:t>Archaea</a:t>
            </a:r>
            <a:r>
              <a:rPr lang="en-US" sz="1200" b="1" dirty="0" smtClean="0">
                <a:ea typeface="ＭＳ Ｐゴシック" pitchFamily="34" charset="-128"/>
              </a:rPr>
              <a:t> P)</a:t>
            </a:r>
            <a:r>
              <a:rPr lang="en-US" sz="1200" dirty="0" smtClean="0">
                <a:ea typeface="ＭＳ Ｐゴシック" pitchFamily="34" charset="-128"/>
              </a:rPr>
              <a:t> , I can see that this journal is in more than one portfolio. </a:t>
            </a:r>
            <a:r>
              <a:rPr lang="en-US" sz="1200" dirty="0" err="1" smtClean="0">
                <a:ea typeface="ＭＳ Ｐゴシック" pitchFamily="34" charset="-128"/>
              </a:rPr>
              <a:t>Archaea</a:t>
            </a:r>
            <a:r>
              <a:rPr lang="en-US" sz="1200" dirty="0" smtClean="0">
                <a:ea typeface="ＭＳ Ｐゴシック" pitchFamily="34" charset="-128"/>
              </a:rPr>
              <a:t> is contained in the CEIRC </a:t>
            </a:r>
            <a:r>
              <a:rPr lang="en-US" sz="1200" dirty="0" err="1" smtClean="0">
                <a:ea typeface="ＭＳ Ｐゴシック" pitchFamily="34" charset="-128"/>
              </a:rPr>
              <a:t>ProQuest</a:t>
            </a:r>
            <a:r>
              <a:rPr lang="en-US" sz="1200" dirty="0" smtClean="0">
                <a:ea typeface="ＭＳ Ｐゴシック" pitchFamily="34" charset="-128"/>
              </a:rPr>
              <a:t> 500 International package, the DOAJ package, the </a:t>
            </a:r>
            <a:r>
              <a:rPr lang="en-US" sz="1200" dirty="0" err="1" smtClean="0">
                <a:ea typeface="ＭＳ Ｐゴシック" pitchFamily="34" charset="-128"/>
              </a:rPr>
              <a:t>EBSCOHost</a:t>
            </a:r>
            <a:r>
              <a:rPr lang="en-US" sz="1200" dirty="0" smtClean="0">
                <a:ea typeface="ＭＳ Ｐゴシック" pitchFamily="34" charset="-128"/>
              </a:rPr>
              <a:t> Electronic Journals package, and so on.  This is an important concept in SFX – a journal can be supplied by multiple vendors, so it’s important to know which vendor you’re getting the journal from when you’re activating resources in SFX.  You’ll notice that there are two lines for EBSCO – this is because there are two different services available – </a:t>
            </a:r>
            <a:r>
              <a:rPr lang="en-US" sz="1200" dirty="0" err="1" smtClean="0">
                <a:ea typeface="ＭＳ Ｐゴシック" pitchFamily="34" charset="-128"/>
              </a:rPr>
              <a:t>getTOC</a:t>
            </a:r>
            <a:r>
              <a:rPr lang="en-US" sz="1200" dirty="0" smtClean="0">
                <a:ea typeface="ＭＳ Ｐゴシック" pitchFamily="34" charset="-128"/>
              </a:rPr>
              <a:t> and </a:t>
            </a:r>
            <a:r>
              <a:rPr lang="en-US" sz="1200" dirty="0" err="1" smtClean="0">
                <a:ea typeface="ＭＳ Ｐゴシック" pitchFamily="34" charset="-128"/>
              </a:rPr>
              <a:t>getAbstract</a:t>
            </a:r>
            <a:r>
              <a:rPr lang="en-US" sz="1200" dirty="0" smtClean="0">
                <a:ea typeface="ＭＳ Ｐゴシック" pitchFamily="34" charset="-128"/>
              </a:rPr>
              <a:t>.</a:t>
            </a:r>
          </a:p>
          <a:p>
            <a:pPr>
              <a:lnSpc>
                <a:spcPct val="80000"/>
              </a:lnSpc>
            </a:pPr>
            <a:endParaRPr lang="en-US" sz="1200" dirty="0" smtClean="0">
              <a:ea typeface="ＭＳ Ｐゴシック" pitchFamily="34" charset="-128"/>
            </a:endParaRPr>
          </a:p>
          <a:p>
            <a:pPr>
              <a:lnSpc>
                <a:spcPct val="80000"/>
              </a:lnSpc>
            </a:pPr>
            <a:r>
              <a:rPr lang="en-US" sz="1200" dirty="0" smtClean="0">
                <a:ea typeface="ＭＳ Ｐゴシック" pitchFamily="34" charset="-128"/>
              </a:rPr>
              <a:t>Since I’ve already activated all of the publications in the DOAJ target, I can see the yellow checkmark next to that portfolio.  If I </a:t>
            </a:r>
            <a:r>
              <a:rPr lang="en-US" sz="1200" b="1" dirty="0" smtClean="0">
                <a:ea typeface="ＭＳ Ｐゴシック" pitchFamily="34" charset="-128"/>
              </a:rPr>
              <a:t>scroll </a:t>
            </a:r>
            <a:r>
              <a:rPr lang="en-US" sz="1200" b="1" dirty="0" smtClean="0">
                <a:ea typeface="ＭＳ Ｐゴシック" pitchFamily="34" charset="-128"/>
              </a:rPr>
              <a:t>down</a:t>
            </a:r>
            <a:r>
              <a:rPr lang="en-US" sz="1200" dirty="0" smtClean="0">
                <a:ea typeface="ＭＳ Ｐゴシック" pitchFamily="34" charset="-128"/>
              </a:rPr>
              <a:t>, </a:t>
            </a:r>
            <a:r>
              <a:rPr lang="en-US" sz="1200" dirty="0" smtClean="0">
                <a:ea typeface="ＭＳ Ｐゴシック" pitchFamily="34" charset="-128"/>
              </a:rPr>
              <a:t>we can see that it’s also active in the </a:t>
            </a:r>
            <a:r>
              <a:rPr lang="en-US" sz="1200" dirty="0" err="1" smtClean="0">
                <a:ea typeface="ＭＳ Ｐゴシック" pitchFamily="34" charset="-128"/>
              </a:rPr>
              <a:t>Hindawi</a:t>
            </a:r>
            <a:r>
              <a:rPr lang="en-US" sz="1200" dirty="0" smtClean="0">
                <a:ea typeface="ＭＳ Ｐゴシック" pitchFamily="34" charset="-128"/>
              </a:rPr>
              <a:t> Publishing target and PubMed Central Open Access.</a:t>
            </a:r>
          </a:p>
          <a:p>
            <a:pPr>
              <a:lnSpc>
                <a:spcPct val="80000"/>
              </a:lnSpc>
            </a:pPr>
            <a:endParaRPr lang="en-US" sz="1200" dirty="0" smtClean="0">
              <a:ea typeface="ＭＳ Ｐゴシック" pitchFamily="34" charset="-128"/>
            </a:endParaRPr>
          </a:p>
          <a:p>
            <a:pPr>
              <a:lnSpc>
                <a:spcPct val="80000"/>
              </a:lnSpc>
            </a:pPr>
            <a:r>
              <a:rPr lang="en-US" sz="1200" dirty="0" smtClean="0">
                <a:ea typeface="ＭＳ Ｐゴシック" pitchFamily="34" charset="-128"/>
              </a:rPr>
              <a:t>I can also use the SFX </a:t>
            </a:r>
            <a:r>
              <a:rPr lang="en-US" sz="1200" dirty="0" err="1" smtClean="0">
                <a:ea typeface="ＭＳ Ｐゴシック" pitchFamily="34" charset="-128"/>
              </a:rPr>
              <a:t>swirlie</a:t>
            </a:r>
            <a:r>
              <a:rPr lang="en-US" sz="1200" dirty="0" smtClean="0">
                <a:ea typeface="ＭＳ Ｐゴシック" pitchFamily="34" charset="-128"/>
              </a:rPr>
              <a:t> to test the connection to the resource. </a:t>
            </a:r>
            <a:r>
              <a:rPr lang="en-US" sz="1200" b="1" i="1" dirty="0" smtClean="0">
                <a:ea typeface="ＭＳ Ｐゴシック" pitchFamily="34" charset="-128"/>
              </a:rPr>
              <a:t>(click the </a:t>
            </a:r>
            <a:r>
              <a:rPr lang="en-US" sz="1200" b="1" i="1" dirty="0" err="1" smtClean="0">
                <a:ea typeface="ＭＳ Ｐゴシック" pitchFamily="34" charset="-128"/>
              </a:rPr>
              <a:t>swirlie</a:t>
            </a:r>
            <a:r>
              <a:rPr lang="en-US" sz="1200" b="1" i="1" dirty="0" smtClean="0">
                <a:ea typeface="ＭＳ Ｐゴシック" pitchFamily="34" charset="-128"/>
              </a:rPr>
              <a:t>, then click Go on PubMed Central)</a:t>
            </a:r>
          </a:p>
          <a:p>
            <a:pPr>
              <a:lnSpc>
                <a:spcPct val="80000"/>
              </a:lnSpc>
            </a:pPr>
            <a:endParaRPr lang="en-US" sz="1200" b="1" dirty="0" smtClean="0">
              <a:ea typeface="ＭＳ Ｐゴシック" pitchFamily="34" charset="-128"/>
            </a:endParaRPr>
          </a:p>
          <a:p>
            <a:pPr>
              <a:lnSpc>
                <a:spcPct val="80000"/>
              </a:lnSpc>
            </a:pPr>
            <a:r>
              <a:rPr lang="en-US" sz="1200" dirty="0" smtClean="0">
                <a:ea typeface="ＭＳ Ｐゴシック" pitchFamily="34" charset="-128"/>
              </a:rPr>
              <a:t>=========================================</a:t>
            </a:r>
          </a:p>
          <a:p>
            <a:pPr>
              <a:lnSpc>
                <a:spcPct val="80000"/>
              </a:lnSpc>
              <a:buFontTx/>
              <a:buChar char="•"/>
            </a:pPr>
            <a:r>
              <a:rPr lang="en-US" sz="1200" dirty="0" smtClean="0">
                <a:ea typeface="ＭＳ Ｐゴシック" pitchFamily="34" charset="-128"/>
              </a:rPr>
              <a:t>Objects Overview</a:t>
            </a:r>
          </a:p>
          <a:p>
            <a:pPr lvl="1">
              <a:lnSpc>
                <a:spcPct val="80000"/>
              </a:lnSpc>
              <a:buFontTx/>
              <a:buChar char="•"/>
            </a:pPr>
            <a:r>
              <a:rPr lang="en-US" sz="1200" dirty="0" smtClean="0"/>
              <a:t>Searching for Objects</a:t>
            </a:r>
          </a:p>
          <a:p>
            <a:pPr lvl="1">
              <a:lnSpc>
                <a:spcPct val="80000"/>
              </a:lnSpc>
              <a:buFontTx/>
              <a:buChar char="•"/>
            </a:pPr>
            <a:r>
              <a:rPr lang="en-US" sz="1200" dirty="0" smtClean="0"/>
              <a:t>Viewing Objects</a:t>
            </a:r>
          </a:p>
          <a:p>
            <a:pPr lvl="1">
              <a:lnSpc>
                <a:spcPct val="80000"/>
              </a:lnSpc>
              <a:buFontTx/>
              <a:buChar char="•"/>
            </a:pPr>
            <a:r>
              <a:rPr lang="en-US" sz="1200" dirty="0" smtClean="0"/>
              <a:t>Editing Object Details</a:t>
            </a:r>
          </a:p>
          <a:p>
            <a:pPr lvl="1">
              <a:lnSpc>
                <a:spcPct val="80000"/>
              </a:lnSpc>
              <a:buFontTx/>
              <a:buChar char="•"/>
            </a:pPr>
            <a:r>
              <a:rPr lang="en-US" sz="1200" dirty="0" smtClean="0"/>
              <a:t>Viewing Object Portfolios</a:t>
            </a:r>
          </a:p>
          <a:p>
            <a:pPr lvl="1">
              <a:lnSpc>
                <a:spcPct val="80000"/>
              </a:lnSpc>
              <a:buFontTx/>
              <a:buChar char="•"/>
            </a:pPr>
            <a:r>
              <a:rPr lang="en-US" sz="1200" dirty="0" smtClean="0"/>
              <a:t>Testing the SFX Menu</a:t>
            </a:r>
          </a:p>
          <a:p>
            <a:pPr lvl="1">
              <a:lnSpc>
                <a:spcPct val="80000"/>
              </a:lnSpc>
              <a:buFontTx/>
              <a:buChar char="•"/>
            </a:pPr>
            <a:r>
              <a:rPr lang="en-US" sz="1200" dirty="0" smtClean="0"/>
              <a:t>Adding an Object</a:t>
            </a:r>
          </a:p>
          <a:p>
            <a:pPr>
              <a:lnSpc>
                <a:spcPct val="80000"/>
              </a:lnSpc>
            </a:pPr>
            <a:endParaRPr lang="en-US" sz="900" dirty="0" smtClean="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r>
              <a:rPr lang="en-US" dirty="0" smtClean="0">
                <a:ea typeface="ＭＳ Ｐゴシック" pitchFamily="34" charset="-128"/>
              </a:rPr>
              <a:t>Instructions</a:t>
            </a:r>
            <a:r>
              <a:rPr lang="en-US" baseline="0" dirty="0" smtClean="0">
                <a:ea typeface="ＭＳ Ｐゴシック" pitchFamily="34" charset="-128"/>
              </a:rPr>
              <a:t> for how to find an object are listed here.</a:t>
            </a:r>
          </a:p>
          <a:p>
            <a:endParaRPr lang="en-US" dirty="0" smtClean="0">
              <a:ea typeface="ＭＳ Ｐゴシック" pitchFamily="34" charset="-128"/>
            </a:endParaRPr>
          </a:p>
          <a:p>
            <a:r>
              <a:rPr lang="en-US" dirty="0" smtClean="0">
                <a:ea typeface="ＭＳ Ｐゴシック" pitchFamily="34" charset="-128"/>
              </a:rPr>
              <a:t>To find an object in SFX:</a:t>
            </a:r>
          </a:p>
          <a:p>
            <a:r>
              <a:rPr lang="en-US" dirty="0" smtClean="0">
                <a:ea typeface="ＭＳ Ｐゴシック" pitchFamily="34" charset="-128"/>
              </a:rPr>
              <a:t>Go to Objects under the KB Manager, </a:t>
            </a:r>
            <a:r>
              <a:rPr lang="en-US" b="1" dirty="0" smtClean="0">
                <a:ea typeface="ＭＳ Ｐゴシック" pitchFamily="34" charset="-128"/>
              </a:rPr>
              <a:t>(click)</a:t>
            </a:r>
            <a:r>
              <a:rPr lang="en-US" dirty="0" smtClean="0">
                <a:ea typeface="ＭＳ Ｐゴシック" pitchFamily="34" charset="-128"/>
              </a:rPr>
              <a:t> </a:t>
            </a:r>
          </a:p>
          <a:p>
            <a:r>
              <a:rPr lang="en-US" dirty="0" smtClean="0">
                <a:ea typeface="ＭＳ Ｐゴシック" pitchFamily="34" charset="-128"/>
              </a:rPr>
              <a:t>Select criteria in the dropdown </a:t>
            </a:r>
            <a:r>
              <a:rPr lang="en-US" b="1" dirty="0" smtClean="0">
                <a:ea typeface="ＭＳ Ｐゴシック" pitchFamily="34" charset="-128"/>
              </a:rPr>
              <a:t>(click)</a:t>
            </a:r>
            <a:r>
              <a:rPr lang="en-US" dirty="0" smtClean="0">
                <a:ea typeface="ＭＳ Ｐゴシック" pitchFamily="34" charset="-128"/>
              </a:rPr>
              <a:t> </a:t>
            </a:r>
          </a:p>
          <a:p>
            <a:r>
              <a:rPr lang="en-US" dirty="0" smtClean="0">
                <a:ea typeface="ＭＳ Ｐゴシック" pitchFamily="34" charset="-128"/>
              </a:rPr>
              <a:t>Enter your search criteria </a:t>
            </a:r>
            <a:r>
              <a:rPr lang="en-US" b="1" dirty="0" smtClean="0">
                <a:ea typeface="ＭＳ Ｐゴシック" pitchFamily="34" charset="-128"/>
              </a:rPr>
              <a:t>(click)</a:t>
            </a:r>
            <a:r>
              <a:rPr lang="en-US" dirty="0" smtClean="0">
                <a:ea typeface="ＭＳ Ｐゴシック" pitchFamily="34" charset="-128"/>
              </a:rPr>
              <a:t> </a:t>
            </a:r>
          </a:p>
          <a:p>
            <a:r>
              <a:rPr lang="en-US" dirty="0" smtClean="0">
                <a:ea typeface="ＭＳ Ｐゴシック" pitchFamily="34" charset="-128"/>
              </a:rPr>
              <a:t>Add conditions if necessary </a:t>
            </a:r>
            <a:r>
              <a:rPr lang="en-US" b="1" dirty="0" smtClean="0">
                <a:ea typeface="ＭＳ Ｐゴシック" pitchFamily="34" charset="-128"/>
              </a:rPr>
              <a:t>(click)</a:t>
            </a:r>
            <a:r>
              <a:rPr lang="en-US" dirty="0" smtClean="0">
                <a:ea typeface="ＭＳ Ｐゴシック" pitchFamily="34" charset="-128"/>
              </a:rPr>
              <a:t> </a:t>
            </a:r>
          </a:p>
          <a:p>
            <a:r>
              <a:rPr lang="en-US" dirty="0" smtClean="0">
                <a:ea typeface="ＭＳ Ｐゴシック" pitchFamily="34" charset="-128"/>
              </a:rPr>
              <a:t>Click Search</a:t>
            </a:r>
          </a:p>
          <a:p>
            <a:endParaRPr lang="en-US" dirty="0"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ea typeface="ＭＳ Ｐゴシック" pitchFamily="34" charset="-128"/>
              </a:rPr>
              <a:t>To finish out the Data Management section of the SFX Admin Center…</a:t>
            </a:r>
          </a:p>
          <a:p>
            <a:endParaRPr lang="en-US" sz="1200" baseline="0" dirty="0" smtClean="0">
              <a:ea typeface="ＭＳ Ｐゴシック" pitchFamily="34" charset="-128"/>
            </a:endParaRPr>
          </a:p>
          <a:p>
            <a:r>
              <a:rPr lang="en-US" sz="1200" baseline="0" dirty="0" smtClean="0">
                <a:ea typeface="ＭＳ Ｐゴシック" pitchFamily="34" charset="-128"/>
              </a:rPr>
              <a:t>One way to access and edit linking parameters is from the target service level – as we saw when we activated </a:t>
            </a:r>
            <a:r>
              <a:rPr lang="en-US" sz="1200" baseline="0" dirty="0" err="1" smtClean="0">
                <a:ea typeface="ＭＳ Ｐゴシック" pitchFamily="34" charset="-128"/>
              </a:rPr>
              <a:t>Ebscohost</a:t>
            </a:r>
            <a:r>
              <a:rPr lang="en-US" sz="1200" baseline="0" dirty="0" smtClean="0">
                <a:ea typeface="ＭＳ Ｐゴシック" pitchFamily="34" charset="-128"/>
              </a:rPr>
              <a:t> Academic Search Complete.</a:t>
            </a:r>
          </a:p>
          <a:p>
            <a:endParaRPr lang="en-US" sz="1200" baseline="0" dirty="0" smtClean="0">
              <a:ea typeface="ＭＳ Ｐゴシック" pitchFamily="34" charset="-128"/>
            </a:endParaRPr>
          </a:p>
          <a:p>
            <a:r>
              <a:rPr lang="en-US" sz="1200" baseline="0" dirty="0" smtClean="0">
                <a:ea typeface="ＭＳ Ｐゴシック" pitchFamily="34" charset="-128"/>
              </a:rPr>
              <a:t>Another way to access linking parameters for each target that requires them is from the main SFX admin center menu. The targets that require linking parameters are listed in alphabetical order.</a:t>
            </a:r>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Keep in mind that not all targets and services require linking parameters. It will depend on the vendor and the resource. These parameters are authentication credentials, above and beyond your proxy.  In some cases, vendors require that credentials be embedded in the </a:t>
            </a:r>
            <a:r>
              <a:rPr lang="en-US" dirty="0" err="1" smtClean="0">
                <a:ea typeface="ＭＳ Ｐゴシック" pitchFamily="34" charset="-128"/>
              </a:rPr>
              <a:t>targetURL</a:t>
            </a:r>
            <a:r>
              <a:rPr lang="en-US" dirty="0" smtClean="0">
                <a:ea typeface="ＭＳ Ｐゴシック" pitchFamily="34" charset="-128"/>
              </a:rPr>
              <a:t> – </a:t>
            </a:r>
            <a:r>
              <a:rPr lang="en-US" dirty="0" smtClean="0">
                <a:ea typeface="ＭＳ Ｐゴシック" pitchFamily="34" charset="-128"/>
              </a:rPr>
              <a:t>so if </a:t>
            </a:r>
            <a:r>
              <a:rPr lang="en-US" dirty="0" smtClean="0">
                <a:ea typeface="ＭＳ Ｐゴシック" pitchFamily="34" charset="-128"/>
              </a:rPr>
              <a:t>they are required, this is where they’re defined.</a:t>
            </a:r>
          </a:p>
          <a:p>
            <a:endParaRPr lang="en-US" dirty="0"/>
          </a:p>
        </p:txBody>
      </p:sp>
      <p:sp>
        <p:nvSpPr>
          <p:cNvPr id="4" name="Slide Number Placeholder 3"/>
          <p:cNvSpPr>
            <a:spLocks noGrp="1"/>
          </p:cNvSpPr>
          <p:nvPr>
            <p:ph type="sldNum" sz="quarter" idx="10"/>
          </p:nvPr>
        </p:nvSpPr>
        <p:spPr/>
        <p:txBody>
          <a:bodyPr/>
          <a:lstStyle/>
          <a:p>
            <a:fld id="{9B20C9E1-22CF-4BAC-BCC2-6ED106E34D5E}" type="slidenum">
              <a:rPr lang="ar-SA" smtClean="0"/>
              <a:pPr/>
              <a:t>29</a:t>
            </a:fld>
            <a:endParaRPr lang="en-US"/>
          </a:p>
        </p:txBody>
      </p:sp>
    </p:spTree>
    <p:extLst>
      <p:ext uri="{BB962C8B-B14F-4D97-AF65-F5344CB8AC3E}">
        <p14:creationId xmlns:p14="http://schemas.microsoft.com/office/powerpoint/2010/main" val="2279292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p:spPr>
        <p:txBody>
          <a:bodyPr/>
          <a:lstStyle/>
          <a:p>
            <a:r>
              <a:rPr lang="en-US" dirty="0" smtClean="0">
                <a:ea typeface="ＭＳ Ｐゴシック" pitchFamily="34" charset="-128"/>
              </a:rPr>
              <a:t>We’ll be covering several things</a:t>
            </a:r>
            <a:r>
              <a:rPr lang="en-US" baseline="0" dirty="0" smtClean="0">
                <a:ea typeface="ＭＳ Ｐゴシック" pitchFamily="34" charset="-128"/>
              </a:rPr>
              <a:t> i</a:t>
            </a:r>
            <a:r>
              <a:rPr lang="en-US" dirty="0" smtClean="0">
                <a:ea typeface="ＭＳ Ｐゴシック" pitchFamily="34" charset="-128"/>
              </a:rPr>
              <a:t>n</a:t>
            </a:r>
            <a:r>
              <a:rPr lang="en-US" baseline="0" dirty="0" smtClean="0">
                <a:ea typeface="ＭＳ Ｐゴシック" pitchFamily="34" charset="-128"/>
              </a:rPr>
              <a:t> this session:</a:t>
            </a:r>
          </a:p>
          <a:p>
            <a:endParaRPr lang="en-US" baseline="0" dirty="0" smtClean="0">
              <a:ea typeface="ＭＳ Ｐゴシック" pitchFamily="34" charset="-128"/>
            </a:endParaRPr>
          </a:p>
          <a:p>
            <a:pPr marL="171450" indent="-171450">
              <a:buFont typeface="Arial" pitchFamily="34" charset="0"/>
              <a:buChar char="•"/>
            </a:pPr>
            <a:r>
              <a:rPr lang="en-US" baseline="0" dirty="0" smtClean="0">
                <a:ea typeface="ＭＳ Ｐゴシック" pitchFamily="34" charset="-128"/>
              </a:rPr>
              <a:t>I’ll first talk about </a:t>
            </a:r>
            <a:r>
              <a:rPr lang="en-US" dirty="0" smtClean="0">
                <a:ea typeface="ＭＳ Ｐゴシック" pitchFamily="34" charset="-128"/>
              </a:rPr>
              <a:t>the SFX Admin Center which is where most</a:t>
            </a:r>
            <a:r>
              <a:rPr lang="en-US" baseline="0" dirty="0" smtClean="0">
                <a:ea typeface="ＭＳ Ｐゴシック" pitchFamily="34" charset="-128"/>
              </a:rPr>
              <a:t> SFX administrative tasks take place.</a:t>
            </a:r>
          </a:p>
          <a:p>
            <a:pPr marL="171450" indent="-171450">
              <a:buFont typeface="Arial" pitchFamily="34" charset="0"/>
              <a:buChar char="•"/>
            </a:pPr>
            <a:r>
              <a:rPr lang="en-US" dirty="0" smtClean="0">
                <a:ea typeface="ＭＳ Ｐゴシック" pitchFamily="34" charset="-128"/>
              </a:rPr>
              <a:t>Then we’ll take a look at the specific areas</a:t>
            </a:r>
            <a:r>
              <a:rPr lang="en-US" baseline="0" dirty="0" smtClean="0">
                <a:ea typeface="ＭＳ Ｐゴシック" pitchFamily="34" charset="-128"/>
              </a:rPr>
              <a:t> </a:t>
            </a:r>
            <a:r>
              <a:rPr lang="en-US" dirty="0" smtClean="0">
                <a:ea typeface="ＭＳ Ｐゴシック" pitchFamily="34" charset="-128"/>
              </a:rPr>
              <a:t>in the SFX Admin Center where you’ll be managing your resources.</a:t>
            </a:r>
            <a:r>
              <a:rPr lang="en-US" baseline="0" dirty="0" smtClean="0">
                <a:ea typeface="ＭＳ Ｐゴシック" pitchFamily="34" charset="-128"/>
              </a:rPr>
              <a:t> </a:t>
            </a:r>
            <a:r>
              <a:rPr lang="en-US" dirty="0" smtClean="0">
                <a:ea typeface="ＭＳ Ｐゴシック" pitchFamily="34" charset="-128"/>
              </a:rPr>
              <a:t>In particular we’ll take a look at the areas for sources, targets, services,</a:t>
            </a:r>
            <a:r>
              <a:rPr lang="en-US" baseline="0" dirty="0" smtClean="0">
                <a:ea typeface="ＭＳ Ｐゴシック" pitchFamily="34" charset="-128"/>
              </a:rPr>
              <a:t> objects, and thresholds. I’ll do a review of terminology and demonstrations </a:t>
            </a:r>
            <a:r>
              <a:rPr lang="en-US" baseline="0" dirty="0" smtClean="0">
                <a:ea typeface="ＭＳ Ｐゴシック" pitchFamily="34" charset="-128"/>
              </a:rPr>
              <a:t>in SFX as </a:t>
            </a:r>
            <a:r>
              <a:rPr lang="en-US" baseline="0" dirty="0" smtClean="0">
                <a:ea typeface="ＭＳ Ｐゴシック" pitchFamily="34" charset="-128"/>
              </a:rPr>
              <a:t>we go. </a:t>
            </a:r>
          </a:p>
          <a:p>
            <a:pPr marL="171450" indent="-171450">
              <a:buFont typeface="Arial" pitchFamily="34" charset="0"/>
              <a:buChar char="•"/>
            </a:pPr>
            <a:r>
              <a:rPr lang="en-US" baseline="0" dirty="0" smtClean="0">
                <a:ea typeface="ＭＳ Ｐゴシック" pitchFamily="34" charset="-128"/>
              </a:rPr>
              <a:t>Lastly, we’ll just wrap things up and I’ll give you some additional resources you can use for more information.</a:t>
            </a:r>
            <a:endParaRPr lang="en-US" dirty="0" smtClean="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p:spPr>
        <p:txBody>
          <a:bodyPr/>
          <a:lstStyle/>
          <a:p>
            <a:r>
              <a:rPr lang="en-US" dirty="0" smtClean="0">
                <a:ea typeface="ＭＳ Ｐゴシック" pitchFamily="34" charset="-128"/>
              </a:rPr>
              <a:t>The last area of the </a:t>
            </a:r>
            <a:r>
              <a:rPr lang="en-US" dirty="0" err="1" smtClean="0">
                <a:ea typeface="ＭＳ Ｐゴシック" pitchFamily="34" charset="-128"/>
              </a:rPr>
              <a:t>KBManager</a:t>
            </a:r>
            <a:r>
              <a:rPr lang="en-US" dirty="0" smtClean="0">
                <a:ea typeface="ＭＳ Ｐゴシック" pitchFamily="34" charset="-128"/>
              </a:rPr>
              <a:t> is the Institutes section.  I won’t go into too much detail here, but if you’re in a consortium, this is where your institutes would be defined during the implementation.  If you’d like more information, please refer to the ‘Using SFX in a Consortium </a:t>
            </a:r>
            <a:r>
              <a:rPr lang="en-US" dirty="0" smtClean="0">
                <a:ea typeface="ＭＳ Ｐゴシック" pitchFamily="34" charset="-128"/>
              </a:rPr>
              <a:t>Environment’ </a:t>
            </a:r>
            <a:r>
              <a:rPr lang="en-US" dirty="0" smtClean="0">
                <a:ea typeface="ＭＳ Ｐゴシック" pitchFamily="34" charset="-128"/>
              </a:rPr>
              <a:t>guide in the Documentation Center.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As</a:t>
            </a:r>
            <a:r>
              <a:rPr lang="en-US" baseline="0" dirty="0" smtClean="0">
                <a:ea typeface="ＭＳ Ｐゴシック" pitchFamily="34" charset="-128"/>
              </a:rPr>
              <a:t> a side note, t</a:t>
            </a:r>
            <a:r>
              <a:rPr lang="en-US" dirty="0" smtClean="0">
                <a:ea typeface="ＭＳ Ｐゴシック" pitchFamily="34" charset="-128"/>
              </a:rPr>
              <a:t>he SFX </a:t>
            </a:r>
            <a:r>
              <a:rPr lang="en-US" dirty="0" err="1" smtClean="0">
                <a:ea typeface="ＭＳ Ｐゴシック" pitchFamily="34" charset="-128"/>
              </a:rPr>
              <a:t>KnowledgeBase</a:t>
            </a:r>
            <a:r>
              <a:rPr lang="en-US" dirty="0" smtClean="0">
                <a:ea typeface="ＭＳ Ｐゴシック" pitchFamily="34" charset="-128"/>
              </a:rPr>
              <a:t> doesn’t include everything, and you may find that you need to create a new target, service, or object – a good example of this is your library’s OPAC.  </a:t>
            </a:r>
            <a:endParaRPr lang="en-US" dirty="0" smtClean="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You </a:t>
            </a:r>
            <a:r>
              <a:rPr lang="en-US" dirty="0" smtClean="0">
                <a:ea typeface="ＭＳ Ｐゴシック" pitchFamily="34" charset="-128"/>
              </a:rPr>
              <a:t>can </a:t>
            </a:r>
            <a:r>
              <a:rPr lang="en-US" b="1" dirty="0" smtClean="0">
                <a:ea typeface="ＭＳ Ｐゴシック" pitchFamily="34" charset="-128"/>
              </a:rPr>
              <a:t>add</a:t>
            </a:r>
            <a:r>
              <a:rPr lang="en-US" dirty="0" smtClean="0">
                <a:ea typeface="ＭＳ Ｐゴシック" pitchFamily="34" charset="-128"/>
              </a:rPr>
              <a:t> </a:t>
            </a:r>
            <a:r>
              <a:rPr lang="en-US" dirty="0" smtClean="0">
                <a:ea typeface="ＭＳ Ｐゴシック" pitchFamily="34" charset="-128"/>
              </a:rPr>
              <a:t>all </a:t>
            </a:r>
            <a:r>
              <a:rPr lang="en-US" dirty="0" smtClean="0">
                <a:ea typeface="ＭＳ Ｐゴシック" pitchFamily="34" charset="-128"/>
              </a:rPr>
              <a:t>or any of these components to your </a:t>
            </a:r>
            <a:r>
              <a:rPr lang="en-US" dirty="0" err="1" smtClean="0">
                <a:ea typeface="ＭＳ Ｐゴシック" pitchFamily="34" charset="-128"/>
              </a:rPr>
              <a:t>KnowledgeBase</a:t>
            </a:r>
            <a:r>
              <a:rPr lang="en-US" dirty="0" smtClean="0">
                <a:ea typeface="ＭＳ Ｐゴシック" pitchFamily="34" charset="-128"/>
              </a:rPr>
              <a:t>. However, if </a:t>
            </a:r>
            <a:r>
              <a:rPr lang="en-US" dirty="0" smtClean="0">
                <a:ea typeface="ＭＳ Ｐゴシック" pitchFamily="34" charset="-128"/>
              </a:rPr>
              <a:t>it’s something that another library would use, we encourage you to request that Ex </a:t>
            </a:r>
            <a:r>
              <a:rPr lang="en-US" dirty="0" err="1" smtClean="0">
                <a:ea typeface="ＭＳ Ｐゴシック" pitchFamily="34" charset="-128"/>
              </a:rPr>
              <a:t>Libris</a:t>
            </a:r>
            <a:r>
              <a:rPr lang="en-US" dirty="0" smtClean="0">
                <a:ea typeface="ＭＳ Ｐゴシック" pitchFamily="34" charset="-128"/>
              </a:rPr>
              <a:t> add it to the general KB – that way others will benefit from the resource as well, and you won’t have to be responsible for updates to it in the future. One</a:t>
            </a:r>
            <a:r>
              <a:rPr lang="en-US" baseline="0" dirty="0" smtClean="0">
                <a:ea typeface="ＭＳ Ｐゴシック" pitchFamily="34" charset="-128"/>
              </a:rPr>
              <a:t> way to </a:t>
            </a:r>
            <a:r>
              <a:rPr lang="en-US" dirty="0" smtClean="0">
                <a:ea typeface="ＭＳ Ｐゴシック" pitchFamily="34" charset="-128"/>
              </a:rPr>
              <a:t>can request new</a:t>
            </a:r>
            <a:r>
              <a:rPr lang="en-US" baseline="0" dirty="0" smtClean="0">
                <a:ea typeface="ＭＳ Ｐゴシック" pitchFamily="34" charset="-128"/>
              </a:rPr>
              <a:t> targets, services, and object portfolios is using the </a:t>
            </a:r>
            <a:r>
              <a:rPr lang="en-US" baseline="0" dirty="0" err="1" smtClean="0">
                <a:ea typeface="ＭＳ Ｐゴシック" pitchFamily="34" charset="-128"/>
              </a:rPr>
              <a:t>KnowledgeBase</a:t>
            </a:r>
            <a:r>
              <a:rPr lang="en-US" baseline="0" dirty="0" smtClean="0">
                <a:ea typeface="ＭＳ Ｐゴシック" pitchFamily="34" charset="-128"/>
              </a:rPr>
              <a:t> Change Requests link in the SFX Admin Center under the Troubleshooting section.  Another way to is log a support case. I’ll talk more about the cases in the SFX Troubleshooting session.</a:t>
            </a:r>
          </a:p>
          <a:p>
            <a:endParaRPr lang="en-US" dirty="0" smtClean="0">
              <a:ea typeface="ＭＳ Ｐゴシック" pitchFamily="34" charset="-128"/>
            </a:endParaRPr>
          </a:p>
          <a:p>
            <a:r>
              <a:rPr lang="en-US" dirty="0" smtClean="0">
                <a:ea typeface="ＭＳ Ｐゴシック" pitchFamily="34" charset="-128"/>
              </a:rPr>
              <a:t>If you do create a local resource, it will have a _LCL extension in its internal name. You</a:t>
            </a:r>
            <a:r>
              <a:rPr lang="en-US" baseline="0" dirty="0" smtClean="0">
                <a:ea typeface="ＭＳ Ｐゴシック" pitchFamily="34" charset="-128"/>
              </a:rPr>
              <a:t> </a:t>
            </a:r>
            <a:r>
              <a:rPr lang="en-US" dirty="0" smtClean="0">
                <a:ea typeface="ＭＳ Ｐゴシック" pitchFamily="34" charset="-128"/>
              </a:rPr>
              <a:t>will need</a:t>
            </a:r>
            <a:r>
              <a:rPr lang="en-US" baseline="0" dirty="0" smtClean="0">
                <a:ea typeface="ＭＳ Ｐゴシック" pitchFamily="34" charset="-128"/>
              </a:rPr>
              <a:t> </a:t>
            </a:r>
            <a:r>
              <a:rPr lang="en-US" dirty="0" smtClean="0">
                <a:ea typeface="ＭＳ Ｐゴシック" pitchFamily="34" charset="-128"/>
              </a:rPr>
              <a:t>to keep track of new global targets in the </a:t>
            </a:r>
            <a:r>
              <a:rPr lang="en-US" dirty="0" smtClean="0">
                <a:ea typeface="ＭＳ Ｐゴシック" pitchFamily="34" charset="-128"/>
              </a:rPr>
              <a:t>KB and if your locally-created resource is added to the KB, then you can delete your</a:t>
            </a:r>
            <a:r>
              <a:rPr lang="en-US" baseline="0" dirty="0" smtClean="0">
                <a:ea typeface="ＭＳ Ｐゴシック" pitchFamily="34" charset="-128"/>
              </a:rPr>
              <a:t> </a:t>
            </a:r>
            <a:r>
              <a:rPr lang="en-US" dirty="0" smtClean="0">
                <a:ea typeface="ＭＳ Ｐゴシック" pitchFamily="34" charset="-128"/>
              </a:rPr>
              <a:t>local </a:t>
            </a:r>
            <a:r>
              <a:rPr lang="en-US" dirty="0" smtClean="0">
                <a:ea typeface="ＭＳ Ｐゴシック" pitchFamily="34" charset="-128"/>
              </a:rPr>
              <a:t>one after </a:t>
            </a:r>
            <a:r>
              <a:rPr lang="en-US" dirty="0" smtClean="0">
                <a:ea typeface="ＭＳ Ｐゴシック" pitchFamily="34" charset="-128"/>
              </a:rPr>
              <a:t>the</a:t>
            </a:r>
            <a:r>
              <a:rPr lang="en-US" baseline="0" dirty="0" smtClean="0">
                <a:ea typeface="ＭＳ Ｐゴシック" pitchFamily="34" charset="-128"/>
              </a:rPr>
              <a:t> KB update</a:t>
            </a:r>
            <a:r>
              <a:rPr lang="en-US" dirty="0" smtClean="0">
                <a:ea typeface="ＭＳ Ｐゴシック" pitchFamily="34" charset="-128"/>
              </a:rPr>
              <a:t>.</a:t>
            </a:r>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As far as </a:t>
            </a:r>
            <a:r>
              <a:rPr lang="en-US" b="1" dirty="0" smtClean="0">
                <a:ea typeface="ＭＳ Ｐゴシック" pitchFamily="34" charset="-128"/>
              </a:rPr>
              <a:t>deleting (click)</a:t>
            </a:r>
            <a:r>
              <a:rPr lang="en-US" dirty="0" smtClean="0">
                <a:ea typeface="ＭＳ Ｐゴシック" pitchFamily="34" charset="-128"/>
              </a:rPr>
              <a:t> things from SFX – most of the time you’re going to want to rely on deactivating it, rather than removing it entirely.  And for</a:t>
            </a:r>
            <a:r>
              <a:rPr lang="en-US" baseline="0" dirty="0" smtClean="0">
                <a:ea typeface="ＭＳ Ｐゴシック" pitchFamily="34" charset="-128"/>
              </a:rPr>
              <a:t> any resources that are in the SFX knowledgebase, you will not be able to delete them; just deactivate them.</a:t>
            </a:r>
            <a:r>
              <a:rPr lang="en-US" dirty="0" smtClean="0">
                <a:ea typeface="ＭＳ Ｐゴシック" pitchFamily="34" charset="-128"/>
              </a:rPr>
              <a:t> However,</a:t>
            </a:r>
            <a:r>
              <a:rPr lang="en-US" baseline="0" dirty="0" smtClean="0">
                <a:ea typeface="ＭＳ Ｐゴシック" pitchFamily="34" charset="-128"/>
              </a:rPr>
              <a:t> i</a:t>
            </a:r>
            <a:r>
              <a:rPr lang="en-US" dirty="0" smtClean="0">
                <a:ea typeface="ＭＳ Ｐゴシック" pitchFamily="34" charset="-128"/>
              </a:rPr>
              <a:t>f you’ve created something locally you</a:t>
            </a:r>
            <a:r>
              <a:rPr lang="en-US" baseline="0" dirty="0" smtClean="0">
                <a:ea typeface="ＭＳ Ｐゴシック" pitchFamily="34" charset="-128"/>
              </a:rPr>
              <a:t> will be able to </a:t>
            </a:r>
            <a:r>
              <a:rPr lang="en-US" dirty="0" smtClean="0">
                <a:ea typeface="ＭＳ Ｐゴシック" pitchFamily="34" charset="-128"/>
              </a:rPr>
              <a:t>delete it, but there’s no way to undo that deletion.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r>
              <a:rPr lang="en-US" dirty="0" smtClean="0">
                <a:ea typeface="ＭＳ Ｐゴシック" pitchFamily="34" charset="-128"/>
              </a:rPr>
              <a:t>This brings us to the end of this session.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p:spPr>
        <p:txBody>
          <a:bodyPr/>
          <a:lstStyle/>
          <a:p>
            <a:r>
              <a:rPr lang="en-US" dirty="0" smtClean="0">
                <a:ea typeface="ＭＳ Ｐゴシック" pitchFamily="34" charset="-128"/>
              </a:rPr>
              <a:t>In</a:t>
            </a:r>
            <a:r>
              <a:rPr lang="en-US" baseline="0" dirty="0" smtClean="0">
                <a:ea typeface="ＭＳ Ｐゴシック" pitchFamily="34" charset="-128"/>
              </a:rPr>
              <a:t> summary, in this session we looked at how to:</a:t>
            </a:r>
          </a:p>
          <a:p>
            <a:pPr marL="171450" indent="-171450">
              <a:buFont typeface="Arial" pitchFamily="34" charset="0"/>
              <a:buChar char="•"/>
            </a:pPr>
            <a:r>
              <a:rPr lang="en-US" baseline="0" dirty="0" smtClean="0">
                <a:ea typeface="ＭＳ Ｐゴシック" pitchFamily="34" charset="-128"/>
              </a:rPr>
              <a:t>Activate targets, services, and objects (in that order)</a:t>
            </a:r>
          </a:p>
          <a:p>
            <a:pPr marL="171450" indent="-171450">
              <a:buFont typeface="Arial" pitchFamily="34" charset="0"/>
              <a:buChar char="•"/>
            </a:pPr>
            <a:r>
              <a:rPr lang="en-US" baseline="0" dirty="0" smtClean="0">
                <a:ea typeface="ＭＳ Ｐゴシック" pitchFamily="34" charset="-128"/>
              </a:rPr>
              <a:t>Add linking parameters if they are needed</a:t>
            </a:r>
          </a:p>
          <a:p>
            <a:pPr marL="171450" indent="-171450">
              <a:buFont typeface="Arial" pitchFamily="34" charset="0"/>
              <a:buChar char="•"/>
            </a:pPr>
            <a:r>
              <a:rPr lang="en-US" dirty="0" smtClean="0">
                <a:ea typeface="ＭＳ Ｐゴシック" pitchFamily="34" charset="-128"/>
              </a:rPr>
              <a:t>Add</a:t>
            </a:r>
            <a:r>
              <a:rPr lang="en-US" baseline="0" dirty="0" smtClean="0">
                <a:ea typeface="ＭＳ Ｐゴシック" pitchFamily="34" charset="-128"/>
              </a:rPr>
              <a:t> local thresholds</a:t>
            </a:r>
          </a:p>
          <a:p>
            <a:pPr marL="171450" indent="-171450">
              <a:buFont typeface="Arial" pitchFamily="34" charset="0"/>
              <a:buChar char="•"/>
            </a:pPr>
            <a:r>
              <a:rPr lang="en-US" baseline="0" dirty="0" smtClean="0">
                <a:ea typeface="ＭＳ Ｐゴシック" pitchFamily="34" charset="-128"/>
              </a:rPr>
              <a:t>Work in reverse to find an object and then activate the object, along with the target and target service </a:t>
            </a:r>
            <a:r>
              <a:rPr lang="en-US" baseline="0" dirty="0" smtClean="0">
                <a:ea typeface="ＭＳ Ｐゴシック" pitchFamily="34" charset="-128"/>
              </a:rPr>
              <a:t>levels if they are not already active.</a:t>
            </a:r>
            <a:endParaRPr lang="en-US" dirty="0" smtClean="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p:spPr>
        <p:txBody>
          <a:bodyPr/>
          <a:lstStyle/>
          <a:p>
            <a:r>
              <a:rPr lang="en-US" dirty="0" smtClean="0">
                <a:ea typeface="ＭＳ Ｐゴシック" pitchFamily="34" charset="-128"/>
              </a:rPr>
              <a:t>This is a list of documents that will provide more information. These documents can be accessed from the Ex </a:t>
            </a:r>
            <a:r>
              <a:rPr lang="en-US" dirty="0" err="1" smtClean="0">
                <a:ea typeface="ＭＳ Ｐゴシック" pitchFamily="34" charset="-128"/>
              </a:rPr>
              <a:t>Libris</a:t>
            </a:r>
            <a:r>
              <a:rPr lang="en-US" dirty="0" smtClean="0">
                <a:ea typeface="ＭＳ Ｐゴシック" pitchFamily="34" charset="-128"/>
              </a:rPr>
              <a:t> Documentation Center, </a:t>
            </a:r>
            <a:r>
              <a:rPr lang="en-US" dirty="0" smtClean="0">
                <a:ea typeface="ＭＳ Ｐゴシック" pitchFamily="34" charset="-128"/>
              </a:rPr>
              <a:t>which,</a:t>
            </a:r>
            <a:r>
              <a:rPr lang="en-US" baseline="0" dirty="0" smtClean="0">
                <a:ea typeface="ＭＳ Ｐゴシック" pitchFamily="34" charset="-128"/>
              </a:rPr>
              <a:t> </a:t>
            </a:r>
            <a:r>
              <a:rPr lang="en-US" dirty="0" smtClean="0">
                <a:ea typeface="ＭＳ Ｐゴシック" pitchFamily="34" charset="-128"/>
              </a:rPr>
              <a:t>in turn, can </a:t>
            </a:r>
            <a:r>
              <a:rPr lang="en-US" dirty="0" smtClean="0">
                <a:ea typeface="ＭＳ Ｐゴシック" pitchFamily="34" charset="-128"/>
              </a:rPr>
              <a:t>be accessed using the Customer Center. The URL is listed here. You’ll need a login to access the Customer Center, so check with your Ex </a:t>
            </a:r>
            <a:r>
              <a:rPr lang="en-US" dirty="0" err="1" smtClean="0">
                <a:ea typeface="ＭＳ Ｐゴシック" pitchFamily="34" charset="-128"/>
              </a:rPr>
              <a:t>Libris</a:t>
            </a:r>
            <a:r>
              <a:rPr lang="en-US" dirty="0" smtClean="0">
                <a:ea typeface="ＭＳ Ｐゴシック" pitchFamily="34" charset="-128"/>
              </a:rPr>
              <a:t> project team if you do not already have access.</a:t>
            </a:r>
          </a:p>
          <a:p>
            <a:endParaRPr lang="en-US" dirty="0" smtClean="0">
              <a:ea typeface="ＭＳ Ｐゴシック" pitchFamily="34" charset="-128"/>
            </a:endParaRPr>
          </a:p>
          <a:p>
            <a:r>
              <a:rPr lang="en-US" dirty="0" smtClean="0">
                <a:ea typeface="ＭＳ Ｐゴシック" pitchFamily="34" charset="-128"/>
              </a:rPr>
              <a:t>Thanks</a:t>
            </a:r>
            <a:r>
              <a:rPr lang="en-US" baseline="0" dirty="0" smtClean="0">
                <a:ea typeface="ＭＳ Ｐゴシック" pitchFamily="34" charset="-128"/>
              </a:rPr>
              <a:t> for joining me!</a:t>
            </a:r>
            <a:endParaRPr lang="en-US" dirty="0"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r>
              <a:rPr lang="en-US" dirty="0" smtClean="0">
                <a:ea typeface="ＭＳ Ｐゴシック" pitchFamily="34" charset="-128"/>
              </a:rPr>
              <a:t>The key objectives for this session are</a:t>
            </a:r>
            <a:r>
              <a:rPr lang="en-US" baseline="0" dirty="0" smtClean="0">
                <a:ea typeface="ＭＳ Ｐゴシック" pitchFamily="34" charset="-128"/>
              </a:rPr>
              <a:t> that you will come away with an understanding of where and h</a:t>
            </a:r>
            <a:r>
              <a:rPr lang="en-US" dirty="0" smtClean="0">
                <a:ea typeface="ＭＳ Ｐゴシック" pitchFamily="34" charset="-128"/>
              </a:rPr>
              <a:t>ow to activate (and deactivate) your resources, add local thresholds to objects, add linking parameters,</a:t>
            </a:r>
            <a:r>
              <a:rPr lang="en-US" baseline="0" dirty="0" smtClean="0">
                <a:ea typeface="ＭＳ Ｐゴシック" pitchFamily="34" charset="-128"/>
              </a:rPr>
              <a:t> </a:t>
            </a:r>
            <a:r>
              <a:rPr lang="en-US" dirty="0" smtClean="0">
                <a:ea typeface="ＭＳ Ｐゴシック" pitchFamily="34" charset="-128"/>
              </a:rPr>
              <a:t>and be able to search for objects.</a:t>
            </a:r>
          </a:p>
          <a:p>
            <a:endParaRPr lang="en-US" dirty="0" smtClean="0">
              <a:ea typeface="ＭＳ Ｐゴシック" pitchFamily="34" charset="-128"/>
            </a:endParaRPr>
          </a:p>
          <a:p>
            <a:endParaRPr lang="en-US"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p:spPr>
        <p:txBody>
          <a:bodyPr/>
          <a:lstStyle/>
          <a:p>
            <a:r>
              <a:rPr lang="en-US" dirty="0" smtClean="0">
                <a:ea typeface="ＭＳ Ｐゴシック" pitchFamily="34" charset="-128"/>
              </a:rPr>
              <a:t>Let’s first talk about the SFX Admin Center…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pPr>
              <a:lnSpc>
                <a:spcPct val="90000"/>
              </a:lnSpc>
            </a:pPr>
            <a:r>
              <a:rPr lang="en-US" sz="900" dirty="0" smtClean="0">
                <a:ea typeface="ＭＳ Ｐゴシック" pitchFamily="34" charset="-128"/>
              </a:rPr>
              <a:t>SFX Admin Center</a:t>
            </a:r>
            <a:r>
              <a:rPr lang="en-US" sz="900" baseline="0" dirty="0" smtClean="0">
                <a:ea typeface="ＭＳ Ｐゴシック" pitchFamily="34" charset="-128"/>
              </a:rPr>
              <a:t> </a:t>
            </a:r>
            <a:r>
              <a:rPr lang="en-US" sz="900" dirty="0" smtClean="0">
                <a:ea typeface="ＭＳ Ｐゴシック" pitchFamily="34" charset="-128"/>
              </a:rPr>
              <a:t>is a web-based administrative tool that you use to manage SFX. You’ll be given credentials to login to the Admin Center from your Ex </a:t>
            </a:r>
            <a:r>
              <a:rPr lang="en-US" sz="900" dirty="0" err="1" smtClean="0">
                <a:ea typeface="ＭＳ Ｐゴシック" pitchFamily="34" charset="-128"/>
              </a:rPr>
              <a:t>Libris</a:t>
            </a:r>
            <a:r>
              <a:rPr lang="en-US" sz="900" dirty="0" smtClean="0">
                <a:ea typeface="ＭＳ Ｐゴシック" pitchFamily="34" charset="-128"/>
              </a:rPr>
              <a:t> project</a:t>
            </a:r>
            <a:r>
              <a:rPr lang="en-US" sz="900" baseline="0" dirty="0" smtClean="0">
                <a:ea typeface="ＭＳ Ｐゴシック" pitchFamily="34" charset="-128"/>
              </a:rPr>
              <a:t> team. </a:t>
            </a:r>
            <a:endParaRPr lang="en-US" sz="900" dirty="0" smtClean="0">
              <a:ea typeface="ＭＳ Ｐゴシック" pitchFamily="34" charset="-128"/>
            </a:endParaRPr>
          </a:p>
          <a:p>
            <a:pPr>
              <a:lnSpc>
                <a:spcPct val="90000"/>
              </a:lnSpc>
            </a:pPr>
            <a:endParaRPr lang="en-US" sz="900" dirty="0" smtClean="0">
              <a:ea typeface="ＭＳ Ｐゴシック" pitchFamily="34" charset="-128"/>
            </a:endParaRPr>
          </a:p>
          <a:p>
            <a:pPr>
              <a:lnSpc>
                <a:spcPct val="90000"/>
              </a:lnSpc>
            </a:pPr>
            <a:r>
              <a:rPr lang="en-US" sz="900" dirty="0" smtClean="0">
                <a:ea typeface="ＭＳ Ｐゴシック" pitchFamily="34" charset="-128"/>
              </a:rPr>
              <a:t>Once you've logged into the Admin center, you'll see two sections of the screen.</a:t>
            </a:r>
          </a:p>
          <a:p>
            <a:pPr>
              <a:lnSpc>
                <a:spcPct val="90000"/>
              </a:lnSpc>
            </a:pPr>
            <a:endParaRPr lang="en-US" sz="900" dirty="0" smtClean="0">
              <a:ea typeface="ＭＳ Ｐゴシック" pitchFamily="34" charset="-128"/>
            </a:endParaRPr>
          </a:p>
          <a:p>
            <a:pPr>
              <a:lnSpc>
                <a:spcPct val="90000"/>
              </a:lnSpc>
            </a:pPr>
            <a:r>
              <a:rPr lang="en-US" sz="900" dirty="0" smtClean="0">
                <a:ea typeface="ＭＳ Ｐゴシック" pitchFamily="34" charset="-128"/>
              </a:rPr>
              <a:t>The top section is the Data Management section.  In this area, you </a:t>
            </a:r>
            <a:r>
              <a:rPr lang="en-US" sz="900" dirty="0" smtClean="0">
                <a:ea typeface="ＭＳ Ｐゴシック" pitchFamily="34" charset="-128"/>
              </a:rPr>
              <a:t>have… </a:t>
            </a:r>
            <a:endParaRPr lang="en-US" sz="900" dirty="0" smtClean="0">
              <a:ea typeface="ＭＳ Ｐゴシック" pitchFamily="34" charset="-128"/>
            </a:endParaRPr>
          </a:p>
          <a:p>
            <a:pPr>
              <a:lnSpc>
                <a:spcPct val="90000"/>
              </a:lnSpc>
              <a:buFontTx/>
              <a:buChar char="•"/>
            </a:pPr>
            <a:r>
              <a:rPr lang="en-US" sz="900" dirty="0" err="1" smtClean="0">
                <a:ea typeface="ＭＳ Ｐゴシック" pitchFamily="34" charset="-128"/>
              </a:rPr>
              <a:t>KBManager</a:t>
            </a:r>
            <a:r>
              <a:rPr lang="en-US" sz="900" dirty="0" smtClean="0">
                <a:ea typeface="ＭＳ Ｐゴシック" pitchFamily="34" charset="-128"/>
              </a:rPr>
              <a:t>, which is where you’ll manage your SFX </a:t>
            </a:r>
            <a:r>
              <a:rPr lang="en-US" sz="900" dirty="0" err="1" smtClean="0">
                <a:ea typeface="ＭＳ Ｐゴシック" pitchFamily="34" charset="-128"/>
              </a:rPr>
              <a:t>KnowledgeBase</a:t>
            </a:r>
            <a:r>
              <a:rPr lang="en-US" sz="900" dirty="0" smtClean="0">
                <a:ea typeface="ＭＳ Ｐゴシック" pitchFamily="34" charset="-128"/>
              </a:rPr>
              <a:t> and activate and deactivate each</a:t>
            </a:r>
            <a:r>
              <a:rPr lang="en-US" sz="900" baseline="0" dirty="0" smtClean="0">
                <a:ea typeface="ＭＳ Ｐゴシック" pitchFamily="34" charset="-128"/>
              </a:rPr>
              <a:t> of your </a:t>
            </a:r>
            <a:r>
              <a:rPr lang="en-US" sz="900" dirty="0" smtClean="0">
                <a:ea typeface="ＭＳ Ｐゴシック" pitchFamily="34" charset="-128"/>
              </a:rPr>
              <a:t>resources.</a:t>
            </a:r>
          </a:p>
          <a:p>
            <a:pPr>
              <a:lnSpc>
                <a:spcPct val="90000"/>
              </a:lnSpc>
              <a:buFontTx/>
              <a:buChar char="•"/>
            </a:pPr>
            <a:r>
              <a:rPr lang="en-US" sz="900" dirty="0" err="1" smtClean="0">
                <a:ea typeface="ＭＳ Ｐゴシック" pitchFamily="34" charset="-128"/>
              </a:rPr>
              <a:t>KBTools</a:t>
            </a:r>
            <a:r>
              <a:rPr lang="en-US" sz="900" dirty="0" smtClean="0">
                <a:ea typeface="ＭＳ Ｐゴシック" pitchFamily="34" charset="-128"/>
              </a:rPr>
              <a:t> – where you</a:t>
            </a:r>
            <a:r>
              <a:rPr lang="en-US" sz="900" baseline="0" dirty="0" smtClean="0">
                <a:ea typeface="ＭＳ Ｐゴシック" pitchFamily="34" charset="-128"/>
              </a:rPr>
              <a:t> can</a:t>
            </a:r>
            <a:r>
              <a:rPr lang="en-US" sz="900" dirty="0" smtClean="0">
                <a:ea typeface="ＭＳ Ｐゴシック" pitchFamily="34" charset="-128"/>
              </a:rPr>
              <a:t> manage your SFX </a:t>
            </a:r>
            <a:r>
              <a:rPr lang="en-US" sz="900" dirty="0" err="1" smtClean="0">
                <a:ea typeface="ＭＳ Ｐゴシック" pitchFamily="34" charset="-128"/>
              </a:rPr>
              <a:t>KnowledgeBase</a:t>
            </a:r>
            <a:r>
              <a:rPr lang="en-US" sz="900" dirty="0" smtClean="0">
                <a:ea typeface="ＭＳ Ｐゴシック" pitchFamily="34" charset="-128"/>
              </a:rPr>
              <a:t> on a collective level</a:t>
            </a:r>
            <a:r>
              <a:rPr lang="en-US" sz="900" baseline="0" dirty="0" smtClean="0">
                <a:ea typeface="ＭＳ Ｐゴシック" pitchFamily="34" charset="-128"/>
              </a:rPr>
              <a:t> by importing data into SFX and exporting data out of SFX, and being able to compare various targets to find out where there may be title overlap</a:t>
            </a:r>
            <a:endParaRPr lang="en-US" sz="900" dirty="0" smtClean="0">
              <a:ea typeface="ＭＳ Ｐゴシック" pitchFamily="34" charset="-128"/>
            </a:endParaRPr>
          </a:p>
          <a:p>
            <a:pPr>
              <a:lnSpc>
                <a:spcPct val="90000"/>
              </a:lnSpc>
              <a:buFontTx/>
              <a:buChar char="•"/>
            </a:pPr>
            <a:r>
              <a:rPr lang="en-US" sz="900" dirty="0" smtClean="0">
                <a:ea typeface="ＭＳ Ｐゴシック" pitchFamily="34" charset="-128"/>
              </a:rPr>
              <a:t>Statistics – the area of the admin center where you can run statistical queries, and </a:t>
            </a:r>
          </a:p>
          <a:p>
            <a:pPr>
              <a:lnSpc>
                <a:spcPct val="90000"/>
              </a:lnSpc>
              <a:buFontTx/>
              <a:buChar char="•"/>
            </a:pPr>
            <a:r>
              <a:rPr lang="en-US" sz="900" dirty="0" smtClean="0">
                <a:ea typeface="ＭＳ Ｐゴシック" pitchFamily="34" charset="-128"/>
              </a:rPr>
              <a:t>Troubleshooting – the area that allows you to test the setup of the SFX </a:t>
            </a:r>
            <a:r>
              <a:rPr lang="en-US" sz="900" dirty="0" err="1" smtClean="0">
                <a:ea typeface="ＭＳ Ｐゴシック" pitchFamily="34" charset="-128"/>
              </a:rPr>
              <a:t>KnowledgeBase</a:t>
            </a:r>
            <a:r>
              <a:rPr lang="en-US" sz="900" dirty="0" smtClean="0">
                <a:ea typeface="ＭＳ Ｐゴシック" pitchFamily="34" charset="-128"/>
              </a:rPr>
              <a:t>, debug problems, contact support and submit change requests.</a:t>
            </a:r>
          </a:p>
          <a:p>
            <a:pPr>
              <a:lnSpc>
                <a:spcPct val="90000"/>
              </a:lnSpc>
              <a:buFontTx/>
              <a:buChar char="•"/>
            </a:pPr>
            <a:endParaRPr lang="en-US" sz="900" dirty="0" smtClean="0">
              <a:ea typeface="ＭＳ Ｐゴシック" pitchFamily="34" charset="-128"/>
            </a:endParaRPr>
          </a:p>
          <a:p>
            <a:pPr>
              <a:lnSpc>
                <a:spcPct val="90000"/>
              </a:lnSpc>
            </a:pPr>
            <a:r>
              <a:rPr lang="en-US" sz="900" dirty="0" smtClean="0">
                <a:ea typeface="ＭＳ Ｐゴシック" pitchFamily="34" charset="-128"/>
              </a:rPr>
              <a:t>The bottom section is the Setup &amp; Administration section.  In this area, you can find </a:t>
            </a:r>
          </a:p>
          <a:p>
            <a:pPr>
              <a:lnSpc>
                <a:spcPct val="90000"/>
              </a:lnSpc>
              <a:buFontTx/>
              <a:buChar char="•"/>
            </a:pPr>
            <a:r>
              <a:rPr lang="en-US" sz="900" dirty="0" smtClean="0">
                <a:ea typeface="ＭＳ Ｐゴシック" pitchFamily="34" charset="-128"/>
              </a:rPr>
              <a:t>Additional KB Tools to manage your </a:t>
            </a:r>
            <a:r>
              <a:rPr lang="en-US" sz="900" dirty="0" err="1" smtClean="0">
                <a:ea typeface="ＭＳ Ｐゴシック" pitchFamily="34" charset="-128"/>
              </a:rPr>
              <a:t>KnowledgeBase</a:t>
            </a:r>
            <a:endParaRPr lang="en-US" sz="900" dirty="0" smtClean="0">
              <a:ea typeface="ＭＳ Ｐゴシック" pitchFamily="34" charset="-128"/>
            </a:endParaRPr>
          </a:p>
          <a:p>
            <a:pPr>
              <a:lnSpc>
                <a:spcPct val="90000"/>
              </a:lnSpc>
              <a:buFontTx/>
              <a:buChar char="•"/>
            </a:pPr>
            <a:r>
              <a:rPr lang="en-US" sz="900" dirty="0" smtClean="0">
                <a:ea typeface="ＭＳ Ｐゴシック" pitchFamily="34" charset="-128"/>
              </a:rPr>
              <a:t>Configuration – where you configure the user interface, including the A‐Z List and SFX menu</a:t>
            </a:r>
          </a:p>
          <a:p>
            <a:pPr>
              <a:lnSpc>
                <a:spcPct val="90000"/>
              </a:lnSpc>
              <a:buFontTx/>
              <a:buChar char="•"/>
            </a:pPr>
            <a:r>
              <a:rPr lang="en-US" sz="900" dirty="0" err="1" smtClean="0">
                <a:ea typeface="ＭＳ Ｐゴシック" pitchFamily="34" charset="-128"/>
              </a:rPr>
              <a:t>KBUpdate</a:t>
            </a:r>
            <a:r>
              <a:rPr lang="en-US" sz="900" dirty="0" smtClean="0">
                <a:ea typeface="ＭＳ Ｐゴシック" pitchFamily="34" charset="-128"/>
              </a:rPr>
              <a:t> – where you can find reports on what was updated</a:t>
            </a:r>
            <a:r>
              <a:rPr lang="en-US" sz="900" baseline="0" dirty="0" smtClean="0">
                <a:ea typeface="ＭＳ Ｐゴシック" pitchFamily="34" charset="-128"/>
              </a:rPr>
              <a:t> for each weekly </a:t>
            </a:r>
            <a:r>
              <a:rPr lang="en-US" sz="900" baseline="0" dirty="0" err="1" smtClean="0">
                <a:ea typeface="ＭＳ Ｐゴシック" pitchFamily="34" charset="-128"/>
              </a:rPr>
              <a:t>KnowledgeBase</a:t>
            </a:r>
            <a:r>
              <a:rPr lang="en-US" sz="900" baseline="0" dirty="0" smtClean="0">
                <a:ea typeface="ＭＳ Ｐゴシック" pitchFamily="34" charset="-128"/>
              </a:rPr>
              <a:t> update</a:t>
            </a:r>
            <a:r>
              <a:rPr lang="en-US" sz="900" dirty="0" smtClean="0">
                <a:ea typeface="ＭＳ Ｐゴシック" pitchFamily="34" charset="-128"/>
              </a:rPr>
              <a:t> </a:t>
            </a:r>
          </a:p>
          <a:p>
            <a:pPr>
              <a:lnSpc>
                <a:spcPct val="90000"/>
              </a:lnSpc>
              <a:buFontTx/>
              <a:buChar char="•"/>
            </a:pPr>
            <a:r>
              <a:rPr lang="en-US" sz="900" dirty="0" smtClean="0">
                <a:ea typeface="ＭＳ Ｐゴシック" pitchFamily="34" charset="-128"/>
              </a:rPr>
              <a:t>Administration – where you manage the SFX Admin Center users and, if available, you can see the UNIX files</a:t>
            </a:r>
          </a:p>
          <a:p>
            <a:pPr>
              <a:lnSpc>
                <a:spcPct val="90000"/>
              </a:lnSpc>
              <a:buFontTx/>
              <a:buChar char="•"/>
            </a:pPr>
            <a:r>
              <a:rPr lang="en-US" sz="900" dirty="0" smtClean="0">
                <a:ea typeface="ＭＳ Ｐゴシック" pitchFamily="34" charset="-128"/>
              </a:rPr>
              <a:t>Services – where you record your Google Scholar registration</a:t>
            </a:r>
          </a:p>
          <a:p>
            <a:pPr>
              <a:lnSpc>
                <a:spcPct val="90000"/>
              </a:lnSpc>
              <a:buFontTx/>
              <a:buChar char="•"/>
            </a:pPr>
            <a:r>
              <a:rPr lang="en-US" sz="900" dirty="0" err="1" smtClean="0">
                <a:ea typeface="ＭＳ Ｐゴシック" pitchFamily="34" charset="-128"/>
              </a:rPr>
              <a:t>bX</a:t>
            </a:r>
            <a:r>
              <a:rPr lang="en-US" sz="900" dirty="0" smtClean="0">
                <a:ea typeface="ＭＳ Ｐゴシック" pitchFamily="34" charset="-128"/>
              </a:rPr>
              <a:t> – the tool to generate recommendations based on article usage</a:t>
            </a:r>
          </a:p>
          <a:p>
            <a:pPr>
              <a:lnSpc>
                <a:spcPct val="90000"/>
              </a:lnSpc>
              <a:buFontTx/>
              <a:buChar char="•"/>
            </a:pPr>
            <a:r>
              <a:rPr lang="en-US" sz="900" dirty="0" smtClean="0">
                <a:ea typeface="ＭＳ Ｐゴシック" pitchFamily="34" charset="-128"/>
              </a:rPr>
              <a:t>Verde – and a section for SFX/Verde interoperability</a:t>
            </a:r>
          </a:p>
          <a:p>
            <a:pPr>
              <a:lnSpc>
                <a:spcPct val="90000"/>
              </a:lnSpc>
            </a:pPr>
            <a:endParaRPr lang="en-US" sz="900" dirty="0" smtClean="0">
              <a:ea typeface="ＭＳ Ｐゴシック" pitchFamily="34" charset="-128"/>
            </a:endParaRPr>
          </a:p>
          <a:p>
            <a:pPr>
              <a:lnSpc>
                <a:spcPct val="90000"/>
              </a:lnSpc>
            </a:pPr>
            <a:r>
              <a:rPr lang="en-US" sz="900" dirty="0" smtClean="0">
                <a:ea typeface="ＭＳ Ｐゴシック" pitchFamily="34" charset="-128"/>
              </a:rPr>
              <a:t>Features that you do not have access to will be grayed out.</a:t>
            </a:r>
          </a:p>
          <a:p>
            <a:pPr>
              <a:lnSpc>
                <a:spcPct val="90000"/>
              </a:lnSpc>
            </a:pPr>
            <a:endParaRPr lang="en-US" sz="900" dirty="0" smtClean="0">
              <a:ea typeface="ＭＳ Ｐゴシック" pitchFamily="34" charset="-128"/>
            </a:endParaRPr>
          </a:p>
          <a:p>
            <a:pPr marL="0" marR="0" indent="0" algn="l" defTabSz="914400" rtl="0" eaLnBrk="0" fontAlgn="base" latinLnBrk="0" hangingPunct="0">
              <a:lnSpc>
                <a:spcPct val="90000"/>
              </a:lnSpc>
              <a:spcBef>
                <a:spcPct val="30000"/>
              </a:spcBef>
              <a:spcAft>
                <a:spcPct val="0"/>
              </a:spcAft>
              <a:buClrTx/>
              <a:buSzTx/>
              <a:buFontTx/>
              <a:buNone/>
              <a:tabLst/>
              <a:defRPr/>
            </a:pPr>
            <a:r>
              <a:rPr lang="en-US" sz="900" b="1" dirty="0" smtClean="0">
                <a:ea typeface="ＭＳ Ｐゴシック" pitchFamily="34" charset="-128"/>
              </a:rPr>
              <a:t>(Click) </a:t>
            </a:r>
            <a:r>
              <a:rPr lang="en-US" sz="900" dirty="0" smtClean="0">
                <a:ea typeface="ＭＳ Ｐゴシック" pitchFamily="34" charset="-128"/>
              </a:rPr>
              <a:t>In</a:t>
            </a:r>
            <a:r>
              <a:rPr lang="en-US" sz="900" baseline="0" dirty="0" smtClean="0">
                <a:ea typeface="ＭＳ Ｐゴシック" pitchFamily="34" charset="-128"/>
              </a:rPr>
              <a:t> this session </a:t>
            </a:r>
            <a:r>
              <a:rPr lang="en-US" sz="900" dirty="0" smtClean="0">
                <a:ea typeface="ＭＳ Ｐゴシック" pitchFamily="34" charset="-128"/>
              </a:rPr>
              <a:t>we’ll be covering the</a:t>
            </a:r>
            <a:r>
              <a:rPr lang="en-US" sz="900" baseline="0" dirty="0" smtClean="0">
                <a:ea typeface="ＭＳ Ｐゴシック" pitchFamily="34" charset="-128"/>
              </a:rPr>
              <a:t> KB Manager section of the Data Management area</a:t>
            </a:r>
            <a:r>
              <a:rPr lang="en-US" sz="900" dirty="0" smtClean="0">
                <a:ea typeface="ＭＳ Ｐゴシック" pitchFamily="34" charset="-128"/>
              </a:rPr>
              <a:t>. This is where we can manage the sources, targets, object, </a:t>
            </a:r>
            <a:r>
              <a:rPr lang="en-US" sz="900" dirty="0" smtClean="0">
                <a:ea typeface="ＭＳ Ｐゴシック" pitchFamily="34" charset="-128"/>
              </a:rPr>
              <a:t>linking parameters</a:t>
            </a:r>
            <a:r>
              <a:rPr lang="en-US" sz="900" dirty="0" smtClean="0">
                <a:ea typeface="ＭＳ Ｐゴシック" pitchFamily="34" charset="-128"/>
              </a:rPr>
              <a:t>, and institutes in SFX.</a:t>
            </a:r>
            <a:r>
              <a:rPr lang="en-US" sz="900" baseline="0" dirty="0" smtClean="0">
                <a:ea typeface="ＭＳ Ｐゴシック" pitchFamily="34" charset="-128"/>
              </a:rPr>
              <a:t> </a:t>
            </a:r>
            <a:r>
              <a:rPr lang="en-US" sz="900" dirty="0" smtClean="0">
                <a:ea typeface="ＭＳ Ｐゴシック" pitchFamily="34" charset="-128"/>
              </a:rPr>
              <a:t>Other</a:t>
            </a:r>
            <a:r>
              <a:rPr lang="en-US" sz="900" baseline="0" dirty="0" smtClean="0">
                <a:ea typeface="ＭＳ Ｐゴシック" pitchFamily="34" charset="-128"/>
              </a:rPr>
              <a:t> areas of SFX Admin Center will be covered in separate sessions.</a:t>
            </a:r>
            <a:endParaRPr lang="en-US" sz="900" dirty="0" smtClean="0">
              <a:ea typeface="ＭＳ Ｐゴシック" pitchFamily="34" charset="-128"/>
            </a:endParaRPr>
          </a:p>
          <a:p>
            <a:pPr>
              <a:lnSpc>
                <a:spcPct val="90000"/>
              </a:lnSpc>
            </a:pPr>
            <a:endParaRPr lang="en-US" sz="900" dirty="0"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Within</a:t>
            </a:r>
            <a:r>
              <a:rPr lang="en-US" baseline="0" dirty="0" smtClean="0">
                <a:ea typeface="ＭＳ Ｐゴシック" pitchFamily="34" charset="-128"/>
              </a:rPr>
              <a:t> the KB Manager section of SFX Admin Center, l</a:t>
            </a:r>
            <a:r>
              <a:rPr lang="en-US" dirty="0" smtClean="0">
                <a:ea typeface="ＭＳ Ｐゴシック" pitchFamily="34" charset="-128"/>
              </a:rPr>
              <a:t>et’s start with Sources.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r>
              <a:rPr lang="en-US" dirty="0" smtClean="0">
                <a:ea typeface="ＭＳ Ｐゴシック" pitchFamily="34" charset="-128"/>
              </a:rPr>
              <a:t>You may remember from the SFX Introduction session</a:t>
            </a:r>
            <a:r>
              <a:rPr lang="en-US" baseline="0" dirty="0" smtClean="0">
                <a:ea typeface="ＭＳ Ｐゴシック" pitchFamily="34" charset="-128"/>
              </a:rPr>
              <a:t> that the </a:t>
            </a:r>
            <a:r>
              <a:rPr lang="en-US" b="1" baseline="0" dirty="0" smtClean="0">
                <a:ea typeface="ＭＳ Ｐゴシック" pitchFamily="34" charset="-128"/>
              </a:rPr>
              <a:t>source</a:t>
            </a:r>
            <a:r>
              <a:rPr lang="en-US" baseline="0" dirty="0" smtClean="0">
                <a:ea typeface="ＭＳ Ｐゴシック" pitchFamily="34" charset="-128"/>
              </a:rPr>
              <a:t> is where the user starts </a:t>
            </a:r>
            <a:r>
              <a:rPr lang="en-US" baseline="0" dirty="0" smtClean="0">
                <a:ea typeface="ＭＳ Ｐゴシック" pitchFamily="34" charset="-128"/>
              </a:rPr>
              <a:t>his/her search</a:t>
            </a:r>
            <a:r>
              <a:rPr lang="en-US" baseline="0" dirty="0" smtClean="0">
                <a:ea typeface="ＭＳ Ｐゴシック" pitchFamily="34" charset="-128"/>
              </a:rPr>
              <a:t>. It could be in a database such as </a:t>
            </a:r>
            <a:r>
              <a:rPr lang="en-US" baseline="0" dirty="0" err="1" smtClean="0">
                <a:ea typeface="ＭＳ Ｐゴシック" pitchFamily="34" charset="-128"/>
              </a:rPr>
              <a:t>Ebscohost</a:t>
            </a:r>
            <a:r>
              <a:rPr lang="en-US" baseline="0" dirty="0" smtClean="0">
                <a:ea typeface="ＭＳ Ｐゴシック" pitchFamily="34" charset="-128"/>
              </a:rPr>
              <a:t> Academic Search </a:t>
            </a:r>
            <a:r>
              <a:rPr lang="en-US" baseline="0" dirty="0" smtClean="0">
                <a:ea typeface="ＭＳ Ｐゴシック" pitchFamily="34" charset="-128"/>
              </a:rPr>
              <a:t>Complete or </a:t>
            </a:r>
            <a:r>
              <a:rPr lang="en-US" baseline="0" dirty="0" smtClean="0">
                <a:ea typeface="ＭＳ Ｐゴシック" pitchFamily="34" charset="-128"/>
              </a:rPr>
              <a:t>a discovery system – for example, Primo.</a:t>
            </a:r>
            <a:endParaRPr lang="en-US" dirty="0" smtClean="0">
              <a:ea typeface="ＭＳ Ｐゴシック" pitchFamily="34" charset="-128"/>
            </a:endParaRPr>
          </a:p>
          <a:p>
            <a:endParaRPr lang="en-US" dirty="0"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p:spPr>
        <p:txBody>
          <a:bodyPr/>
          <a:lstStyle/>
          <a:p>
            <a:r>
              <a:rPr lang="en-US" dirty="0" smtClean="0">
                <a:ea typeface="ＭＳ Ｐゴシック" pitchFamily="34" charset="-128"/>
              </a:rPr>
              <a:t>In the SFX Admin Center under </a:t>
            </a:r>
            <a:r>
              <a:rPr lang="en-US" dirty="0" err="1" smtClean="0">
                <a:ea typeface="ＭＳ Ｐゴシック" pitchFamily="34" charset="-128"/>
              </a:rPr>
              <a:t>KBManager</a:t>
            </a:r>
            <a:r>
              <a:rPr lang="en-US" dirty="0" smtClean="0">
                <a:ea typeface="ＭＳ Ｐゴシック" pitchFamily="34" charset="-128"/>
              </a:rPr>
              <a:t>, click on “Sources” to get to the list of configured Sources in SFX.</a:t>
            </a:r>
          </a:p>
          <a:p>
            <a:endParaRPr lang="en-US" dirty="0" smtClean="0">
              <a:ea typeface="ＭＳ Ｐゴシック" pitchFamily="34" charset="-128"/>
            </a:endParaRPr>
          </a:p>
          <a:p>
            <a:r>
              <a:rPr lang="en-US" dirty="0" smtClean="0">
                <a:ea typeface="ＭＳ Ｐゴシック" pitchFamily="34" charset="-128"/>
              </a:rPr>
              <a:t>[Go to SFX for demo.]</a:t>
            </a:r>
          </a:p>
          <a:p>
            <a:endParaRPr lang="en-US" dirty="0"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16640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6224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6073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6073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2806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58857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146881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12393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1650" y="1163638"/>
            <a:ext cx="399415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63638"/>
            <a:ext cx="399415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4943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2827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94525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8816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35326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5873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2745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6297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6073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6073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2440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0650"/>
            <a:ext cx="82296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01650" y="1163638"/>
            <a:ext cx="8140700" cy="5030787"/>
          </a:xfrm>
        </p:spPr>
        <p:txBody>
          <a:bodyPr/>
          <a:lstStyle/>
          <a:p>
            <a:pPr lvl="0"/>
            <a:endParaRPr lang="en-US" noProof="0" smtClean="0"/>
          </a:p>
        </p:txBody>
      </p:sp>
    </p:spTree>
    <p:extLst>
      <p:ext uri="{BB962C8B-B14F-4D97-AF65-F5344CB8AC3E}">
        <p14:creationId xmlns:p14="http://schemas.microsoft.com/office/powerpoint/2010/main" val="737254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65617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84968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16589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8837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86837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35987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747153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900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213419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014833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15995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6005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60055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28023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ront page">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5"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6"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sym typeface="Arial" charset="0"/>
            </a:endParaRPr>
          </a:p>
        </p:txBody>
      </p:sp>
      <p:pic>
        <p:nvPicPr>
          <p:cNvPr id="7"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5"/>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70DDCCF3-2DDE-4AE2-A929-4AA735ADC0A7}" type="slidenum">
              <a:rPr lang="ar-SA" sz="1000">
                <a:ea typeface="ＭＳ Ｐゴシック" pitchFamily="34" charset="-128"/>
              </a:rPr>
              <a:pPr eaLnBrk="0" hangingPunct="0">
                <a:spcBef>
                  <a:spcPct val="0"/>
                </a:spcBef>
              </a:pPr>
              <a:t>‹#›</a:t>
            </a:fld>
            <a:endParaRPr lang="en-US" sz="1000">
              <a:ea typeface="ＭＳ Ｐゴシック" pitchFamily="34" charset="-128"/>
            </a:endParaRPr>
          </a:p>
        </p:txBody>
      </p:sp>
      <p:sp>
        <p:nvSpPr>
          <p:cNvPr id="9"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0"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sym typeface="Arial" charset="0"/>
            </a:endParaRPr>
          </a:p>
        </p:txBody>
      </p:sp>
      <p:sp>
        <p:nvSpPr>
          <p:cNvPr id="12"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5" name="Picture 15" descr="intro_rainbow_ribbo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solidFill>
                <a:schemeClr val="tx1"/>
              </a:solidFill>
              <a:latin typeface="Arial" pitchFamily="34" charset="0"/>
              <a:ea typeface="ＭＳ Ｐゴシック" pitchFamily="34" charset="-128"/>
            </a:endParaRPr>
          </a:p>
        </p:txBody>
      </p:sp>
      <p:pic>
        <p:nvPicPr>
          <p:cNvPr id="17" name="Picture 3" descr="ExLibris-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4138" y="5118100"/>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685800" y="3736239"/>
            <a:ext cx="7772400" cy="670329"/>
          </a:xfrm>
        </p:spPr>
        <p:txBody>
          <a:bodyPr/>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6400800" cy="1752600"/>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1259419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ullets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0" indent="0">
              <a:buClrTx/>
              <a:buSzPct val="100000"/>
              <a:buFont typeface="Arial" pitchFamily="34" charset="0"/>
              <a:buNone/>
              <a:defRPr sz="2200" b="0">
                <a:solidFill>
                  <a:schemeClr val="tx1">
                    <a:lumMod val="85000"/>
                    <a:lumOff val="15000"/>
                  </a:schemeClr>
                </a:solidFill>
              </a:defRPr>
            </a:lvl1pPr>
            <a:lvl2pPr marL="285750" indent="-285750">
              <a:buClrTx/>
              <a:buSzPct val="100000"/>
              <a:buFont typeface="Wingdings 3" pitchFamily="18" charset="2"/>
              <a:buChar char=""/>
              <a:defRPr sz="2200">
                <a:solidFill>
                  <a:schemeClr val="tx1">
                    <a:lumMod val="85000"/>
                    <a:lumOff val="15000"/>
                  </a:schemeClr>
                </a:solidFill>
              </a:defRPr>
            </a:lvl2pPr>
            <a:lvl3pPr marL="509588" indent="-231775">
              <a:buClrTx/>
              <a:buSzPct val="100000"/>
              <a:buFont typeface="Wingdings 3" pitchFamily="18" charset="2"/>
              <a:buChar char=""/>
              <a:defRPr sz="2000">
                <a:solidFill>
                  <a:schemeClr val="tx1">
                    <a:lumMod val="85000"/>
                    <a:lumOff val="15000"/>
                  </a:schemeClr>
                </a:solidFill>
              </a:defRPr>
            </a:lvl3pPr>
            <a:lvl4pPr marL="741363" indent="-228600">
              <a:buClrTx/>
              <a:buSzPct val="100000"/>
              <a:buFont typeface="Wingdings 3" pitchFamily="18" charset="2"/>
              <a:buChar char=""/>
              <a:defRPr sz="1800">
                <a:solidFill>
                  <a:schemeClr val="tx1">
                    <a:lumMod val="85000"/>
                    <a:lumOff val="15000"/>
                  </a:schemeClr>
                </a:solidFill>
              </a:defRPr>
            </a:lvl4pPr>
            <a:lvl5pPr marL="974725" indent="-228600">
              <a:buClrTx/>
              <a:buSzPct val="100000"/>
              <a:buFont typeface="Wingdings 3" pitchFamily="18" charset="2"/>
              <a:buChar char=""/>
              <a:defRPr sz="18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32643449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5"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6"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sym typeface="Arial" charset="0"/>
            </a:endParaRPr>
          </a:p>
        </p:txBody>
      </p:sp>
      <p:pic>
        <p:nvPicPr>
          <p:cNvPr id="7"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5"/>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D4D3ACE5-C76C-4346-93C8-45A0C94679B6}" type="slidenum">
              <a:rPr lang="ar-SA" sz="1000">
                <a:ea typeface="ＭＳ Ｐゴシック" pitchFamily="34" charset="-128"/>
              </a:rPr>
              <a:pPr eaLnBrk="0" hangingPunct="0">
                <a:spcBef>
                  <a:spcPct val="0"/>
                </a:spcBef>
              </a:pPr>
              <a:t>‹#›</a:t>
            </a:fld>
            <a:endParaRPr lang="en-US" sz="1000">
              <a:ea typeface="ＭＳ Ｐゴシック" pitchFamily="34" charset="-128"/>
            </a:endParaRPr>
          </a:p>
        </p:txBody>
      </p:sp>
      <p:sp>
        <p:nvSpPr>
          <p:cNvPr id="9"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0"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sym typeface="Arial" charset="0"/>
            </a:endParaRPr>
          </a:p>
        </p:txBody>
      </p:sp>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380761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Front Page 2">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5"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CD6BA1E1-E102-4903-B939-8BFD3642AD27}" type="slidenum">
              <a:rPr lang="ar-SA" sz="1000">
                <a:ea typeface="ＭＳ Ｐゴシック" pitchFamily="34" charset="-128"/>
              </a:rPr>
              <a:pPr eaLnBrk="0" hangingPunct="0">
                <a:spcBef>
                  <a:spcPct val="0"/>
                </a:spcBef>
              </a:pPr>
              <a:t>‹#›</a:t>
            </a:fld>
            <a:endParaRPr lang="en-US" sz="1000">
              <a:ea typeface="ＭＳ Ｐゴシック" pitchFamily="34" charset="-128"/>
            </a:endParaRPr>
          </a:p>
        </p:txBody>
      </p:sp>
      <p:sp>
        <p:nvSpPr>
          <p:cNvPr id="7"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8"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sym typeface="Arial" charset="0"/>
            </a:endParaRPr>
          </a:p>
        </p:txBody>
      </p:sp>
      <p:sp>
        <p:nvSpPr>
          <p:cNvPr id="10"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1" name="Picture 14" descr="intro_rainbow_ribbo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pic>
        <p:nvPicPr>
          <p:cNvPr id="15" name="Picture 3" descr="ExLibris-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3125" y="5995988"/>
            <a:ext cx="14208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1" descr="sfx"/>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14400" y="1462088"/>
            <a:ext cx="1792288"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685800" y="2294627"/>
            <a:ext cx="5758132" cy="1940878"/>
          </a:xfrm>
        </p:spPr>
        <p:txBody>
          <a:bodyPr anchor="b"/>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7776713" cy="1039373"/>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2229356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6619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1650" y="1163638"/>
            <a:ext cx="399415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63638"/>
            <a:ext cx="399415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9337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083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26094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73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96079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09549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image" Target="../media/image2.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4.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9219"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sym typeface="Arial" charset="0"/>
            </a:endParaRPr>
          </a:p>
        </p:txBody>
      </p:sp>
      <p:pic>
        <p:nvPicPr>
          <p:cNvPr id="9221" name="Picture 5" descr="ExLibris-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5801197D-BF18-45ED-8596-1419DCC173AB}" type="slidenum">
              <a:rPr lang="ar-SA" sz="1000">
                <a:ea typeface="ＭＳ Ｐゴシック" pitchFamily="34" charset="-128"/>
              </a:rPr>
              <a:pPr eaLnBrk="0" hangingPunct="0">
                <a:spcBef>
                  <a:spcPct val="0"/>
                </a:spcBef>
              </a:pPr>
              <a:t>‹#›</a:t>
            </a:fld>
            <a:endParaRPr lang="en-US" sz="1000">
              <a:ea typeface="ＭＳ Ｐゴシック" pitchFamily="34" charset="-128"/>
            </a:endParaRPr>
          </a:p>
        </p:txBody>
      </p:sp>
      <p:sp>
        <p:nvSpPr>
          <p:cNvPr id="9223"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9224"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sym typeface="Arial" charset="0"/>
            </a:endParaRPr>
          </a:p>
        </p:txBody>
      </p:sp>
      <p:sp>
        <p:nvSpPr>
          <p:cNvPr id="9226"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9227"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9228"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9" name="Rectangle 3"/>
          <p:cNvSpPr>
            <a:spLocks noGrp="1" noChangeArrowheads="1"/>
          </p:cNvSpPr>
          <p:nvPr>
            <p:ph type="body" idx="1"/>
          </p:nvPr>
        </p:nvSpPr>
        <p:spPr bwMode="auto">
          <a:xfrm>
            <a:off x="501650" y="1163638"/>
            <a:ext cx="8140700"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30"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584" r:id="rId1"/>
    <p:sldLayoutId id="2147484585" r:id="rId2"/>
    <p:sldLayoutId id="2147484586" r:id="rId3"/>
    <p:sldLayoutId id="2147484587" r:id="rId4"/>
    <p:sldLayoutId id="2147484588" r:id="rId5"/>
    <p:sldLayoutId id="2147484589" r:id="rId6"/>
    <p:sldLayoutId id="2147484590" r:id="rId7"/>
    <p:sldLayoutId id="2147484591" r:id="rId8"/>
    <p:sldLayoutId id="2147484592" r:id="rId9"/>
    <p:sldLayoutId id="2147484593" r:id="rId10"/>
    <p:sldLayoutId id="2147484594"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b="1">
          <a:solidFill>
            <a:srgbClr val="B20637"/>
          </a:solidFill>
          <a:latin typeface="+mj-lt"/>
          <a:ea typeface="+mj-ea"/>
          <a:cs typeface="+mj-cs"/>
        </a:defRPr>
      </a:lvl1pPr>
      <a:lvl2pPr algn="l" rtl="0" eaLnBrk="0" fontAlgn="base" hangingPunct="0">
        <a:spcBef>
          <a:spcPct val="0"/>
        </a:spcBef>
        <a:spcAft>
          <a:spcPct val="0"/>
        </a:spcAft>
        <a:defRPr sz="3200" b="1">
          <a:solidFill>
            <a:srgbClr val="B20637"/>
          </a:solidFill>
          <a:latin typeface="Verdana" pitchFamily="34" charset="0"/>
          <a:ea typeface="ＭＳ Ｐゴシック" pitchFamily="34" charset="-128"/>
          <a:cs typeface="Arial" pitchFamily="34" charset="0"/>
        </a:defRPr>
      </a:lvl2pPr>
      <a:lvl3pPr algn="l" rtl="0" eaLnBrk="0" fontAlgn="base" hangingPunct="0">
        <a:spcBef>
          <a:spcPct val="0"/>
        </a:spcBef>
        <a:spcAft>
          <a:spcPct val="0"/>
        </a:spcAft>
        <a:defRPr sz="3200" b="1">
          <a:solidFill>
            <a:srgbClr val="B20637"/>
          </a:solidFill>
          <a:latin typeface="Verdana" pitchFamily="34" charset="0"/>
          <a:ea typeface="ＭＳ Ｐゴシック" pitchFamily="34" charset="-128"/>
          <a:cs typeface="Arial" pitchFamily="34" charset="0"/>
        </a:defRPr>
      </a:lvl3pPr>
      <a:lvl4pPr algn="l" rtl="0" eaLnBrk="0" fontAlgn="base" hangingPunct="0">
        <a:spcBef>
          <a:spcPct val="0"/>
        </a:spcBef>
        <a:spcAft>
          <a:spcPct val="0"/>
        </a:spcAft>
        <a:defRPr sz="3200" b="1">
          <a:solidFill>
            <a:srgbClr val="B20637"/>
          </a:solidFill>
          <a:latin typeface="Verdana" pitchFamily="34" charset="0"/>
          <a:ea typeface="ＭＳ Ｐゴシック" pitchFamily="34" charset="-128"/>
          <a:cs typeface="Arial" pitchFamily="34" charset="0"/>
        </a:defRPr>
      </a:lvl4pPr>
      <a:lvl5pPr algn="l" rtl="0" eaLnBrk="0" fontAlgn="base" hangingPunct="0">
        <a:spcBef>
          <a:spcPct val="0"/>
        </a:spcBef>
        <a:spcAft>
          <a:spcPct val="0"/>
        </a:spcAft>
        <a:defRPr sz="3200" b="1">
          <a:solidFill>
            <a:srgbClr val="B20637"/>
          </a:solidFill>
          <a:latin typeface="Verdana" pitchFamily="34" charset="0"/>
          <a:ea typeface="ＭＳ Ｐゴシック" pitchFamily="34" charset="-128"/>
          <a:cs typeface="Arial" pitchFamily="34" charset="0"/>
        </a:defRPr>
      </a:lvl5pPr>
      <a:lvl6pPr marL="4572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6pPr>
      <a:lvl7pPr marL="9144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7pPr>
      <a:lvl8pPr marL="13716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8pPr>
      <a:lvl9pPr marL="18288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9pPr>
    </p:titleStyle>
    <p:bodyStyle>
      <a:lvl1pPr marL="342900" indent="-342900" algn="l" rtl="0" eaLnBrk="0" fontAlgn="base" hangingPunct="0">
        <a:lnSpc>
          <a:spcPct val="125000"/>
        </a:lnSpc>
        <a:spcBef>
          <a:spcPct val="35000"/>
        </a:spcBef>
        <a:spcAft>
          <a:spcPct val="0"/>
        </a:spcAft>
        <a:buSzPct val="85000"/>
        <a:buChar char="•"/>
        <a:defRPr sz="2800">
          <a:solidFill>
            <a:srgbClr val="3E4C56"/>
          </a:solidFill>
          <a:latin typeface="+mn-lt"/>
          <a:ea typeface="+mn-ea"/>
          <a:cs typeface="+mn-cs"/>
        </a:defRPr>
      </a:lvl1pPr>
      <a:lvl2pPr marL="742950" indent="-285750" algn="l" rtl="0" eaLnBrk="0" fontAlgn="base" hangingPunct="0">
        <a:lnSpc>
          <a:spcPct val="125000"/>
        </a:lnSpc>
        <a:spcBef>
          <a:spcPct val="35000"/>
        </a:spcBef>
        <a:spcAft>
          <a:spcPct val="0"/>
        </a:spcAft>
        <a:buSzPct val="85000"/>
        <a:buChar char="•"/>
        <a:defRPr sz="2600">
          <a:solidFill>
            <a:srgbClr val="3E4C56"/>
          </a:solidFill>
          <a:latin typeface="+mn-lt"/>
          <a:ea typeface="+mn-ea"/>
          <a:cs typeface="+mn-cs"/>
        </a:defRPr>
      </a:lvl2pPr>
      <a:lvl3pPr marL="1143000" indent="-228600" algn="l" rtl="0" eaLnBrk="0" fontAlgn="base" hangingPunct="0">
        <a:lnSpc>
          <a:spcPct val="125000"/>
        </a:lnSpc>
        <a:spcBef>
          <a:spcPct val="35000"/>
        </a:spcBef>
        <a:spcAft>
          <a:spcPct val="0"/>
        </a:spcAft>
        <a:buSzPct val="85000"/>
        <a:buChar char="•"/>
        <a:defRPr sz="2400">
          <a:solidFill>
            <a:srgbClr val="3E4C56"/>
          </a:solidFill>
          <a:latin typeface="+mn-lt"/>
          <a:ea typeface="+mn-ea"/>
          <a:cs typeface="+mn-cs"/>
        </a:defRPr>
      </a:lvl3pPr>
      <a:lvl4pPr marL="1600200" indent="-228600" algn="l" rtl="0" eaLnBrk="0" fontAlgn="base" hangingPunct="0">
        <a:lnSpc>
          <a:spcPct val="125000"/>
        </a:lnSpc>
        <a:spcBef>
          <a:spcPct val="35000"/>
        </a:spcBef>
        <a:spcAft>
          <a:spcPct val="0"/>
        </a:spcAft>
        <a:buSzPct val="85000"/>
        <a:buChar char="•"/>
        <a:defRPr sz="2200">
          <a:solidFill>
            <a:srgbClr val="3E4C56"/>
          </a:solidFill>
          <a:latin typeface="+mn-lt"/>
          <a:ea typeface="+mn-ea"/>
          <a:cs typeface="+mn-cs"/>
        </a:defRPr>
      </a:lvl4pPr>
      <a:lvl5pPr marL="2057400" indent="-228600" algn="l" rtl="0" eaLnBrk="0" fontAlgn="base" hangingPunct="0">
        <a:lnSpc>
          <a:spcPct val="125000"/>
        </a:lnSpc>
        <a:spcBef>
          <a:spcPct val="35000"/>
        </a:spcBef>
        <a:spcAft>
          <a:spcPct val="0"/>
        </a:spcAft>
        <a:buSzPct val="85000"/>
        <a:buChar char="•"/>
        <a:defRPr sz="2000">
          <a:solidFill>
            <a:srgbClr val="3E4C56"/>
          </a:solidFill>
          <a:latin typeface="+mn-lt"/>
          <a:ea typeface="+mn-ea"/>
          <a:cs typeface="+mn-cs"/>
        </a:defRPr>
      </a:lvl5pPr>
      <a:lvl6pPr marL="25146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6pPr>
      <a:lvl7pPr marL="29718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7pPr>
      <a:lvl8pPr marL="34290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8pPr>
      <a:lvl9pPr marL="38862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10243"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sym typeface="Arial" charset="0"/>
            </a:endParaRPr>
          </a:p>
        </p:txBody>
      </p:sp>
      <p:pic>
        <p:nvPicPr>
          <p:cNvPr id="10245" name="Picture 5" descr="ExLibris-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169909F0-65CB-40C3-B771-5574D415E6B7}" type="slidenum">
              <a:rPr lang="ar-SA" sz="1000">
                <a:ea typeface="ＭＳ Ｐゴシック" pitchFamily="34" charset="-128"/>
              </a:rPr>
              <a:pPr eaLnBrk="0" hangingPunct="0">
                <a:spcBef>
                  <a:spcPct val="0"/>
                </a:spcBef>
              </a:pPr>
              <a:t>‹#›</a:t>
            </a:fld>
            <a:endParaRPr lang="en-US" sz="1000">
              <a:ea typeface="ＭＳ Ｐゴシック" pitchFamily="34" charset="-128"/>
            </a:endParaRPr>
          </a:p>
        </p:txBody>
      </p:sp>
      <p:sp>
        <p:nvSpPr>
          <p:cNvPr id="10247"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0248" name="Picture 6" descr="ruler"/>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sym typeface="Arial" charset="0"/>
            </a:endParaRPr>
          </a:p>
        </p:txBody>
      </p:sp>
      <p:sp>
        <p:nvSpPr>
          <p:cNvPr id="10250"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10251"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0252" name="Picture 6" descr="ruler"/>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3" name="Rectangle 3"/>
          <p:cNvSpPr>
            <a:spLocks noGrp="1" noChangeArrowheads="1"/>
          </p:cNvSpPr>
          <p:nvPr>
            <p:ph type="body" idx="1"/>
          </p:nvPr>
        </p:nvSpPr>
        <p:spPr bwMode="auto">
          <a:xfrm>
            <a:off x="501650" y="1163638"/>
            <a:ext cx="8140700"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0"/>
            <a:r>
              <a:rPr lang="en-US" smtClean="0"/>
              <a:t>Click to edit Master text styles</a:t>
            </a:r>
          </a:p>
          <a:p>
            <a:pPr lvl="1"/>
            <a:r>
              <a:rPr lang="en-US" smtClean="0"/>
              <a:t>Second level</a:t>
            </a:r>
          </a:p>
          <a:p>
            <a:pPr lvl="0"/>
            <a:r>
              <a:rPr lang="en-US" smtClean="0"/>
              <a:t>Click to edit Master text styles</a:t>
            </a:r>
          </a:p>
          <a:p>
            <a:pPr lvl="1"/>
            <a:r>
              <a:rPr lang="en-US" smtClean="0"/>
              <a:t>Second level</a:t>
            </a:r>
          </a:p>
          <a:p>
            <a:pPr lvl="1"/>
            <a:endParaRPr lang="en-US" smtClean="0"/>
          </a:p>
          <a:p>
            <a:pPr lvl="1"/>
            <a:endParaRPr lang="en-US" smtClean="0"/>
          </a:p>
        </p:txBody>
      </p:sp>
      <p:sp>
        <p:nvSpPr>
          <p:cNvPr id="10254"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595" r:id="rId1"/>
    <p:sldLayoutId id="2147484596" r:id="rId2"/>
    <p:sldLayoutId id="2147484597" r:id="rId3"/>
    <p:sldLayoutId id="2147484598" r:id="rId4"/>
    <p:sldLayoutId id="2147484599" r:id="rId5"/>
    <p:sldLayoutId id="2147484600" r:id="rId6"/>
    <p:sldLayoutId id="2147484601" r:id="rId7"/>
    <p:sldLayoutId id="2147484602" r:id="rId8"/>
    <p:sldLayoutId id="2147484603" r:id="rId9"/>
    <p:sldLayoutId id="2147484604" r:id="rId10"/>
    <p:sldLayoutId id="2147484605" r:id="rId11"/>
    <p:sldLayoutId id="2147484606" r:id="rId12"/>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b="1">
          <a:solidFill>
            <a:srgbClr val="B20637"/>
          </a:solidFill>
          <a:latin typeface="+mj-lt"/>
          <a:ea typeface="+mj-ea"/>
          <a:cs typeface="+mj-cs"/>
        </a:defRPr>
      </a:lvl1pPr>
      <a:lvl2pPr algn="l" rtl="0" eaLnBrk="0" fontAlgn="base" hangingPunct="0">
        <a:spcBef>
          <a:spcPct val="0"/>
        </a:spcBef>
        <a:spcAft>
          <a:spcPct val="0"/>
        </a:spcAft>
        <a:defRPr sz="3200" b="1">
          <a:solidFill>
            <a:srgbClr val="B20637"/>
          </a:solidFill>
          <a:latin typeface="Verdana" pitchFamily="34" charset="0"/>
          <a:ea typeface="ＭＳ Ｐゴシック" pitchFamily="34" charset="-128"/>
          <a:cs typeface="Arial" pitchFamily="34" charset="0"/>
        </a:defRPr>
      </a:lvl2pPr>
      <a:lvl3pPr algn="l" rtl="0" eaLnBrk="0" fontAlgn="base" hangingPunct="0">
        <a:spcBef>
          <a:spcPct val="0"/>
        </a:spcBef>
        <a:spcAft>
          <a:spcPct val="0"/>
        </a:spcAft>
        <a:defRPr sz="3200" b="1">
          <a:solidFill>
            <a:srgbClr val="B20637"/>
          </a:solidFill>
          <a:latin typeface="Verdana" pitchFamily="34" charset="0"/>
          <a:ea typeface="ＭＳ Ｐゴシック" pitchFamily="34" charset="-128"/>
          <a:cs typeface="Arial" pitchFamily="34" charset="0"/>
        </a:defRPr>
      </a:lvl3pPr>
      <a:lvl4pPr algn="l" rtl="0" eaLnBrk="0" fontAlgn="base" hangingPunct="0">
        <a:spcBef>
          <a:spcPct val="0"/>
        </a:spcBef>
        <a:spcAft>
          <a:spcPct val="0"/>
        </a:spcAft>
        <a:defRPr sz="3200" b="1">
          <a:solidFill>
            <a:srgbClr val="B20637"/>
          </a:solidFill>
          <a:latin typeface="Verdana" pitchFamily="34" charset="0"/>
          <a:ea typeface="ＭＳ Ｐゴシック" pitchFamily="34" charset="-128"/>
          <a:cs typeface="Arial" pitchFamily="34" charset="0"/>
        </a:defRPr>
      </a:lvl4pPr>
      <a:lvl5pPr algn="l" rtl="0" eaLnBrk="0" fontAlgn="base" hangingPunct="0">
        <a:spcBef>
          <a:spcPct val="0"/>
        </a:spcBef>
        <a:spcAft>
          <a:spcPct val="0"/>
        </a:spcAft>
        <a:defRPr sz="3200" b="1">
          <a:solidFill>
            <a:srgbClr val="B20637"/>
          </a:solidFill>
          <a:latin typeface="Verdana" pitchFamily="34" charset="0"/>
          <a:ea typeface="ＭＳ Ｐゴシック" pitchFamily="34" charset="-128"/>
          <a:cs typeface="Arial" pitchFamily="34" charset="0"/>
        </a:defRPr>
      </a:lvl5pPr>
      <a:lvl6pPr marL="4572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6pPr>
      <a:lvl7pPr marL="9144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7pPr>
      <a:lvl8pPr marL="13716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8pPr>
      <a:lvl9pPr marL="18288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9pPr>
    </p:titleStyle>
    <p:bodyStyle>
      <a:lvl1pPr marL="342900" indent="-342900" algn="l" rtl="0" eaLnBrk="0" fontAlgn="base" hangingPunct="0">
        <a:lnSpc>
          <a:spcPct val="125000"/>
        </a:lnSpc>
        <a:spcBef>
          <a:spcPct val="35000"/>
        </a:spcBef>
        <a:spcAft>
          <a:spcPct val="0"/>
        </a:spcAft>
        <a:buSzPct val="85000"/>
        <a:buChar char="•"/>
        <a:defRPr sz="2800">
          <a:solidFill>
            <a:srgbClr val="3E4C56"/>
          </a:solidFill>
          <a:latin typeface="+mn-lt"/>
          <a:ea typeface="+mn-ea"/>
          <a:cs typeface="+mn-cs"/>
        </a:defRPr>
      </a:lvl1pPr>
      <a:lvl2pPr marL="742950" indent="-285750" algn="l" rtl="0" eaLnBrk="0" fontAlgn="base" hangingPunct="0">
        <a:lnSpc>
          <a:spcPct val="125000"/>
        </a:lnSpc>
        <a:spcBef>
          <a:spcPct val="35000"/>
        </a:spcBef>
        <a:spcAft>
          <a:spcPct val="0"/>
        </a:spcAft>
        <a:buSzPct val="85000"/>
        <a:defRPr sz="2200" i="1">
          <a:solidFill>
            <a:srgbClr val="3E4C56"/>
          </a:solidFill>
          <a:latin typeface="+mn-lt"/>
          <a:ea typeface="+mn-ea"/>
          <a:cs typeface="+mn-cs"/>
        </a:defRPr>
      </a:lvl2pPr>
      <a:lvl3pPr marL="1143000" indent="-228600" algn="l" rtl="0" eaLnBrk="0" fontAlgn="base" hangingPunct="0">
        <a:lnSpc>
          <a:spcPct val="125000"/>
        </a:lnSpc>
        <a:spcBef>
          <a:spcPct val="35000"/>
        </a:spcBef>
        <a:spcAft>
          <a:spcPct val="0"/>
        </a:spcAft>
        <a:buSzPct val="85000"/>
        <a:buChar char="•"/>
        <a:defRPr sz="2400">
          <a:solidFill>
            <a:srgbClr val="3E4C56"/>
          </a:solidFill>
          <a:latin typeface="+mn-lt"/>
          <a:ea typeface="+mn-ea"/>
          <a:cs typeface="+mn-cs"/>
        </a:defRPr>
      </a:lvl3pPr>
      <a:lvl4pPr marL="1600200" indent="-228600" algn="l" rtl="0" eaLnBrk="0" fontAlgn="base" hangingPunct="0">
        <a:lnSpc>
          <a:spcPct val="125000"/>
        </a:lnSpc>
        <a:spcBef>
          <a:spcPct val="35000"/>
        </a:spcBef>
        <a:spcAft>
          <a:spcPct val="0"/>
        </a:spcAft>
        <a:buSzPct val="85000"/>
        <a:buChar char="•"/>
        <a:defRPr sz="2200">
          <a:solidFill>
            <a:srgbClr val="3E4C56"/>
          </a:solidFill>
          <a:latin typeface="+mn-lt"/>
          <a:ea typeface="+mn-ea"/>
          <a:cs typeface="+mn-cs"/>
        </a:defRPr>
      </a:lvl4pPr>
      <a:lvl5pPr marL="2057400" indent="-228600" algn="l" rtl="0" eaLnBrk="0" fontAlgn="base" hangingPunct="0">
        <a:lnSpc>
          <a:spcPct val="125000"/>
        </a:lnSpc>
        <a:spcBef>
          <a:spcPct val="35000"/>
        </a:spcBef>
        <a:spcAft>
          <a:spcPct val="0"/>
        </a:spcAft>
        <a:buSzPct val="85000"/>
        <a:buChar char="•"/>
        <a:defRPr sz="2000">
          <a:solidFill>
            <a:srgbClr val="3E4C56"/>
          </a:solidFill>
          <a:latin typeface="+mn-lt"/>
          <a:ea typeface="+mn-ea"/>
          <a:cs typeface="+mn-cs"/>
        </a:defRPr>
      </a:lvl5pPr>
      <a:lvl6pPr marL="25146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6pPr>
      <a:lvl7pPr marL="29718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7pPr>
      <a:lvl8pPr marL="34290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8pPr>
      <a:lvl9pPr marL="38862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11267"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sym typeface="Arial" charset="0"/>
            </a:endParaRPr>
          </a:p>
        </p:txBody>
      </p:sp>
      <p:sp>
        <p:nvSpPr>
          <p:cNvPr id="11269"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C1BB3BA0-C0C7-4149-8673-E07EC9A6FD85}" type="slidenum">
              <a:rPr lang="ar-SA" sz="1000">
                <a:ea typeface="ＭＳ Ｐゴシック" pitchFamily="34" charset="-128"/>
              </a:rPr>
              <a:pPr eaLnBrk="0" hangingPunct="0">
                <a:spcBef>
                  <a:spcPct val="0"/>
                </a:spcBef>
              </a:pPr>
              <a:t>‹#›</a:t>
            </a:fld>
            <a:endParaRPr lang="en-US" sz="1000">
              <a:ea typeface="ＭＳ Ｐゴシック" pitchFamily="34" charset="-128"/>
            </a:endParaRPr>
          </a:p>
        </p:txBody>
      </p:sp>
      <p:sp>
        <p:nvSpPr>
          <p:cNvPr id="11270"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1271" name="Picture 6" descr="rule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sym typeface="Arial" charset="0"/>
            </a:endParaRPr>
          </a:p>
        </p:txBody>
      </p:sp>
      <p:sp>
        <p:nvSpPr>
          <p:cNvPr id="11273"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11274"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1275" name="Picture 6" descr="rule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607" r:id="rId1"/>
    <p:sldLayoutId id="2147484608" r:id="rId2"/>
    <p:sldLayoutId id="2147484609" r:id="rId3"/>
    <p:sldLayoutId id="2147484610" r:id="rId4"/>
    <p:sldLayoutId id="2147484611" r:id="rId5"/>
    <p:sldLayoutId id="2147484612" r:id="rId6"/>
    <p:sldLayoutId id="2147484613" r:id="rId7"/>
    <p:sldLayoutId id="2147484614" r:id="rId8"/>
    <p:sldLayoutId id="2147484615" r:id="rId9"/>
    <p:sldLayoutId id="2147484616" r:id="rId10"/>
    <p:sldLayoutId id="2147484617"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b="1">
          <a:solidFill>
            <a:srgbClr val="B20637"/>
          </a:solidFill>
          <a:latin typeface="+mj-lt"/>
          <a:ea typeface="+mj-ea"/>
          <a:cs typeface="+mj-cs"/>
        </a:defRPr>
      </a:lvl1pPr>
      <a:lvl2pPr algn="l" rtl="0" eaLnBrk="0" fontAlgn="base" hangingPunct="0">
        <a:spcBef>
          <a:spcPct val="0"/>
        </a:spcBef>
        <a:spcAft>
          <a:spcPct val="0"/>
        </a:spcAft>
        <a:defRPr sz="3200" b="1">
          <a:solidFill>
            <a:srgbClr val="B20637"/>
          </a:solidFill>
          <a:latin typeface="Verdana" pitchFamily="34" charset="0"/>
          <a:ea typeface="ＭＳ Ｐゴシック" pitchFamily="34" charset="-128"/>
          <a:cs typeface="Arial" pitchFamily="34" charset="0"/>
        </a:defRPr>
      </a:lvl2pPr>
      <a:lvl3pPr algn="l" rtl="0" eaLnBrk="0" fontAlgn="base" hangingPunct="0">
        <a:spcBef>
          <a:spcPct val="0"/>
        </a:spcBef>
        <a:spcAft>
          <a:spcPct val="0"/>
        </a:spcAft>
        <a:defRPr sz="3200" b="1">
          <a:solidFill>
            <a:srgbClr val="B20637"/>
          </a:solidFill>
          <a:latin typeface="Verdana" pitchFamily="34" charset="0"/>
          <a:ea typeface="ＭＳ Ｐゴシック" pitchFamily="34" charset="-128"/>
          <a:cs typeface="Arial" pitchFamily="34" charset="0"/>
        </a:defRPr>
      </a:lvl3pPr>
      <a:lvl4pPr algn="l" rtl="0" eaLnBrk="0" fontAlgn="base" hangingPunct="0">
        <a:spcBef>
          <a:spcPct val="0"/>
        </a:spcBef>
        <a:spcAft>
          <a:spcPct val="0"/>
        </a:spcAft>
        <a:defRPr sz="3200" b="1">
          <a:solidFill>
            <a:srgbClr val="B20637"/>
          </a:solidFill>
          <a:latin typeface="Verdana" pitchFamily="34" charset="0"/>
          <a:ea typeface="ＭＳ Ｐゴシック" pitchFamily="34" charset="-128"/>
          <a:cs typeface="Arial" pitchFamily="34" charset="0"/>
        </a:defRPr>
      </a:lvl4pPr>
      <a:lvl5pPr algn="l" rtl="0" eaLnBrk="0" fontAlgn="base" hangingPunct="0">
        <a:spcBef>
          <a:spcPct val="0"/>
        </a:spcBef>
        <a:spcAft>
          <a:spcPct val="0"/>
        </a:spcAft>
        <a:defRPr sz="3200" b="1">
          <a:solidFill>
            <a:srgbClr val="B20637"/>
          </a:solidFill>
          <a:latin typeface="Verdana" pitchFamily="34" charset="0"/>
          <a:ea typeface="ＭＳ Ｐゴシック" pitchFamily="34" charset="-128"/>
          <a:cs typeface="Arial" pitchFamily="34" charset="0"/>
        </a:defRPr>
      </a:lvl5pPr>
      <a:lvl6pPr marL="4572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6pPr>
      <a:lvl7pPr marL="9144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7pPr>
      <a:lvl8pPr marL="13716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8pPr>
      <a:lvl9pPr marL="18288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9pPr>
    </p:titleStyle>
    <p:bodyStyle>
      <a:lvl1pPr marL="342900" indent="-342900" algn="l" rtl="0" eaLnBrk="0" fontAlgn="base" hangingPunct="0">
        <a:spcBef>
          <a:spcPct val="35000"/>
        </a:spcBef>
        <a:spcAft>
          <a:spcPct val="0"/>
        </a:spcAft>
        <a:buSzPct val="85000"/>
        <a:buChar char="•"/>
        <a:defRPr sz="2800">
          <a:solidFill>
            <a:srgbClr val="3E4C56"/>
          </a:solidFill>
          <a:latin typeface="+mn-lt"/>
          <a:ea typeface="+mn-ea"/>
          <a:cs typeface="+mn-cs"/>
        </a:defRPr>
      </a:lvl1pPr>
      <a:lvl2pPr marL="742950" indent="-285750" algn="l" rtl="0" eaLnBrk="0" fontAlgn="base" hangingPunct="0">
        <a:spcBef>
          <a:spcPct val="35000"/>
        </a:spcBef>
        <a:spcAft>
          <a:spcPct val="0"/>
        </a:spcAft>
        <a:buSzPct val="85000"/>
        <a:buChar char="•"/>
        <a:defRPr sz="2600">
          <a:solidFill>
            <a:srgbClr val="3E4C56"/>
          </a:solidFill>
          <a:latin typeface="+mn-lt"/>
          <a:ea typeface="+mn-ea"/>
          <a:cs typeface="+mn-cs"/>
        </a:defRPr>
      </a:lvl2pPr>
      <a:lvl3pPr marL="1143000" indent="-228600" algn="l" rtl="0" eaLnBrk="0" fontAlgn="base" hangingPunct="0">
        <a:spcBef>
          <a:spcPct val="35000"/>
        </a:spcBef>
        <a:spcAft>
          <a:spcPct val="0"/>
        </a:spcAft>
        <a:buSzPct val="85000"/>
        <a:buChar char="•"/>
        <a:defRPr sz="2400">
          <a:solidFill>
            <a:srgbClr val="3E4C56"/>
          </a:solidFill>
          <a:latin typeface="+mn-lt"/>
          <a:ea typeface="+mn-ea"/>
          <a:cs typeface="+mn-cs"/>
        </a:defRPr>
      </a:lvl3pPr>
      <a:lvl4pPr marL="1600200" indent="-228600" algn="l" rtl="0" eaLnBrk="0" fontAlgn="base" hangingPunct="0">
        <a:spcBef>
          <a:spcPct val="35000"/>
        </a:spcBef>
        <a:spcAft>
          <a:spcPct val="0"/>
        </a:spcAft>
        <a:buSzPct val="85000"/>
        <a:buChar char="•"/>
        <a:defRPr sz="2200">
          <a:solidFill>
            <a:srgbClr val="3E4C56"/>
          </a:solidFill>
          <a:latin typeface="+mn-lt"/>
          <a:ea typeface="+mn-ea"/>
          <a:cs typeface="+mn-cs"/>
        </a:defRPr>
      </a:lvl4pPr>
      <a:lvl5pPr marL="2057400" indent="-228600" algn="l" rtl="0" eaLnBrk="0" fontAlgn="base" hangingPunct="0">
        <a:spcBef>
          <a:spcPct val="35000"/>
        </a:spcBef>
        <a:spcAft>
          <a:spcPct val="0"/>
        </a:spcAft>
        <a:buSzPct val="85000"/>
        <a:buChar char="•"/>
        <a:defRPr sz="2000">
          <a:solidFill>
            <a:srgbClr val="3E4C56"/>
          </a:solidFill>
          <a:latin typeface="+mn-lt"/>
          <a:ea typeface="+mn-ea"/>
          <a:cs typeface="+mn-cs"/>
        </a:defRPr>
      </a:lvl5pPr>
      <a:lvl6pPr marL="2514600" indent="-228600" algn="l" rtl="0" fontAlgn="base">
        <a:spcBef>
          <a:spcPct val="35000"/>
        </a:spcBef>
        <a:spcAft>
          <a:spcPct val="0"/>
        </a:spcAft>
        <a:buSzPct val="85000"/>
        <a:buChar char="•"/>
        <a:defRPr sz="2000">
          <a:solidFill>
            <a:srgbClr val="3E4C56"/>
          </a:solidFill>
          <a:latin typeface="+mn-lt"/>
          <a:ea typeface="+mn-ea"/>
          <a:cs typeface="+mn-cs"/>
        </a:defRPr>
      </a:lvl6pPr>
      <a:lvl7pPr marL="2971800" indent="-228600" algn="l" rtl="0" fontAlgn="base">
        <a:spcBef>
          <a:spcPct val="35000"/>
        </a:spcBef>
        <a:spcAft>
          <a:spcPct val="0"/>
        </a:spcAft>
        <a:buSzPct val="85000"/>
        <a:buChar char="•"/>
        <a:defRPr sz="2000">
          <a:solidFill>
            <a:srgbClr val="3E4C56"/>
          </a:solidFill>
          <a:latin typeface="+mn-lt"/>
          <a:ea typeface="+mn-ea"/>
          <a:cs typeface="+mn-cs"/>
        </a:defRPr>
      </a:lvl7pPr>
      <a:lvl8pPr marL="3429000" indent="-228600" algn="l" rtl="0" fontAlgn="base">
        <a:spcBef>
          <a:spcPct val="35000"/>
        </a:spcBef>
        <a:spcAft>
          <a:spcPct val="0"/>
        </a:spcAft>
        <a:buSzPct val="85000"/>
        <a:buChar char="•"/>
        <a:defRPr sz="2000">
          <a:solidFill>
            <a:srgbClr val="3E4C56"/>
          </a:solidFill>
          <a:latin typeface="+mn-lt"/>
          <a:ea typeface="+mn-ea"/>
          <a:cs typeface="+mn-cs"/>
        </a:defRPr>
      </a:lvl8pPr>
      <a:lvl9pPr marL="3886200" indent="-228600" algn="l" rtl="0" fontAlgn="base">
        <a:spcBef>
          <a:spcPct val="35000"/>
        </a:spcBef>
        <a:spcAft>
          <a:spcPct val="0"/>
        </a:spcAft>
        <a:buSzPct val="85000"/>
        <a:buChar char="•"/>
        <a:defRPr sz="2000">
          <a:solidFill>
            <a:srgbClr val="3E4C5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12291"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sym typeface="Arial" charset="0"/>
            </a:endParaRPr>
          </a:p>
        </p:txBody>
      </p:sp>
      <p:sp>
        <p:nvSpPr>
          <p:cNvPr id="12293"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4"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98F107C2-5B5E-4A28-A449-67F51C9FA695}" type="slidenum">
              <a:rPr lang="ar-SA" sz="1000">
                <a:ea typeface="ＭＳ Ｐゴシック" pitchFamily="34" charset="-128"/>
              </a:rPr>
              <a:pPr eaLnBrk="0" hangingPunct="0">
                <a:spcBef>
                  <a:spcPct val="0"/>
                </a:spcBef>
              </a:pPr>
              <a:t>‹#›</a:t>
            </a:fld>
            <a:endParaRPr lang="en-US" sz="1000">
              <a:ea typeface="ＭＳ Ｐゴシック" pitchFamily="34" charset="-128"/>
            </a:endParaRPr>
          </a:p>
        </p:txBody>
      </p:sp>
      <p:sp>
        <p:nvSpPr>
          <p:cNvPr id="12295"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2296" name="Picture 6" descr="rule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sym typeface="Arial" charset="0"/>
            </a:endParaRPr>
          </a:p>
        </p:txBody>
      </p:sp>
    </p:spTree>
  </p:cSld>
  <p:clrMap bg1="lt1" tx1="dk1" bg2="lt2" tx2="dk2" accent1="accent1" accent2="accent2" accent3="accent3" accent4="accent4" accent5="accent5" accent6="accent6" hlink="hlink" folHlink="folHlink"/>
  <p:sldLayoutIdLst>
    <p:sldLayoutId id="2147484632" r:id="rId1"/>
    <p:sldLayoutId id="2147484618" r:id="rId2"/>
    <p:sldLayoutId id="2147484633" r:id="rId3"/>
    <p:sldLayoutId id="2147484634" r:id="rId4"/>
    <p:sldLayoutId id="2147484619" r:id="rId5"/>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b="1">
          <a:solidFill>
            <a:srgbClr val="B20637"/>
          </a:solidFill>
          <a:latin typeface="+mj-lt"/>
          <a:ea typeface="ＭＳ Ｐゴシック" charset="0"/>
          <a:cs typeface="+mj-cs"/>
        </a:defRPr>
      </a:lvl1pPr>
      <a:lvl2pPr algn="l" rtl="0" eaLnBrk="0" fontAlgn="base" hangingPunct="0">
        <a:spcBef>
          <a:spcPct val="0"/>
        </a:spcBef>
        <a:spcAft>
          <a:spcPct val="0"/>
        </a:spcAft>
        <a:defRPr sz="3200" b="1">
          <a:solidFill>
            <a:srgbClr val="B20637"/>
          </a:solidFill>
          <a:latin typeface="Verdana" pitchFamily="34" charset="0"/>
          <a:ea typeface="ＭＳ Ｐゴシック" charset="0"/>
          <a:cs typeface="Arial" pitchFamily="34" charset="0"/>
        </a:defRPr>
      </a:lvl2pPr>
      <a:lvl3pPr algn="l" rtl="0" eaLnBrk="0" fontAlgn="base" hangingPunct="0">
        <a:spcBef>
          <a:spcPct val="0"/>
        </a:spcBef>
        <a:spcAft>
          <a:spcPct val="0"/>
        </a:spcAft>
        <a:defRPr sz="3200" b="1">
          <a:solidFill>
            <a:srgbClr val="B20637"/>
          </a:solidFill>
          <a:latin typeface="Verdana" pitchFamily="34" charset="0"/>
          <a:ea typeface="ＭＳ Ｐゴシック" charset="0"/>
          <a:cs typeface="Arial" pitchFamily="34" charset="0"/>
        </a:defRPr>
      </a:lvl3pPr>
      <a:lvl4pPr algn="l" rtl="0" eaLnBrk="0" fontAlgn="base" hangingPunct="0">
        <a:spcBef>
          <a:spcPct val="0"/>
        </a:spcBef>
        <a:spcAft>
          <a:spcPct val="0"/>
        </a:spcAft>
        <a:defRPr sz="3200" b="1">
          <a:solidFill>
            <a:srgbClr val="B20637"/>
          </a:solidFill>
          <a:latin typeface="Verdana" pitchFamily="34" charset="0"/>
          <a:ea typeface="ＭＳ Ｐゴシック" charset="0"/>
          <a:cs typeface="Arial" pitchFamily="34" charset="0"/>
        </a:defRPr>
      </a:lvl4pPr>
      <a:lvl5pPr algn="l" rtl="0" eaLnBrk="0" fontAlgn="base" hangingPunct="0">
        <a:spcBef>
          <a:spcPct val="0"/>
        </a:spcBef>
        <a:spcAft>
          <a:spcPct val="0"/>
        </a:spcAft>
        <a:defRPr sz="3200" b="1">
          <a:solidFill>
            <a:srgbClr val="B20637"/>
          </a:solidFill>
          <a:latin typeface="Verdana" pitchFamily="34" charset="0"/>
          <a:ea typeface="ＭＳ Ｐゴシック"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ＭＳ Ｐゴシック" charset="0"/>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ea typeface="ＭＳ Ｐゴシック" pitchFamily="34" charset="-128"/>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ea typeface="ＭＳ Ｐゴシック" pitchFamily="34" charset="-128"/>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ea typeface="ＭＳ Ｐゴシック" pitchFamily="34" charset="-128"/>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ea typeface="ＭＳ Ｐゴシック"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www.customercenter.exlibrisgroup.com/"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7"/>
          <p:cNvSpPr txBox="1">
            <a:spLocks noChangeArrowheads="1"/>
          </p:cNvSpPr>
          <p:nvPr/>
        </p:nvSpPr>
        <p:spPr bwMode="auto">
          <a:xfrm>
            <a:off x="923925" y="2928938"/>
            <a:ext cx="7334250" cy="107721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1">
                <a:solidFill>
                  <a:srgbClr val="000000"/>
                </a:solidFill>
                <a:latin typeface="Verdana" pitchFamily="34" charset="0"/>
                <a:ea typeface="ヒラギノ角ゴ ProN W3" charset="-128"/>
                <a:sym typeface="Arial" pitchFamily="34" charset="0"/>
              </a:defRPr>
            </a:lvl1pPr>
            <a:lvl2pPr marL="742950" indent="-285750" eaLnBrk="0" hangingPunct="0">
              <a:defRPr b="1">
                <a:solidFill>
                  <a:srgbClr val="000000"/>
                </a:solidFill>
                <a:latin typeface="Verdana" pitchFamily="34" charset="0"/>
                <a:ea typeface="ヒラギノ角ゴ ProN W3" charset="-128"/>
                <a:sym typeface="Arial" pitchFamily="34" charset="0"/>
              </a:defRPr>
            </a:lvl2pPr>
            <a:lvl3pPr marL="1143000" indent="-228600" eaLnBrk="0" hangingPunct="0">
              <a:defRPr b="1">
                <a:solidFill>
                  <a:srgbClr val="000000"/>
                </a:solidFill>
                <a:latin typeface="Verdana" pitchFamily="34" charset="0"/>
                <a:ea typeface="ヒラギノ角ゴ ProN W3" charset="-128"/>
                <a:sym typeface="Arial" pitchFamily="34" charset="0"/>
              </a:defRPr>
            </a:lvl3pPr>
            <a:lvl4pPr marL="1600200" indent="-228600" eaLnBrk="0" hangingPunct="0">
              <a:defRPr b="1">
                <a:solidFill>
                  <a:srgbClr val="000000"/>
                </a:solidFill>
                <a:latin typeface="Verdana" pitchFamily="34" charset="0"/>
                <a:ea typeface="ヒラギノ角ゴ ProN W3" charset="-128"/>
                <a:sym typeface="Arial" pitchFamily="34" charset="0"/>
              </a:defRPr>
            </a:lvl4pPr>
            <a:lvl5pPr marL="2057400" indent="-228600" eaLnBrk="0" hangingPunct="0">
              <a:defRPr b="1">
                <a:solidFill>
                  <a:srgbClr val="000000"/>
                </a:solidFill>
                <a:latin typeface="Verdana" pitchFamily="34" charset="0"/>
                <a:ea typeface="ヒラギノ角ゴ ProN W3" charset="-128"/>
                <a:sym typeface="Arial" pitchFamily="34" charset="0"/>
              </a:defRPr>
            </a:lvl5pPr>
            <a:lvl6pPr marL="2514600" indent="-228600" algn="ctr"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6pPr>
            <a:lvl7pPr marL="2971800" indent="-228600" algn="ctr"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7pPr>
            <a:lvl8pPr marL="3429000" indent="-228600" algn="ctr"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8pPr>
            <a:lvl9pPr marL="3886200" indent="-228600" algn="ctr"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9pPr>
          </a:lstStyle>
          <a:p>
            <a:pPr algn="l" eaLnBrk="1" hangingPunct="1">
              <a:spcBef>
                <a:spcPct val="50000"/>
              </a:spcBef>
            </a:pPr>
            <a:r>
              <a:rPr lang="en-US" sz="3200" dirty="0" smtClean="0">
                <a:solidFill>
                  <a:srgbClr val="3E4C56"/>
                </a:solidFill>
              </a:rPr>
              <a:t>KB Manager: Activating Resources</a:t>
            </a:r>
            <a:endParaRPr lang="en-US" sz="3200" dirty="0">
              <a:solidFill>
                <a:srgbClr val="3E4C5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2800" smtClean="0"/>
              <a:t>KBManager: Sources</a:t>
            </a:r>
          </a:p>
        </p:txBody>
      </p:sp>
      <p:pic>
        <p:nvPicPr>
          <p:cNvPr id="2560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914400"/>
            <a:ext cx="7997825" cy="5095875"/>
          </a:xfrm>
          <a:prstGeom prst="rect">
            <a:avLst/>
          </a:prstGeom>
          <a:noFill/>
          <a:ln w="9525">
            <a:solidFill>
              <a:schemeClr val="bg1">
                <a:lumMod val="50000"/>
              </a:schemeClr>
            </a:solidFill>
            <a:miter lim="800000"/>
            <a:headEnd/>
            <a:tailEnd/>
          </a:ln>
          <a:effectLst>
            <a:outerShdw blurRad="50800" dist="63500" dir="2700000" algn="tl" rotWithShape="0">
              <a:schemeClr val="tx1">
                <a:alpha val="40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2800" smtClean="0"/>
              <a:t>KBManager: Source Services</a:t>
            </a:r>
          </a:p>
        </p:txBody>
      </p:sp>
      <p:pic>
        <p:nvPicPr>
          <p:cNvPr id="2662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914400"/>
            <a:ext cx="7997825" cy="5260975"/>
          </a:xfrm>
          <a:prstGeom prst="rect">
            <a:avLst/>
          </a:prstGeom>
          <a:noFill/>
          <a:ln w="9525">
            <a:solidFill>
              <a:schemeClr val="bg1">
                <a:lumMod val="50000"/>
              </a:schemeClr>
            </a:solidFill>
            <a:miter lim="800000"/>
            <a:headEnd/>
            <a:tailEnd/>
          </a:ln>
          <a:effectLst>
            <a:outerShdw blurRad="50800" dist="63500" dir="2700000" algn="tl" rotWithShape="0">
              <a:schemeClr val="tx1">
                <a:alpha val="40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Agenda</a:t>
            </a:r>
          </a:p>
        </p:txBody>
      </p:sp>
      <p:sp>
        <p:nvSpPr>
          <p:cNvPr id="23555" name="Rectangle 3"/>
          <p:cNvSpPr>
            <a:spLocks noGrp="1" noChangeArrowheads="1"/>
          </p:cNvSpPr>
          <p:nvPr>
            <p:ph type="body" idx="1"/>
          </p:nvPr>
        </p:nvSpPr>
        <p:spPr>
          <a:xfrm>
            <a:off x="501650" y="1163638"/>
            <a:ext cx="8140700" cy="5376862"/>
          </a:xfrm>
        </p:spPr>
        <p:txBody>
          <a:bodyPr/>
          <a:lstStyle/>
          <a:p>
            <a:pPr eaLnBrk="1" hangingPunct="1"/>
            <a:r>
              <a:rPr lang="en-US" dirty="0" smtClean="0">
                <a:solidFill>
                  <a:srgbClr val="C0C0C0"/>
                </a:solidFill>
              </a:rPr>
              <a:t>Introduction to SFX Admin Center</a:t>
            </a:r>
          </a:p>
          <a:p>
            <a:pPr eaLnBrk="1" hangingPunct="1"/>
            <a:r>
              <a:rPr lang="en-US" dirty="0" smtClean="0">
                <a:solidFill>
                  <a:schemeClr val="bg1">
                    <a:lumMod val="65000"/>
                  </a:schemeClr>
                </a:solidFill>
              </a:rPr>
              <a:t>Sources</a:t>
            </a:r>
          </a:p>
          <a:p>
            <a:pPr eaLnBrk="1" hangingPunct="1"/>
            <a:r>
              <a:rPr lang="en-US" dirty="0" smtClean="0">
                <a:solidFill>
                  <a:schemeClr val="bg2">
                    <a:lumMod val="50000"/>
                  </a:schemeClr>
                </a:solidFill>
              </a:rPr>
              <a:t>Activating Targets, Services, Objects</a:t>
            </a:r>
          </a:p>
          <a:p>
            <a:pPr eaLnBrk="1" hangingPunct="1"/>
            <a:r>
              <a:rPr lang="en-US" dirty="0" smtClean="0">
                <a:solidFill>
                  <a:srgbClr val="C0C0C0"/>
                </a:solidFill>
              </a:rPr>
              <a:t>Adding Local Thresholds</a:t>
            </a:r>
          </a:p>
          <a:p>
            <a:pPr eaLnBrk="1" hangingPunct="1"/>
            <a:r>
              <a:rPr lang="en-US" dirty="0" smtClean="0">
                <a:solidFill>
                  <a:srgbClr val="C0C0C0"/>
                </a:solidFill>
              </a:rPr>
              <a:t>Find an Object</a:t>
            </a:r>
          </a:p>
          <a:p>
            <a:pPr eaLnBrk="1" hangingPunct="1"/>
            <a:r>
              <a:rPr lang="en-US" dirty="0" smtClean="0">
                <a:solidFill>
                  <a:srgbClr val="C0C0C0"/>
                </a:solidFill>
              </a:rPr>
              <a:t>Summary and additional resources</a:t>
            </a:r>
          </a:p>
        </p:txBody>
      </p:sp>
    </p:spTree>
    <p:extLst>
      <p:ext uri="{BB962C8B-B14F-4D97-AF65-F5344CB8AC3E}">
        <p14:creationId xmlns:p14="http://schemas.microsoft.com/office/powerpoint/2010/main" val="920307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20650"/>
            <a:ext cx="8686800" cy="533400"/>
          </a:xfrm>
        </p:spPr>
        <p:txBody>
          <a:bodyPr/>
          <a:lstStyle/>
          <a:p>
            <a:pPr eaLnBrk="1" hangingPunct="1"/>
            <a:r>
              <a:rPr lang="en-US" sz="2800" dirty="0" err="1" smtClean="0"/>
              <a:t>KBManager</a:t>
            </a:r>
            <a:r>
              <a:rPr lang="en-US" sz="2800" dirty="0" smtClean="0"/>
              <a:t>: More Terminology</a:t>
            </a:r>
          </a:p>
        </p:txBody>
      </p:sp>
      <p:sp>
        <p:nvSpPr>
          <p:cNvPr id="423939" name="Rectangle 3"/>
          <p:cNvSpPr>
            <a:spLocks noGrp="1" noChangeArrowheads="1"/>
          </p:cNvSpPr>
          <p:nvPr>
            <p:ph type="body" idx="1"/>
          </p:nvPr>
        </p:nvSpPr>
        <p:spPr>
          <a:xfrm>
            <a:off x="501650" y="989013"/>
            <a:ext cx="8642350" cy="5030787"/>
          </a:xfrm>
        </p:spPr>
        <p:txBody>
          <a:bodyPr/>
          <a:lstStyle/>
          <a:p>
            <a:pPr eaLnBrk="1" hangingPunct="1">
              <a:spcBef>
                <a:spcPts val="600"/>
              </a:spcBef>
            </a:pPr>
            <a:r>
              <a:rPr lang="en-US" dirty="0" smtClean="0"/>
              <a:t>Target</a:t>
            </a:r>
          </a:p>
          <a:p>
            <a:pPr lvl="1" eaLnBrk="1" hangingPunct="1">
              <a:spcBef>
                <a:spcPts val="600"/>
              </a:spcBef>
            </a:pPr>
            <a:r>
              <a:rPr lang="en-US" dirty="0" smtClean="0"/>
              <a:t>Database that contains what users are searching for</a:t>
            </a:r>
          </a:p>
          <a:p>
            <a:pPr eaLnBrk="1" hangingPunct="1">
              <a:spcBef>
                <a:spcPts val="600"/>
              </a:spcBef>
            </a:pPr>
            <a:r>
              <a:rPr lang="en-US" dirty="0" smtClean="0"/>
              <a:t>Service</a:t>
            </a:r>
          </a:p>
          <a:p>
            <a:pPr lvl="1" eaLnBrk="1" hangingPunct="1">
              <a:spcBef>
                <a:spcPts val="600"/>
              </a:spcBef>
            </a:pPr>
            <a:r>
              <a:rPr lang="en-US" dirty="0" smtClean="0"/>
              <a:t>Connection information</a:t>
            </a:r>
          </a:p>
          <a:p>
            <a:pPr eaLnBrk="1" hangingPunct="1">
              <a:spcBef>
                <a:spcPts val="600"/>
              </a:spcBef>
            </a:pPr>
            <a:r>
              <a:rPr lang="en-US" dirty="0" smtClean="0"/>
              <a:t>Object Portfolio</a:t>
            </a:r>
          </a:p>
          <a:p>
            <a:pPr lvl="1" eaLnBrk="1" hangingPunct="1">
              <a:spcBef>
                <a:spcPts val="600"/>
              </a:spcBef>
            </a:pPr>
            <a:r>
              <a:rPr lang="en-US" dirty="0" smtClean="0">
                <a:latin typeface="Arial Unicode MS" pitchFamily="34" charset="-128"/>
                <a:ea typeface="Arial Unicode MS" pitchFamily="34" charset="-128"/>
                <a:cs typeface="Arial Unicode MS" pitchFamily="34" charset="-128"/>
              </a:rPr>
              <a:t>Collection of objects associated with a target/target service</a:t>
            </a:r>
          </a:p>
          <a:p>
            <a:pPr eaLnBrk="1" hangingPunct="1">
              <a:spcBef>
                <a:spcPts val="600"/>
              </a:spcBef>
            </a:pPr>
            <a:r>
              <a:rPr lang="en-US" dirty="0" smtClean="0"/>
              <a:t>Object</a:t>
            </a:r>
          </a:p>
          <a:p>
            <a:pPr lvl="1" eaLnBrk="1" hangingPunct="1">
              <a:spcBef>
                <a:spcPts val="600"/>
              </a:spcBef>
            </a:pPr>
            <a:r>
              <a:rPr lang="en-US" dirty="0" smtClean="0">
                <a:latin typeface="Arial Unicode MS" pitchFamily="34" charset="-128"/>
                <a:ea typeface="Arial Unicode MS" pitchFamily="34" charset="-128"/>
                <a:cs typeface="Arial Unicode MS" pitchFamily="34" charset="-128"/>
              </a:rPr>
              <a:t>Serial title or monograph title</a:t>
            </a:r>
          </a:p>
        </p:txBody>
      </p:sp>
    </p:spTree>
    <p:extLst>
      <p:ext uri="{BB962C8B-B14F-4D97-AF65-F5344CB8AC3E}">
        <p14:creationId xmlns:p14="http://schemas.microsoft.com/office/powerpoint/2010/main" val="74265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 name="Rectangle 2"/>
          <p:cNvSpPr>
            <a:spLocks noGrp="1" noChangeArrowheads="1"/>
          </p:cNvSpPr>
          <p:nvPr>
            <p:ph type="title"/>
          </p:nvPr>
        </p:nvSpPr>
        <p:spPr/>
        <p:txBody>
          <a:bodyPr/>
          <a:lstStyle/>
          <a:p>
            <a:pPr eaLnBrk="1" hangingPunct="1"/>
            <a:r>
              <a:rPr lang="en-US" sz="2800" smtClean="0"/>
              <a:t>KBManager: How they all relate</a:t>
            </a:r>
          </a:p>
        </p:txBody>
      </p:sp>
      <p:graphicFrame>
        <p:nvGraphicFramePr>
          <p:cNvPr id="5" name="Diagram 4"/>
          <p:cNvGraphicFramePr/>
          <p:nvPr>
            <p:extLst>
              <p:ext uri="{D42A27DB-BD31-4B8C-83A1-F6EECF244321}">
                <p14:modId xmlns:p14="http://schemas.microsoft.com/office/powerpoint/2010/main" val="626385824"/>
              </p:ext>
            </p:extLst>
          </p:nvPr>
        </p:nvGraphicFramePr>
        <p:xfrm>
          <a:off x="228600" y="1066800"/>
          <a:ext cx="8534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8" name="Group 57"/>
          <p:cNvGrpSpPr/>
          <p:nvPr/>
        </p:nvGrpSpPr>
        <p:grpSpPr>
          <a:xfrm>
            <a:off x="327277" y="1078052"/>
            <a:ext cx="3330321" cy="931068"/>
            <a:chOff x="22476" y="87451"/>
            <a:chExt cx="3330321" cy="931068"/>
          </a:xfrm>
          <a:scene3d>
            <a:camera prst="orthographicFront"/>
            <a:lightRig rig="threePt" dir="t"/>
          </a:scene3d>
        </p:grpSpPr>
        <p:sp>
          <p:nvSpPr>
            <p:cNvPr id="80" name="Rounded Rectangle 79"/>
            <p:cNvSpPr/>
            <p:nvPr/>
          </p:nvSpPr>
          <p:spPr>
            <a:xfrm>
              <a:off x="22476" y="87451"/>
              <a:ext cx="3330321" cy="931068"/>
            </a:xfrm>
            <a:prstGeom prst="roundRect">
              <a:avLst>
                <a:gd name="adj" fmla="val 10000"/>
              </a:avLst>
            </a:prstGeom>
            <a:solidFill>
              <a:srgbClr val="CC0000"/>
            </a:solidFill>
            <a:sp3d extrusionH="25400" prstMaterial="metal">
              <a:bevelT w="152400" h="50800" prst="softRound"/>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1" name="Rounded Rectangle 4"/>
            <p:cNvSpPr/>
            <p:nvPr/>
          </p:nvSpPr>
          <p:spPr>
            <a:xfrm>
              <a:off x="49746" y="114721"/>
              <a:ext cx="3275781" cy="87652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kumimoji="0" lang="en-US" sz="2800" b="1" i="0" u="none" strike="noStrike" kern="1200" cap="none" normalizeH="0" baseline="0" dirty="0" smtClean="0">
                  <a:ln/>
                  <a:effectLst/>
                  <a:latin typeface="Verdana" pitchFamily="34" charset="0"/>
                  <a:ea typeface="ヒラギノ角ゴ ProN W3" charset="-128"/>
                </a:rPr>
                <a:t>Target</a:t>
              </a:r>
              <a:endParaRPr kumimoji="0" lang="en-US" sz="2800" b="1" i="0" u="none" strike="noStrike" kern="1200" cap="none" normalizeH="0" baseline="0" dirty="0">
                <a:ln/>
                <a:effectLst/>
                <a:latin typeface="Verdana" pitchFamily="34" charset="0"/>
                <a:ea typeface="ヒラギノ角ゴ ProN W3" charset="-128"/>
              </a:endParaRPr>
            </a:p>
          </p:txBody>
        </p:sp>
      </p:grpSp>
      <p:grpSp>
        <p:nvGrpSpPr>
          <p:cNvPr id="59" name="Group 58"/>
          <p:cNvGrpSpPr/>
          <p:nvPr/>
        </p:nvGrpSpPr>
        <p:grpSpPr>
          <a:xfrm>
            <a:off x="327277" y="2334995"/>
            <a:ext cx="3330321" cy="931068"/>
            <a:chOff x="22476" y="1344394"/>
            <a:chExt cx="3330321" cy="931068"/>
          </a:xfrm>
          <a:scene3d>
            <a:camera prst="orthographicFront"/>
            <a:lightRig rig="threePt" dir="t"/>
          </a:scene3d>
        </p:grpSpPr>
        <p:sp>
          <p:nvSpPr>
            <p:cNvPr id="78" name="Rounded Rectangle 77"/>
            <p:cNvSpPr/>
            <p:nvPr/>
          </p:nvSpPr>
          <p:spPr>
            <a:xfrm>
              <a:off x="22476" y="1344394"/>
              <a:ext cx="3330321" cy="931068"/>
            </a:xfrm>
            <a:prstGeom prst="roundRect">
              <a:avLst>
                <a:gd name="adj" fmla="val 10000"/>
              </a:avLst>
            </a:prstGeom>
            <a:solidFill>
              <a:srgbClr val="CC6600">
                <a:alpha val="90000"/>
              </a:srgbClr>
            </a:solidFill>
            <a:sp3d extrusionH="25400" prstMaterial="metal">
              <a:bevelT w="152400" h="50800" prst="softRound"/>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9" name="Rounded Rectangle 6"/>
            <p:cNvSpPr/>
            <p:nvPr/>
          </p:nvSpPr>
          <p:spPr>
            <a:xfrm>
              <a:off x="49746" y="1371664"/>
              <a:ext cx="3275781" cy="87652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kumimoji="0" lang="en-US" sz="2800" b="1" i="0" u="none" strike="noStrike" kern="1200" cap="none" normalizeH="0" baseline="0" dirty="0" smtClean="0">
                  <a:ln/>
                  <a:solidFill>
                    <a:schemeClr val="bg1"/>
                  </a:solidFill>
                  <a:effectLst/>
                  <a:latin typeface="Verdana" pitchFamily="34" charset="0"/>
                  <a:ea typeface="ヒラギノ角ゴ ProN W3" charset="-128"/>
                </a:rPr>
                <a:t>Target Service</a:t>
              </a:r>
              <a:endParaRPr kumimoji="0" lang="en-US" sz="2800" b="1" i="0" u="none" strike="noStrike" kern="1200" cap="none" normalizeH="0" baseline="0" dirty="0">
                <a:ln/>
                <a:solidFill>
                  <a:schemeClr val="bg1"/>
                </a:solidFill>
                <a:effectLst/>
                <a:latin typeface="Verdana" pitchFamily="34" charset="0"/>
                <a:ea typeface="ヒラギノ角ゴ ProN W3" charset="-128"/>
              </a:endParaRPr>
            </a:p>
          </p:txBody>
        </p:sp>
      </p:grpSp>
      <p:grpSp>
        <p:nvGrpSpPr>
          <p:cNvPr id="60" name="Group 59"/>
          <p:cNvGrpSpPr/>
          <p:nvPr/>
        </p:nvGrpSpPr>
        <p:grpSpPr>
          <a:xfrm>
            <a:off x="307817" y="3591938"/>
            <a:ext cx="3369239" cy="931068"/>
            <a:chOff x="3016" y="2601337"/>
            <a:chExt cx="3369239" cy="931068"/>
          </a:xfrm>
          <a:scene3d>
            <a:camera prst="orthographicFront"/>
            <a:lightRig rig="threePt" dir="t"/>
          </a:scene3d>
        </p:grpSpPr>
        <p:sp>
          <p:nvSpPr>
            <p:cNvPr id="76" name="Rounded Rectangle 75"/>
            <p:cNvSpPr/>
            <p:nvPr/>
          </p:nvSpPr>
          <p:spPr>
            <a:xfrm>
              <a:off x="3016" y="2601337"/>
              <a:ext cx="3369239" cy="931068"/>
            </a:xfrm>
            <a:prstGeom prst="roundRect">
              <a:avLst>
                <a:gd name="adj" fmla="val 10000"/>
              </a:avLst>
            </a:prstGeom>
            <a:solidFill>
              <a:srgbClr val="FF9900">
                <a:alpha val="90000"/>
              </a:srgbClr>
            </a:solidFill>
            <a:sp3d extrusionH="25400" prstMaterial="metal">
              <a:bevelT w="152400" h="50800" prst="softRound"/>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7" name="Rounded Rectangle 8"/>
            <p:cNvSpPr/>
            <p:nvPr/>
          </p:nvSpPr>
          <p:spPr>
            <a:xfrm>
              <a:off x="30286" y="2628607"/>
              <a:ext cx="3314699" cy="87652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rPr>
                <a:t>Object Portfolio</a:t>
              </a:r>
              <a:endParaRPr lang="en-US" sz="2800" b="1" kern="1200" dirty="0">
                <a:solidFill>
                  <a:schemeClr val="bg1"/>
                </a:solidFill>
              </a:endParaRPr>
            </a:p>
          </p:txBody>
        </p:sp>
      </p:grpSp>
      <p:grpSp>
        <p:nvGrpSpPr>
          <p:cNvPr id="61" name="Group 60"/>
          <p:cNvGrpSpPr/>
          <p:nvPr/>
        </p:nvGrpSpPr>
        <p:grpSpPr>
          <a:xfrm>
            <a:off x="327277" y="4848880"/>
            <a:ext cx="3330321" cy="931068"/>
            <a:chOff x="22476" y="3858279"/>
            <a:chExt cx="3330321" cy="931068"/>
          </a:xfrm>
          <a:scene3d>
            <a:camera prst="orthographicFront"/>
            <a:lightRig rig="threePt" dir="t"/>
          </a:scene3d>
        </p:grpSpPr>
        <p:sp>
          <p:nvSpPr>
            <p:cNvPr id="74" name="Rounded Rectangle 73"/>
            <p:cNvSpPr/>
            <p:nvPr/>
          </p:nvSpPr>
          <p:spPr>
            <a:xfrm>
              <a:off x="22476" y="3858279"/>
              <a:ext cx="3330321" cy="931068"/>
            </a:xfrm>
            <a:prstGeom prst="roundRect">
              <a:avLst>
                <a:gd name="adj" fmla="val 10000"/>
              </a:avLst>
            </a:prstGeom>
            <a:solidFill>
              <a:srgbClr val="FFC000">
                <a:alpha val="90000"/>
              </a:srgbClr>
            </a:solidFill>
            <a:sp3d extrusionH="25400" prstMaterial="metal">
              <a:bevelT w="152400" h="50800" prst="softRound"/>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5" name="Rounded Rectangle 10"/>
            <p:cNvSpPr/>
            <p:nvPr/>
          </p:nvSpPr>
          <p:spPr>
            <a:xfrm>
              <a:off x="49746" y="3885549"/>
              <a:ext cx="3275781" cy="87652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kumimoji="0" lang="en-US" sz="2800" b="1" i="0" u="none" strike="noStrike" kern="1200" cap="none" normalizeH="0" baseline="0" dirty="0" smtClean="0">
                  <a:ln/>
                  <a:solidFill>
                    <a:schemeClr val="bg1"/>
                  </a:solidFill>
                  <a:effectLst/>
                  <a:latin typeface="Verdana" pitchFamily="34" charset="0"/>
                  <a:ea typeface="ヒラギノ角ゴ ProN W3" charset="-128"/>
                  <a:sym typeface="Arial" pitchFamily="34" charset="0"/>
                </a:rPr>
                <a:t>Object</a:t>
              </a:r>
              <a:endParaRPr lang="en-US" sz="2800" b="1" kern="1200" dirty="0">
                <a:solidFill>
                  <a:schemeClr val="bg1"/>
                </a:solidFill>
              </a:endParaRPr>
            </a:p>
          </p:txBody>
        </p:sp>
      </p:grpSp>
      <p:grpSp>
        <p:nvGrpSpPr>
          <p:cNvPr id="62" name="Group 61"/>
          <p:cNvGrpSpPr/>
          <p:nvPr/>
        </p:nvGrpSpPr>
        <p:grpSpPr>
          <a:xfrm>
            <a:off x="4198456" y="1078052"/>
            <a:ext cx="4637727" cy="931068"/>
            <a:chOff x="3893655" y="87451"/>
            <a:chExt cx="4637727" cy="931068"/>
          </a:xfrm>
          <a:scene3d>
            <a:camera prst="orthographicFront"/>
            <a:lightRig rig="threePt" dir="t"/>
          </a:scene3d>
        </p:grpSpPr>
        <p:sp>
          <p:nvSpPr>
            <p:cNvPr id="72" name="Rounded Rectangle 71"/>
            <p:cNvSpPr/>
            <p:nvPr/>
          </p:nvSpPr>
          <p:spPr>
            <a:xfrm>
              <a:off x="3893655" y="87451"/>
              <a:ext cx="4637727" cy="931068"/>
            </a:xfrm>
            <a:prstGeom prst="roundRect">
              <a:avLst>
                <a:gd name="adj" fmla="val 10000"/>
              </a:avLst>
            </a:prstGeom>
            <a:solidFill>
              <a:srgbClr val="CC0000"/>
            </a:solidFill>
            <a:sp3d extrusionH="25400" prstMaterial="metal">
              <a:bevelT w="152400" h="50800" prst="softRound"/>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3" name="Rounded Rectangle 12"/>
            <p:cNvSpPr/>
            <p:nvPr/>
          </p:nvSpPr>
          <p:spPr>
            <a:xfrm>
              <a:off x="3920925" y="114721"/>
              <a:ext cx="4583187" cy="87652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0" lang="en-US" sz="2400" b="1" i="0" u="none" strike="noStrike" kern="1200" cap="none" normalizeH="0" baseline="0" dirty="0" smtClean="0">
                  <a:ln/>
                  <a:effectLst/>
                  <a:latin typeface="Verdana" pitchFamily="34" charset="0"/>
                  <a:ea typeface="ヒラギノ角ゴ ProN W3" charset="-128"/>
                  <a:sym typeface="Arial" pitchFamily="34" charset="0"/>
                </a:rPr>
                <a:t>EBSCOHost </a:t>
              </a:r>
            </a:p>
            <a:p>
              <a:pPr lvl="0" algn="ctr" defTabSz="1066800" rtl="0">
                <a:lnSpc>
                  <a:spcPct val="90000"/>
                </a:lnSpc>
                <a:spcBef>
                  <a:spcPct val="0"/>
                </a:spcBef>
                <a:spcAft>
                  <a:spcPct val="35000"/>
                </a:spcAft>
              </a:pPr>
              <a:r>
                <a:rPr kumimoji="0" lang="en-US" sz="2400" b="1" i="0" u="none" strike="noStrike" kern="1200" cap="none" normalizeH="0" baseline="0" dirty="0" smtClean="0">
                  <a:ln/>
                  <a:effectLst/>
                  <a:latin typeface="Verdana" pitchFamily="34" charset="0"/>
                  <a:ea typeface="ヒラギノ角ゴ ProN W3" charset="-128"/>
                  <a:sym typeface="Arial" pitchFamily="34" charset="0"/>
                </a:rPr>
                <a:t>Academic Search Premier</a:t>
              </a:r>
              <a:endParaRPr kumimoji="0" lang="en-US" sz="2400" b="1" i="0" u="none" strike="noStrike" kern="1200" cap="none" normalizeH="0" baseline="0" dirty="0">
                <a:ln/>
                <a:effectLst/>
                <a:latin typeface="Verdana" pitchFamily="34" charset="0"/>
                <a:ea typeface="ヒラギノ角ゴ ProN W3" charset="-128"/>
              </a:endParaRPr>
            </a:p>
          </p:txBody>
        </p:sp>
      </p:grpSp>
      <p:grpSp>
        <p:nvGrpSpPr>
          <p:cNvPr id="63" name="Group 62"/>
          <p:cNvGrpSpPr/>
          <p:nvPr/>
        </p:nvGrpSpPr>
        <p:grpSpPr>
          <a:xfrm>
            <a:off x="4198456" y="2334995"/>
            <a:ext cx="4637727" cy="931068"/>
            <a:chOff x="3893655" y="1344394"/>
            <a:chExt cx="4637727" cy="931068"/>
          </a:xfrm>
          <a:scene3d>
            <a:camera prst="orthographicFront"/>
            <a:lightRig rig="threePt" dir="t"/>
          </a:scene3d>
        </p:grpSpPr>
        <p:sp>
          <p:nvSpPr>
            <p:cNvPr id="70" name="Rounded Rectangle 69"/>
            <p:cNvSpPr/>
            <p:nvPr/>
          </p:nvSpPr>
          <p:spPr>
            <a:xfrm>
              <a:off x="3893655" y="1344394"/>
              <a:ext cx="4637727" cy="931068"/>
            </a:xfrm>
            <a:prstGeom prst="roundRect">
              <a:avLst>
                <a:gd name="adj" fmla="val 10000"/>
              </a:avLst>
            </a:prstGeom>
            <a:solidFill>
              <a:srgbClr val="CC6600">
                <a:alpha val="90000"/>
              </a:srgbClr>
            </a:solidFill>
            <a:sp3d extrusionH="25400" prstMaterial="metal">
              <a:bevelT w="152400" h="50800" prst="softRound"/>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1" name="Rounded Rectangle 14"/>
            <p:cNvSpPr/>
            <p:nvPr/>
          </p:nvSpPr>
          <p:spPr>
            <a:xfrm>
              <a:off x="3920925" y="1371664"/>
              <a:ext cx="4583187" cy="87652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0" lang="en-US" sz="2400" b="1" i="0" u="none" strike="noStrike" kern="1200" cap="none" normalizeH="0" baseline="0" dirty="0" err="1" smtClean="0">
                  <a:ln/>
                  <a:solidFill>
                    <a:schemeClr val="bg1"/>
                  </a:solidFill>
                  <a:effectLst/>
                  <a:latin typeface="Verdana" pitchFamily="34" charset="0"/>
                  <a:ea typeface="ヒラギノ角ゴ ProN W3" charset="-128"/>
                </a:rPr>
                <a:t>getFulltxt</a:t>
              </a:r>
              <a:endParaRPr kumimoji="0" lang="en-US" sz="2400" b="1" i="0" u="none" strike="noStrike" kern="1200" cap="none" normalizeH="0" baseline="0" dirty="0">
                <a:ln/>
                <a:solidFill>
                  <a:schemeClr val="bg1"/>
                </a:solidFill>
                <a:effectLst/>
                <a:latin typeface="Verdana" pitchFamily="34" charset="0"/>
                <a:ea typeface="ヒラギノ角ゴ ProN W3" charset="-128"/>
              </a:endParaRPr>
            </a:p>
          </p:txBody>
        </p:sp>
      </p:grpSp>
      <p:grpSp>
        <p:nvGrpSpPr>
          <p:cNvPr id="64" name="Group 63"/>
          <p:cNvGrpSpPr/>
          <p:nvPr/>
        </p:nvGrpSpPr>
        <p:grpSpPr>
          <a:xfrm>
            <a:off x="4198456" y="3591938"/>
            <a:ext cx="4637727" cy="931068"/>
            <a:chOff x="3893655" y="2601337"/>
            <a:chExt cx="4637727" cy="931068"/>
          </a:xfrm>
          <a:scene3d>
            <a:camera prst="orthographicFront"/>
            <a:lightRig rig="threePt" dir="t"/>
          </a:scene3d>
        </p:grpSpPr>
        <p:sp>
          <p:nvSpPr>
            <p:cNvPr id="68" name="Rounded Rectangle 67"/>
            <p:cNvSpPr/>
            <p:nvPr/>
          </p:nvSpPr>
          <p:spPr>
            <a:xfrm>
              <a:off x="3893655" y="2601337"/>
              <a:ext cx="4637727" cy="931068"/>
            </a:xfrm>
            <a:prstGeom prst="roundRect">
              <a:avLst>
                <a:gd name="adj" fmla="val 10000"/>
              </a:avLst>
            </a:prstGeom>
            <a:solidFill>
              <a:srgbClr val="FF9900">
                <a:alpha val="90000"/>
              </a:srgbClr>
            </a:solidFill>
            <a:sp3d extrusionH="25400" prstMaterial="metal">
              <a:bevelT w="152400" h="50800" prst="softRound"/>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9" name="Rounded Rectangle 16"/>
            <p:cNvSpPr/>
            <p:nvPr/>
          </p:nvSpPr>
          <p:spPr>
            <a:xfrm>
              <a:off x="3920925" y="2628607"/>
              <a:ext cx="4583187" cy="87652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kumimoji="0" lang="en-US" sz="2400" b="1" i="0" u="none" strike="noStrike" kern="1200" cap="none" normalizeH="0" baseline="0" dirty="0" smtClean="0">
                  <a:ln/>
                  <a:solidFill>
                    <a:schemeClr val="bg1"/>
                  </a:solidFill>
                  <a:effectLst/>
                  <a:latin typeface="Verdana" pitchFamily="34" charset="0"/>
                  <a:ea typeface="ヒラギノ角ゴ ProN W3" charset="-128"/>
                  <a:sym typeface="Arial" pitchFamily="34" charset="0"/>
                </a:rPr>
                <a:t>21,732 e-journals</a:t>
              </a:r>
              <a:endParaRPr lang="en-US" sz="2400" kern="1200" dirty="0">
                <a:solidFill>
                  <a:schemeClr val="bg1"/>
                </a:solidFill>
              </a:endParaRPr>
            </a:p>
          </p:txBody>
        </p:sp>
      </p:grpSp>
      <p:grpSp>
        <p:nvGrpSpPr>
          <p:cNvPr id="65" name="Group 64"/>
          <p:cNvGrpSpPr/>
          <p:nvPr/>
        </p:nvGrpSpPr>
        <p:grpSpPr>
          <a:xfrm>
            <a:off x="4198456" y="4848880"/>
            <a:ext cx="4637727" cy="931068"/>
            <a:chOff x="3893655" y="3858279"/>
            <a:chExt cx="4637727" cy="931068"/>
          </a:xfrm>
          <a:scene3d>
            <a:camera prst="orthographicFront"/>
            <a:lightRig rig="threePt" dir="t"/>
          </a:scene3d>
        </p:grpSpPr>
        <p:sp>
          <p:nvSpPr>
            <p:cNvPr id="66" name="Rounded Rectangle 65"/>
            <p:cNvSpPr/>
            <p:nvPr/>
          </p:nvSpPr>
          <p:spPr>
            <a:xfrm>
              <a:off x="3893655" y="3858279"/>
              <a:ext cx="4637727" cy="931068"/>
            </a:xfrm>
            <a:prstGeom prst="roundRect">
              <a:avLst>
                <a:gd name="adj" fmla="val 10000"/>
              </a:avLst>
            </a:prstGeom>
            <a:solidFill>
              <a:srgbClr val="FFC000">
                <a:alpha val="90000"/>
              </a:srgbClr>
            </a:solidFill>
            <a:sp3d extrusionH="25400" prstMaterial="metal">
              <a:bevelT w="152400" h="50800" prst="softRound"/>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7" name="Rounded Rectangle 18"/>
            <p:cNvSpPr/>
            <p:nvPr/>
          </p:nvSpPr>
          <p:spPr>
            <a:xfrm>
              <a:off x="3920925" y="3885549"/>
              <a:ext cx="4583187" cy="87652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0" lang="en-US" sz="2400" b="1" i="1" u="none" strike="noStrike" kern="1200" cap="none" normalizeH="0" baseline="0" dirty="0" smtClean="0">
                  <a:ln/>
                  <a:solidFill>
                    <a:schemeClr val="bg1"/>
                  </a:solidFill>
                  <a:effectLst/>
                  <a:latin typeface="Verdana" pitchFamily="34" charset="0"/>
                  <a:ea typeface="ヒラギノ角ゴ ProN W3" charset="-128"/>
                  <a:sym typeface="Arial" pitchFamily="34" charset="0"/>
                </a:rPr>
                <a:t>Publisher’s Weekly </a:t>
              </a:r>
            </a:p>
            <a:p>
              <a:pPr lvl="0" algn="ctr" defTabSz="1066800" rtl="0">
                <a:lnSpc>
                  <a:spcPct val="90000"/>
                </a:lnSpc>
                <a:spcBef>
                  <a:spcPct val="0"/>
                </a:spcBef>
                <a:spcAft>
                  <a:spcPct val="35000"/>
                </a:spcAft>
              </a:pPr>
              <a:r>
                <a:rPr kumimoji="0" lang="en-US" sz="2400" b="1" i="0" u="none" strike="noStrike" kern="1200" cap="none" normalizeH="0" baseline="0" dirty="0" smtClean="0">
                  <a:ln/>
                  <a:solidFill>
                    <a:schemeClr val="bg1"/>
                  </a:solidFill>
                  <a:effectLst/>
                  <a:latin typeface="Verdana" pitchFamily="34" charset="0"/>
                  <a:ea typeface="ヒラギノ角ゴ ProN W3" charset="-128"/>
                  <a:sym typeface="Arial" pitchFamily="34" charset="0"/>
                </a:rPr>
                <a:t>ISSN 0000-0019</a:t>
              </a:r>
              <a:endParaRPr lang="en-US" sz="2400" kern="1200" dirty="0">
                <a:solidFill>
                  <a:schemeClr val="bg1"/>
                </a:solidFill>
              </a:endParaRPr>
            </a:p>
          </p:txBody>
        </p:sp>
      </p:grpSp>
    </p:spTree>
    <p:extLst>
      <p:ext uri="{BB962C8B-B14F-4D97-AF65-F5344CB8AC3E}">
        <p14:creationId xmlns:p14="http://schemas.microsoft.com/office/powerpoint/2010/main" val="107989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2800" dirty="0" smtClean="0"/>
              <a:t>Selective and Aggregator Targets</a:t>
            </a:r>
          </a:p>
        </p:txBody>
      </p:sp>
      <p:sp>
        <p:nvSpPr>
          <p:cNvPr id="439299" name="Rectangle 3"/>
          <p:cNvSpPr>
            <a:spLocks noGrp="1" noChangeArrowheads="1"/>
          </p:cNvSpPr>
          <p:nvPr>
            <p:ph type="body" idx="1"/>
          </p:nvPr>
        </p:nvSpPr>
        <p:spPr/>
        <p:txBody>
          <a:bodyPr/>
          <a:lstStyle/>
          <a:p>
            <a:pPr eaLnBrk="1" hangingPunct="1"/>
            <a:r>
              <a:rPr lang="en-US" dirty="0"/>
              <a:t>Selective</a:t>
            </a:r>
          </a:p>
          <a:p>
            <a:pPr lvl="1" eaLnBrk="1" hangingPunct="1"/>
            <a:r>
              <a:rPr lang="en-US" dirty="0"/>
              <a:t>Subscribe to individual titles within the package</a:t>
            </a:r>
          </a:p>
          <a:p>
            <a:pPr lvl="1" eaLnBrk="1" hangingPunct="1"/>
            <a:r>
              <a:rPr lang="en-US" dirty="0"/>
              <a:t>Examples: Elsevier, Wiley Online, </a:t>
            </a:r>
            <a:r>
              <a:rPr lang="en-US" dirty="0" err="1" smtClean="0"/>
              <a:t>IngentaConnect</a:t>
            </a:r>
            <a:endParaRPr lang="en-US" dirty="0" smtClean="0"/>
          </a:p>
          <a:p>
            <a:pPr eaLnBrk="1" hangingPunct="1"/>
            <a:endParaRPr lang="en-US" dirty="0"/>
          </a:p>
          <a:p>
            <a:pPr eaLnBrk="1" hangingPunct="1"/>
            <a:r>
              <a:rPr lang="en-US" dirty="0" smtClean="0"/>
              <a:t>Aggregator</a:t>
            </a:r>
          </a:p>
          <a:p>
            <a:pPr lvl="1" eaLnBrk="1" hangingPunct="1"/>
            <a:r>
              <a:rPr lang="en-US" dirty="0" smtClean="0"/>
              <a:t>Subscribe to entire package of resources</a:t>
            </a:r>
          </a:p>
          <a:p>
            <a:pPr lvl="1" eaLnBrk="1" hangingPunct="1"/>
            <a:r>
              <a:rPr lang="en-US" dirty="0" smtClean="0"/>
              <a:t>Examples: EBSCO, Gale, </a:t>
            </a:r>
            <a:r>
              <a:rPr lang="en-US" dirty="0" err="1" smtClean="0"/>
              <a:t>ProQuest</a:t>
            </a:r>
            <a:endParaRPr lang="en-US" dirty="0" smtClean="0"/>
          </a:p>
        </p:txBody>
      </p:sp>
    </p:spTree>
    <p:extLst>
      <p:ext uri="{BB962C8B-B14F-4D97-AF65-F5344CB8AC3E}">
        <p14:creationId xmlns:p14="http://schemas.microsoft.com/office/powerpoint/2010/main" val="22206831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2800" dirty="0" smtClean="0"/>
              <a:t>Activate selective resources: </a:t>
            </a:r>
            <a:r>
              <a:rPr lang="en-US" sz="2800" dirty="0"/>
              <a:t>S</a:t>
            </a:r>
            <a:r>
              <a:rPr lang="en-US" sz="2800" dirty="0" smtClean="0"/>
              <a:t>teps</a:t>
            </a:r>
          </a:p>
        </p:txBody>
      </p:sp>
      <p:sp>
        <p:nvSpPr>
          <p:cNvPr id="40963" name="Rectangle 3"/>
          <p:cNvSpPr>
            <a:spLocks noGrp="1" noChangeArrowheads="1"/>
          </p:cNvSpPr>
          <p:nvPr>
            <p:ph type="body" idx="1"/>
          </p:nvPr>
        </p:nvSpPr>
        <p:spPr/>
        <p:txBody>
          <a:bodyPr/>
          <a:lstStyle/>
          <a:p>
            <a:pPr eaLnBrk="1" hangingPunct="1">
              <a:lnSpc>
                <a:spcPct val="105000"/>
              </a:lnSpc>
            </a:pPr>
            <a:r>
              <a:rPr lang="en-US" sz="1600" dirty="0" smtClean="0"/>
              <a:t>Go to </a:t>
            </a:r>
            <a:r>
              <a:rPr lang="en-US" sz="1600" dirty="0" err="1" smtClean="0"/>
              <a:t>KBManager</a:t>
            </a:r>
            <a:r>
              <a:rPr lang="en-US" sz="1600" dirty="0" smtClean="0"/>
              <a:t> &gt; Targets</a:t>
            </a:r>
          </a:p>
          <a:p>
            <a:pPr eaLnBrk="1" hangingPunct="1">
              <a:lnSpc>
                <a:spcPct val="105000"/>
              </a:lnSpc>
            </a:pPr>
            <a:r>
              <a:rPr lang="en-US" sz="1600" dirty="0" smtClean="0"/>
              <a:t>Search for the target</a:t>
            </a:r>
          </a:p>
          <a:p>
            <a:pPr eaLnBrk="1" hangingPunct="1">
              <a:lnSpc>
                <a:spcPct val="105000"/>
              </a:lnSpc>
            </a:pPr>
            <a:r>
              <a:rPr lang="en-US" sz="1600" dirty="0" smtClean="0"/>
              <a:t>Click checkmark in Active column</a:t>
            </a:r>
          </a:p>
          <a:p>
            <a:pPr eaLnBrk="1" hangingPunct="1">
              <a:lnSpc>
                <a:spcPct val="105000"/>
              </a:lnSpc>
            </a:pPr>
            <a:r>
              <a:rPr lang="en-US" sz="1600" dirty="0" smtClean="0"/>
              <a:t>Select S for Services</a:t>
            </a:r>
          </a:p>
          <a:p>
            <a:pPr eaLnBrk="1" hangingPunct="1">
              <a:lnSpc>
                <a:spcPct val="105000"/>
              </a:lnSpc>
            </a:pPr>
            <a:r>
              <a:rPr lang="en-US" sz="1600" dirty="0" smtClean="0"/>
              <a:t>Click checkmark in Active column</a:t>
            </a:r>
          </a:p>
          <a:p>
            <a:pPr eaLnBrk="1" hangingPunct="1">
              <a:lnSpc>
                <a:spcPct val="105000"/>
              </a:lnSpc>
            </a:pPr>
            <a:r>
              <a:rPr lang="en-US" sz="1600" dirty="0" smtClean="0"/>
              <a:t>In pop-up window, do not activate all portfolios</a:t>
            </a:r>
          </a:p>
          <a:p>
            <a:pPr eaLnBrk="1" hangingPunct="1">
              <a:lnSpc>
                <a:spcPct val="105000"/>
              </a:lnSpc>
            </a:pPr>
            <a:r>
              <a:rPr lang="en-US" sz="1600" dirty="0" smtClean="0"/>
              <a:t>Edit Service</a:t>
            </a:r>
          </a:p>
          <a:p>
            <a:pPr eaLnBrk="1" hangingPunct="1">
              <a:lnSpc>
                <a:spcPct val="105000"/>
              </a:lnSpc>
            </a:pPr>
            <a:r>
              <a:rPr lang="en-US" sz="1600" dirty="0" smtClean="0"/>
              <a:t>Set </a:t>
            </a:r>
            <a:r>
              <a:rPr lang="en-US" sz="1600" dirty="0" err="1" smtClean="0"/>
              <a:t>AutoActive</a:t>
            </a:r>
            <a:r>
              <a:rPr lang="en-US" sz="1600" dirty="0" smtClean="0"/>
              <a:t> to ‘No’</a:t>
            </a:r>
          </a:p>
          <a:p>
            <a:pPr eaLnBrk="1" hangingPunct="1">
              <a:lnSpc>
                <a:spcPct val="105000"/>
              </a:lnSpc>
            </a:pPr>
            <a:r>
              <a:rPr lang="en-US" sz="1600" dirty="0" smtClean="0"/>
              <a:t>Check </a:t>
            </a:r>
            <a:r>
              <a:rPr lang="en-US" sz="1600" dirty="0" err="1" smtClean="0"/>
              <a:t>AutoUpdate</a:t>
            </a:r>
            <a:r>
              <a:rPr lang="en-US" sz="1600" dirty="0" smtClean="0"/>
              <a:t> box</a:t>
            </a:r>
          </a:p>
          <a:p>
            <a:pPr eaLnBrk="1" hangingPunct="1">
              <a:lnSpc>
                <a:spcPct val="105000"/>
              </a:lnSpc>
            </a:pPr>
            <a:r>
              <a:rPr lang="en-US" sz="1600" dirty="0" smtClean="0"/>
              <a:t>If the resource isn’t free and you use a proxy, check Use Proxy</a:t>
            </a:r>
          </a:p>
          <a:p>
            <a:pPr eaLnBrk="1" hangingPunct="1">
              <a:lnSpc>
                <a:spcPct val="105000"/>
              </a:lnSpc>
            </a:pPr>
            <a:r>
              <a:rPr lang="en-US" sz="1600" dirty="0" smtClean="0"/>
              <a:t>Click Submit</a:t>
            </a:r>
          </a:p>
          <a:p>
            <a:pPr eaLnBrk="1" hangingPunct="1">
              <a:lnSpc>
                <a:spcPct val="105000"/>
              </a:lnSpc>
            </a:pPr>
            <a:r>
              <a:rPr lang="en-US" sz="1600" dirty="0" smtClean="0"/>
              <a:t>Select L/P for Linking Parameters</a:t>
            </a:r>
          </a:p>
          <a:p>
            <a:pPr eaLnBrk="1" hangingPunct="1">
              <a:lnSpc>
                <a:spcPct val="105000"/>
              </a:lnSpc>
            </a:pPr>
            <a:r>
              <a:rPr lang="en-US" sz="1600" dirty="0" smtClean="0"/>
              <a:t>Add value if necessary</a:t>
            </a:r>
          </a:p>
          <a:p>
            <a:pPr eaLnBrk="1" hangingPunct="1">
              <a:lnSpc>
                <a:spcPct val="105000"/>
              </a:lnSpc>
            </a:pPr>
            <a:r>
              <a:rPr lang="en-US" sz="1600" dirty="0" smtClean="0"/>
              <a:t>Submit</a:t>
            </a:r>
          </a:p>
          <a:p>
            <a:pPr eaLnBrk="1" hangingPunct="1">
              <a:lnSpc>
                <a:spcPct val="105000"/>
              </a:lnSpc>
            </a:pPr>
            <a:r>
              <a:rPr lang="en-US" sz="1600" dirty="0" smtClean="0"/>
              <a:t>Click P for Portfolio</a:t>
            </a:r>
          </a:p>
          <a:p>
            <a:pPr eaLnBrk="1" hangingPunct="1">
              <a:lnSpc>
                <a:spcPct val="105000"/>
              </a:lnSpc>
            </a:pPr>
            <a:r>
              <a:rPr lang="en-US" sz="1600" dirty="0" smtClean="0"/>
              <a:t>Click checkmark in Active column to activate individual titles</a:t>
            </a:r>
          </a:p>
          <a:p>
            <a:pPr eaLnBrk="1" hangingPunct="1">
              <a:lnSpc>
                <a:spcPct val="105000"/>
              </a:lnSpc>
            </a:pPr>
            <a:endParaRPr lang="en-US" sz="1600" dirty="0" smtClean="0"/>
          </a:p>
        </p:txBody>
      </p:sp>
    </p:spTree>
    <p:extLst>
      <p:ext uri="{BB962C8B-B14F-4D97-AF65-F5344CB8AC3E}">
        <p14:creationId xmlns:p14="http://schemas.microsoft.com/office/powerpoint/2010/main" val="949035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2800" dirty="0" smtClean="0"/>
              <a:t>Activate aggregator resources: Steps</a:t>
            </a:r>
          </a:p>
        </p:txBody>
      </p:sp>
      <p:sp>
        <p:nvSpPr>
          <p:cNvPr id="39939" name="Rectangle 3"/>
          <p:cNvSpPr>
            <a:spLocks noGrp="1" noChangeArrowheads="1"/>
          </p:cNvSpPr>
          <p:nvPr>
            <p:ph type="body" idx="1"/>
          </p:nvPr>
        </p:nvSpPr>
        <p:spPr/>
        <p:txBody>
          <a:bodyPr/>
          <a:lstStyle/>
          <a:p>
            <a:pPr eaLnBrk="1" hangingPunct="1">
              <a:lnSpc>
                <a:spcPct val="105000"/>
              </a:lnSpc>
            </a:pPr>
            <a:r>
              <a:rPr lang="en-US" sz="1600" dirty="0" smtClean="0"/>
              <a:t>Go to </a:t>
            </a:r>
            <a:r>
              <a:rPr lang="en-US" sz="1600" dirty="0" err="1" smtClean="0"/>
              <a:t>KBManager</a:t>
            </a:r>
            <a:r>
              <a:rPr lang="en-US" sz="1600" dirty="0" smtClean="0"/>
              <a:t> &gt; Targets</a:t>
            </a:r>
          </a:p>
          <a:p>
            <a:pPr eaLnBrk="1" hangingPunct="1">
              <a:lnSpc>
                <a:spcPct val="105000"/>
              </a:lnSpc>
            </a:pPr>
            <a:r>
              <a:rPr lang="en-US" sz="1600" dirty="0" smtClean="0"/>
              <a:t>Search for the target</a:t>
            </a:r>
          </a:p>
          <a:p>
            <a:pPr eaLnBrk="1" hangingPunct="1">
              <a:lnSpc>
                <a:spcPct val="105000"/>
              </a:lnSpc>
            </a:pPr>
            <a:r>
              <a:rPr lang="en-US" sz="1600" dirty="0" smtClean="0"/>
              <a:t>Click checkmark in Active column</a:t>
            </a:r>
          </a:p>
          <a:p>
            <a:pPr eaLnBrk="1" hangingPunct="1">
              <a:lnSpc>
                <a:spcPct val="105000"/>
              </a:lnSpc>
            </a:pPr>
            <a:r>
              <a:rPr lang="en-US" sz="1600" dirty="0" smtClean="0"/>
              <a:t>Select S for Services</a:t>
            </a:r>
          </a:p>
          <a:p>
            <a:pPr eaLnBrk="1" hangingPunct="1">
              <a:lnSpc>
                <a:spcPct val="105000"/>
              </a:lnSpc>
            </a:pPr>
            <a:r>
              <a:rPr lang="en-US" sz="1600" dirty="0" smtClean="0"/>
              <a:t>Click checkmark in Active column</a:t>
            </a:r>
          </a:p>
          <a:p>
            <a:pPr eaLnBrk="1" hangingPunct="1">
              <a:lnSpc>
                <a:spcPct val="105000"/>
              </a:lnSpc>
            </a:pPr>
            <a:r>
              <a:rPr lang="en-US" sz="1600" dirty="0" smtClean="0"/>
              <a:t>In pop-up window, choose activate all portfolios</a:t>
            </a:r>
          </a:p>
          <a:p>
            <a:pPr eaLnBrk="1" hangingPunct="1">
              <a:lnSpc>
                <a:spcPct val="105000"/>
              </a:lnSpc>
            </a:pPr>
            <a:r>
              <a:rPr lang="en-US" sz="1600" dirty="0" smtClean="0"/>
              <a:t>Edit Service</a:t>
            </a:r>
          </a:p>
          <a:p>
            <a:pPr eaLnBrk="1" hangingPunct="1">
              <a:lnSpc>
                <a:spcPct val="105000"/>
              </a:lnSpc>
            </a:pPr>
            <a:r>
              <a:rPr lang="en-US" sz="1600" dirty="0" smtClean="0"/>
              <a:t>Set </a:t>
            </a:r>
            <a:r>
              <a:rPr lang="en-US" sz="1600" dirty="0" err="1" smtClean="0"/>
              <a:t>AutoActive</a:t>
            </a:r>
            <a:r>
              <a:rPr lang="en-US" sz="1600" dirty="0" smtClean="0"/>
              <a:t> to ‘Yes’</a:t>
            </a:r>
          </a:p>
          <a:p>
            <a:pPr eaLnBrk="1" hangingPunct="1">
              <a:lnSpc>
                <a:spcPct val="105000"/>
              </a:lnSpc>
            </a:pPr>
            <a:r>
              <a:rPr lang="en-US" sz="1600" dirty="0" smtClean="0"/>
              <a:t>Check </a:t>
            </a:r>
            <a:r>
              <a:rPr lang="en-US" sz="1600" dirty="0" err="1" smtClean="0"/>
              <a:t>AutoUpdate</a:t>
            </a:r>
            <a:r>
              <a:rPr lang="en-US" sz="1600" dirty="0" smtClean="0"/>
              <a:t> box</a:t>
            </a:r>
          </a:p>
          <a:p>
            <a:pPr eaLnBrk="1" hangingPunct="1">
              <a:lnSpc>
                <a:spcPct val="105000"/>
              </a:lnSpc>
            </a:pPr>
            <a:r>
              <a:rPr lang="en-US" sz="1600" dirty="0" smtClean="0"/>
              <a:t>If the resource isn’t free and you use a proxy, check Use Proxy</a:t>
            </a:r>
          </a:p>
          <a:p>
            <a:pPr eaLnBrk="1" hangingPunct="1">
              <a:lnSpc>
                <a:spcPct val="105000"/>
              </a:lnSpc>
            </a:pPr>
            <a:r>
              <a:rPr lang="en-US" sz="1600" dirty="0" smtClean="0"/>
              <a:t>Click Submit</a:t>
            </a:r>
          </a:p>
          <a:p>
            <a:pPr eaLnBrk="1" hangingPunct="1">
              <a:lnSpc>
                <a:spcPct val="105000"/>
              </a:lnSpc>
            </a:pPr>
            <a:r>
              <a:rPr lang="en-US" sz="1600" dirty="0" smtClean="0"/>
              <a:t>Select L/P for Linking Parameters</a:t>
            </a:r>
          </a:p>
          <a:p>
            <a:pPr eaLnBrk="1" hangingPunct="1">
              <a:lnSpc>
                <a:spcPct val="105000"/>
              </a:lnSpc>
            </a:pPr>
            <a:r>
              <a:rPr lang="en-US" sz="1600" dirty="0" smtClean="0"/>
              <a:t>Add value if necessary</a:t>
            </a:r>
          </a:p>
          <a:p>
            <a:pPr eaLnBrk="1" hangingPunct="1">
              <a:lnSpc>
                <a:spcPct val="105000"/>
              </a:lnSpc>
            </a:pPr>
            <a:r>
              <a:rPr lang="en-US" sz="1600" dirty="0" smtClean="0"/>
              <a:t>Submit</a:t>
            </a:r>
          </a:p>
        </p:txBody>
      </p:sp>
    </p:spTree>
    <p:extLst>
      <p:ext uri="{BB962C8B-B14F-4D97-AF65-F5344CB8AC3E}">
        <p14:creationId xmlns:p14="http://schemas.microsoft.com/office/powerpoint/2010/main" val="26213766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2800" smtClean="0"/>
              <a:t>KBManager: Targets</a:t>
            </a:r>
          </a:p>
        </p:txBody>
      </p:sp>
      <p:pic>
        <p:nvPicPr>
          <p:cNvPr id="2867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914400"/>
            <a:ext cx="7997825" cy="5187950"/>
          </a:xfrm>
          <a:prstGeom prst="rect">
            <a:avLst/>
          </a:prstGeom>
          <a:noFill/>
          <a:ln w="9525">
            <a:solidFill>
              <a:schemeClr val="bg1">
                <a:lumMod val="50000"/>
              </a:schemeClr>
            </a:solidFill>
            <a:miter lim="800000"/>
            <a:headEnd/>
            <a:tailEnd/>
          </a:ln>
          <a:effectLst>
            <a:outerShdw blurRad="50800" dist="63500" dir="2700000" algn="tl" rotWithShape="0">
              <a:schemeClr val="tx1">
                <a:alpha val="40000"/>
              </a:schemeClr>
            </a:outerShdw>
          </a:effectLst>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65378"/>
            <a:ext cx="5124450" cy="43098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315200" y="5158299"/>
            <a:ext cx="343501" cy="25190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79704" y="5175842"/>
            <a:ext cx="258077" cy="20818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2800" smtClean="0"/>
              <a:t>KBManager: Target Services</a:t>
            </a:r>
          </a:p>
        </p:txBody>
      </p:sp>
      <p:pic>
        <p:nvPicPr>
          <p:cNvPr id="2969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914400"/>
            <a:ext cx="7997825" cy="5192713"/>
          </a:xfrm>
          <a:prstGeom prst="rect">
            <a:avLst/>
          </a:prstGeom>
          <a:noFill/>
          <a:ln w="9525">
            <a:solidFill>
              <a:schemeClr val="bg1">
                <a:lumMod val="50000"/>
              </a:schemeClr>
            </a:solidFill>
            <a:miter lim="800000"/>
            <a:headEnd/>
            <a:tailEnd/>
          </a:ln>
          <a:effectLst>
            <a:outerShdw blurRad="50800" dist="63500" dir="2700000" algn="tl" rotWithShape="0">
              <a:schemeClr val="tx1">
                <a:alpha val="40000"/>
              </a:schemeClr>
            </a:outerShdw>
          </a:effectLst>
          <a:extLst>
            <a:ext uri="{909E8E84-426E-40DD-AFC4-6F175D3DCCD1}">
              <a14:hiddenFill xmlns:a14="http://schemas.microsoft.com/office/drawing/2010/main">
                <a:solidFill>
                  <a:srgbClr val="FFFFFF"/>
                </a:solidFill>
              </a14:hiddenFill>
            </a:ext>
          </a:extLst>
        </p:spPr>
      </p:pic>
      <p:pic>
        <p:nvPicPr>
          <p:cNvPr id="2990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057400"/>
            <a:ext cx="3656013" cy="3355975"/>
          </a:xfrm>
          <a:prstGeom prst="rect">
            <a:avLst/>
          </a:prstGeom>
          <a:noFill/>
          <a:ln w="9525">
            <a:solidFill>
              <a:schemeClr val="bg1">
                <a:lumMod val="50000"/>
              </a:schemeClr>
            </a:solidFill>
            <a:miter lim="800000"/>
            <a:headEnd/>
            <a:tailEnd/>
          </a:ln>
          <a:effectLst>
            <a:outerShdw blurRad="50800" dist="63500" dir="2700000" algn="tl" rotWithShape="0">
              <a:schemeClr val="tx1">
                <a:alpha val="40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90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2990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 Statement</a:t>
            </a:r>
            <a:endParaRPr lang="en-US" dirty="0"/>
          </a:p>
        </p:txBody>
      </p:sp>
      <p:sp>
        <p:nvSpPr>
          <p:cNvPr id="3" name="Content Placeholder 2"/>
          <p:cNvSpPr>
            <a:spLocks noGrp="1"/>
          </p:cNvSpPr>
          <p:nvPr>
            <p:ph idx="1"/>
          </p:nvPr>
        </p:nvSpPr>
        <p:spPr/>
        <p:txBody>
          <a:bodyPr/>
          <a:lstStyle/>
          <a:p>
            <a:pPr marL="0" indent="0">
              <a:lnSpc>
                <a:spcPct val="105000"/>
              </a:lnSpc>
              <a:spcBef>
                <a:spcPct val="0"/>
              </a:spcBef>
              <a:buNone/>
            </a:pPr>
            <a:r>
              <a:rPr lang="en-US" altLang="ko-KR" sz="1200" dirty="0">
                <a:solidFill>
                  <a:schemeClr val="bg2">
                    <a:lumMod val="50000"/>
                  </a:schemeClr>
                </a:solidFill>
                <a:ea typeface="굴림" pitchFamily="34" charset="-127"/>
                <a:cs typeface="Arial" pitchFamily="34" charset="0"/>
              </a:rPr>
              <a:t>All of the information and material inclusive of text, images, logos, product names is either the property of, or used with permission by Ex </a:t>
            </a:r>
            <a:r>
              <a:rPr lang="en-US" altLang="ko-KR" sz="1200" dirty="0" err="1">
                <a:solidFill>
                  <a:schemeClr val="bg2">
                    <a:lumMod val="50000"/>
                  </a:schemeClr>
                </a:solidFill>
                <a:ea typeface="굴림" pitchFamily="34" charset="-127"/>
                <a:cs typeface="Arial" pitchFamily="34" charset="0"/>
              </a:rPr>
              <a:t>Libris</a:t>
            </a:r>
            <a:r>
              <a:rPr lang="en-US" altLang="ko-KR" sz="1200" dirty="0">
                <a:solidFill>
                  <a:schemeClr val="bg2">
                    <a:lumMod val="50000"/>
                  </a:schemeClr>
                </a:solidFill>
                <a:ea typeface="굴림" pitchFamily="34" charset="-127"/>
                <a:cs typeface="Arial" pitchFamily="34" charset="0"/>
              </a:rPr>
              <a:t> Ltd. The information may not be distributed, modified, displayed, reproduced –  in whole or in part –  without the prior written permission of Ex </a:t>
            </a:r>
            <a:r>
              <a:rPr lang="en-US" altLang="ko-KR" sz="1200" dirty="0" err="1">
                <a:solidFill>
                  <a:schemeClr val="bg2">
                    <a:lumMod val="50000"/>
                  </a:schemeClr>
                </a:solidFill>
                <a:ea typeface="굴림" pitchFamily="34" charset="-127"/>
                <a:cs typeface="Arial" pitchFamily="34" charset="0"/>
              </a:rPr>
              <a:t>Libris</a:t>
            </a:r>
            <a:r>
              <a:rPr lang="en-US" altLang="ko-KR" sz="1200" dirty="0">
                <a:solidFill>
                  <a:schemeClr val="bg2">
                    <a:lumMod val="50000"/>
                  </a:schemeClr>
                </a:solidFill>
                <a:ea typeface="굴림" pitchFamily="34" charset="-127"/>
                <a:cs typeface="Arial" pitchFamily="34" charset="0"/>
              </a:rPr>
              <a:t> Ltd. </a:t>
            </a:r>
          </a:p>
          <a:p>
            <a:pPr marL="0" indent="0">
              <a:lnSpc>
                <a:spcPct val="105000"/>
              </a:lnSpc>
              <a:spcBef>
                <a:spcPct val="0"/>
              </a:spcBef>
              <a:buNone/>
            </a:pPr>
            <a:endParaRPr lang="en-US" altLang="ko-KR" sz="1200" dirty="0" smtClean="0">
              <a:solidFill>
                <a:schemeClr val="bg2">
                  <a:lumMod val="50000"/>
                </a:schemeClr>
              </a:solidFill>
              <a:ea typeface="굴림" pitchFamily="34" charset="-127"/>
              <a:cs typeface="Arial" pitchFamily="34" charset="0"/>
            </a:endParaRPr>
          </a:p>
          <a:p>
            <a:pPr marL="0" indent="0">
              <a:lnSpc>
                <a:spcPct val="105000"/>
              </a:lnSpc>
              <a:spcBef>
                <a:spcPct val="0"/>
              </a:spcBef>
              <a:buNone/>
            </a:pPr>
            <a:r>
              <a:rPr lang="en-US" altLang="ko-KR" sz="1200" b="1" dirty="0" smtClean="0">
                <a:solidFill>
                  <a:schemeClr val="bg2">
                    <a:lumMod val="50000"/>
                  </a:schemeClr>
                </a:solidFill>
                <a:ea typeface="굴림" pitchFamily="34" charset="-127"/>
                <a:cs typeface="Arial" pitchFamily="34" charset="0"/>
              </a:rPr>
              <a:t>TRADEMARKS </a:t>
            </a:r>
            <a:r>
              <a:rPr lang="en-US" altLang="ko-KR" sz="1200" dirty="0">
                <a:solidFill>
                  <a:schemeClr val="bg2">
                    <a:lumMod val="50000"/>
                  </a:schemeClr>
                </a:solidFill>
                <a:ea typeface="굴림" pitchFamily="34" charset="-127"/>
                <a:cs typeface="Arial" pitchFamily="34" charset="0"/>
              </a:rPr>
              <a:t/>
            </a:r>
            <a:br>
              <a:rPr lang="en-US" altLang="ko-KR" sz="1200" dirty="0">
                <a:solidFill>
                  <a:schemeClr val="bg2">
                    <a:lumMod val="50000"/>
                  </a:schemeClr>
                </a:solidFill>
                <a:ea typeface="굴림" pitchFamily="34" charset="-127"/>
                <a:cs typeface="Arial" pitchFamily="34" charset="0"/>
              </a:rPr>
            </a:br>
            <a:r>
              <a:rPr lang="en-US" altLang="ko-KR" sz="1200" dirty="0">
                <a:solidFill>
                  <a:schemeClr val="bg2">
                    <a:lumMod val="50000"/>
                  </a:schemeClr>
                </a:solidFill>
                <a:ea typeface="굴림" pitchFamily="34" charset="-127"/>
                <a:cs typeface="Arial" pitchFamily="34" charset="0"/>
              </a:rPr>
              <a:t>Ex </a:t>
            </a:r>
            <a:r>
              <a:rPr lang="en-US" altLang="ko-KR" sz="1200" dirty="0" err="1">
                <a:solidFill>
                  <a:schemeClr val="bg2">
                    <a:lumMod val="50000"/>
                  </a:schemeClr>
                </a:solidFill>
                <a:ea typeface="굴림" pitchFamily="34" charset="-127"/>
                <a:cs typeface="Arial" pitchFamily="34" charset="0"/>
              </a:rPr>
              <a:t>Libris</a:t>
            </a:r>
            <a:r>
              <a:rPr lang="en-US" altLang="ko-KR" sz="1200" dirty="0">
                <a:solidFill>
                  <a:schemeClr val="bg2">
                    <a:lumMod val="50000"/>
                  </a:schemeClr>
                </a:solidFill>
                <a:ea typeface="굴림" pitchFamily="34" charset="-127"/>
                <a:cs typeface="Arial" pitchFamily="34" charset="0"/>
              </a:rPr>
              <a:t>, the Ex </a:t>
            </a:r>
            <a:r>
              <a:rPr lang="en-US" altLang="ko-KR" sz="1200" dirty="0" err="1">
                <a:solidFill>
                  <a:schemeClr val="bg2">
                    <a:lumMod val="50000"/>
                  </a:schemeClr>
                </a:solidFill>
                <a:ea typeface="굴림" pitchFamily="34" charset="-127"/>
                <a:cs typeface="Arial" pitchFamily="34" charset="0"/>
              </a:rPr>
              <a:t>Libris</a:t>
            </a:r>
            <a:r>
              <a:rPr lang="en-US" altLang="ko-KR" sz="1200" dirty="0">
                <a:solidFill>
                  <a:schemeClr val="bg2">
                    <a:lumMod val="50000"/>
                  </a:schemeClr>
                </a:solidFill>
                <a:ea typeface="굴림" pitchFamily="34" charset="-127"/>
                <a:cs typeface="Arial" pitchFamily="34" charset="0"/>
              </a:rPr>
              <a:t> logo, </a:t>
            </a:r>
            <a:r>
              <a:rPr lang="en-US" altLang="ko-KR" sz="1200" dirty="0" smtClean="0">
                <a:solidFill>
                  <a:schemeClr val="bg2">
                    <a:lumMod val="50000"/>
                  </a:schemeClr>
                </a:solidFill>
                <a:ea typeface="굴림" pitchFamily="34" charset="-127"/>
                <a:cs typeface="Arial" pitchFamily="34" charset="0"/>
              </a:rPr>
              <a:t>Aleph</a:t>
            </a:r>
            <a:r>
              <a:rPr lang="en-US" altLang="ko-KR" sz="1200" dirty="0">
                <a:solidFill>
                  <a:schemeClr val="bg2">
                    <a:lumMod val="50000"/>
                  </a:schemeClr>
                </a:solidFill>
                <a:ea typeface="굴림" pitchFamily="34" charset="-127"/>
                <a:cs typeface="Arial" pitchFamily="34" charset="0"/>
              </a:rPr>
              <a:t>, </a:t>
            </a:r>
            <a:r>
              <a:rPr lang="en-US" altLang="ko-KR" sz="1200" dirty="0" smtClean="0">
                <a:solidFill>
                  <a:schemeClr val="bg2">
                    <a:lumMod val="50000"/>
                  </a:schemeClr>
                </a:solidFill>
                <a:ea typeface="굴림" pitchFamily="34" charset="-127"/>
                <a:cs typeface="Arial" pitchFamily="34" charset="0"/>
              </a:rPr>
              <a:t>Alma, SFX</a:t>
            </a:r>
            <a:r>
              <a:rPr lang="en-US" altLang="ko-KR" sz="1200" dirty="0">
                <a:solidFill>
                  <a:schemeClr val="bg2">
                    <a:lumMod val="50000"/>
                  </a:schemeClr>
                </a:solidFill>
                <a:ea typeface="굴림" pitchFamily="34" charset="-127"/>
                <a:cs typeface="Arial" pitchFamily="34" charset="0"/>
              </a:rPr>
              <a:t>, SFXIT, </a:t>
            </a:r>
            <a:r>
              <a:rPr lang="en-US" altLang="ko-KR" sz="1200" dirty="0" err="1">
                <a:solidFill>
                  <a:schemeClr val="bg2">
                    <a:lumMod val="50000"/>
                  </a:schemeClr>
                </a:solidFill>
                <a:ea typeface="굴림" pitchFamily="34" charset="-127"/>
                <a:cs typeface="Arial" pitchFamily="34" charset="0"/>
              </a:rPr>
              <a:t>MetaLib</a:t>
            </a:r>
            <a:r>
              <a:rPr lang="en-US" altLang="ko-KR" sz="1200" dirty="0">
                <a:solidFill>
                  <a:schemeClr val="bg2">
                    <a:lumMod val="50000"/>
                  </a:schemeClr>
                </a:solidFill>
                <a:ea typeface="굴림" pitchFamily="34" charset="-127"/>
                <a:cs typeface="Arial" pitchFamily="34" charset="0"/>
              </a:rPr>
              <a:t>, </a:t>
            </a:r>
            <a:r>
              <a:rPr lang="en-US" altLang="ko-KR" sz="1200" dirty="0" err="1">
                <a:solidFill>
                  <a:schemeClr val="bg2">
                    <a:lumMod val="50000"/>
                  </a:schemeClr>
                </a:solidFill>
                <a:ea typeface="굴림" pitchFamily="34" charset="-127"/>
                <a:cs typeface="Arial" pitchFamily="34" charset="0"/>
              </a:rPr>
              <a:t>DigiTool</a:t>
            </a:r>
            <a:r>
              <a:rPr lang="en-US" altLang="ko-KR" sz="1200" dirty="0">
                <a:solidFill>
                  <a:schemeClr val="bg2">
                    <a:lumMod val="50000"/>
                  </a:schemeClr>
                </a:solidFill>
                <a:ea typeface="굴림" pitchFamily="34" charset="-127"/>
                <a:cs typeface="Arial" pitchFamily="34" charset="0"/>
              </a:rPr>
              <a:t>, Verde, Primo, Voyager, </a:t>
            </a:r>
            <a:r>
              <a:rPr lang="en-US" altLang="ko-KR" sz="1200" dirty="0" err="1">
                <a:solidFill>
                  <a:schemeClr val="bg2">
                    <a:lumMod val="50000"/>
                  </a:schemeClr>
                </a:solidFill>
                <a:ea typeface="굴림" pitchFamily="34" charset="-127"/>
                <a:cs typeface="Arial" pitchFamily="34" charset="0"/>
              </a:rPr>
              <a:t>MetaSearch</a:t>
            </a:r>
            <a:r>
              <a:rPr lang="en-US" altLang="ko-KR" sz="1200" dirty="0">
                <a:solidFill>
                  <a:schemeClr val="bg2">
                    <a:lumMod val="50000"/>
                  </a:schemeClr>
                </a:solidFill>
                <a:ea typeface="굴림" pitchFamily="34" charset="-127"/>
                <a:cs typeface="Arial" pitchFamily="34" charset="0"/>
              </a:rPr>
              <a:t>, </a:t>
            </a:r>
            <a:r>
              <a:rPr lang="en-US" altLang="ko-KR" sz="1200" dirty="0" err="1">
                <a:solidFill>
                  <a:schemeClr val="bg2">
                    <a:lumMod val="50000"/>
                  </a:schemeClr>
                </a:solidFill>
                <a:ea typeface="굴림" pitchFamily="34" charset="-127"/>
                <a:cs typeface="Arial" pitchFamily="34" charset="0"/>
              </a:rPr>
              <a:t>MetaIndex</a:t>
            </a:r>
            <a:r>
              <a:rPr lang="en-US" altLang="ko-KR" sz="1200" dirty="0">
                <a:solidFill>
                  <a:schemeClr val="bg2">
                    <a:lumMod val="50000"/>
                  </a:schemeClr>
                </a:solidFill>
                <a:ea typeface="굴림" pitchFamily="34" charset="-127"/>
                <a:cs typeface="Arial" pitchFamily="34" charset="0"/>
              </a:rPr>
              <a:t> and other Ex </a:t>
            </a:r>
            <a:r>
              <a:rPr lang="en-US" altLang="ko-KR" sz="1200" dirty="0" err="1">
                <a:solidFill>
                  <a:schemeClr val="bg2">
                    <a:lumMod val="50000"/>
                  </a:schemeClr>
                </a:solidFill>
                <a:ea typeface="굴림" pitchFamily="34" charset="-127"/>
                <a:cs typeface="Arial" pitchFamily="34" charset="0"/>
              </a:rPr>
              <a:t>Libris</a:t>
            </a:r>
            <a:r>
              <a:rPr lang="en-US" altLang="ko-KR" sz="1200" dirty="0">
                <a:solidFill>
                  <a:schemeClr val="bg2">
                    <a:lumMod val="50000"/>
                  </a:schemeClr>
                </a:solidFill>
                <a:ea typeface="굴림" pitchFamily="34" charset="-127"/>
                <a:cs typeface="Arial" pitchFamily="34" charset="0"/>
              </a:rPr>
              <a:t> products and services referenced herein are trademarks of Ex </a:t>
            </a:r>
            <a:r>
              <a:rPr lang="en-US" altLang="ko-KR" sz="1200" dirty="0" err="1">
                <a:solidFill>
                  <a:schemeClr val="bg2">
                    <a:lumMod val="50000"/>
                  </a:schemeClr>
                </a:solidFill>
                <a:ea typeface="굴림" pitchFamily="34" charset="-127"/>
                <a:cs typeface="Arial" pitchFamily="34" charset="0"/>
              </a:rPr>
              <a:t>Libris</a:t>
            </a:r>
            <a:r>
              <a:rPr lang="en-US" altLang="ko-KR" sz="1200" dirty="0">
                <a:solidFill>
                  <a:schemeClr val="bg2">
                    <a:lumMod val="50000"/>
                  </a:schemeClr>
                </a:solidFill>
                <a:ea typeface="굴림" pitchFamily="34" charset="-127"/>
                <a:cs typeface="Arial" pitchFamily="34" charset="0"/>
              </a:rPr>
              <a:t>, and may be registered in certain jurisdictions. All other product names, company names, marks and logos referenced may be trademarks of their respective owners. </a:t>
            </a:r>
          </a:p>
          <a:p>
            <a:pPr>
              <a:lnSpc>
                <a:spcPct val="105000"/>
              </a:lnSpc>
              <a:spcBef>
                <a:spcPct val="0"/>
              </a:spcBef>
            </a:pPr>
            <a:endParaRPr lang="en-US" altLang="ko-KR" sz="1200" dirty="0">
              <a:solidFill>
                <a:schemeClr val="bg2">
                  <a:lumMod val="50000"/>
                </a:schemeClr>
              </a:solidFill>
              <a:ea typeface="굴림" pitchFamily="34" charset="-127"/>
              <a:cs typeface="Arial" pitchFamily="34" charset="0"/>
            </a:endParaRPr>
          </a:p>
          <a:p>
            <a:pPr marL="0" indent="0">
              <a:lnSpc>
                <a:spcPct val="105000"/>
              </a:lnSpc>
              <a:spcBef>
                <a:spcPct val="0"/>
              </a:spcBef>
              <a:buNone/>
            </a:pPr>
            <a:r>
              <a:rPr lang="en-US" altLang="ko-KR" sz="1200" b="1" dirty="0">
                <a:solidFill>
                  <a:schemeClr val="bg2">
                    <a:lumMod val="50000"/>
                  </a:schemeClr>
                </a:solidFill>
                <a:ea typeface="굴림" pitchFamily="34" charset="-127"/>
                <a:cs typeface="Arial" pitchFamily="34" charset="0"/>
              </a:rPr>
              <a:t>DISCLAIMER </a:t>
            </a:r>
            <a:r>
              <a:rPr lang="en-US" altLang="ko-KR" sz="1200" dirty="0">
                <a:solidFill>
                  <a:schemeClr val="bg2">
                    <a:lumMod val="50000"/>
                  </a:schemeClr>
                </a:solidFill>
                <a:ea typeface="굴림" pitchFamily="34" charset="-127"/>
                <a:cs typeface="Arial" pitchFamily="34" charset="0"/>
              </a:rPr>
              <a:t/>
            </a:r>
            <a:br>
              <a:rPr lang="en-US" altLang="ko-KR" sz="1200" dirty="0">
                <a:solidFill>
                  <a:schemeClr val="bg2">
                    <a:lumMod val="50000"/>
                  </a:schemeClr>
                </a:solidFill>
                <a:ea typeface="굴림" pitchFamily="34" charset="-127"/>
                <a:cs typeface="Arial" pitchFamily="34" charset="0"/>
              </a:rPr>
            </a:br>
            <a:r>
              <a:rPr lang="en-US" altLang="ko-KR" sz="1200" dirty="0">
                <a:solidFill>
                  <a:schemeClr val="bg2">
                    <a:lumMod val="50000"/>
                  </a:schemeClr>
                </a:solidFill>
                <a:ea typeface="굴림" pitchFamily="34" charset="-127"/>
                <a:cs typeface="Arial" pitchFamily="34" charset="0"/>
              </a:rPr>
              <a:t>The information contained in this document is compiled from various sources and provided on an "AS IS" basis for general information purposes only without any representations, conditions or warranties whether express or implied, including any implied warranties of satisfactory quality, completeness, accuracy or fitness for a particular purpose. </a:t>
            </a:r>
          </a:p>
          <a:p>
            <a:pPr>
              <a:lnSpc>
                <a:spcPct val="105000"/>
              </a:lnSpc>
              <a:spcBef>
                <a:spcPct val="0"/>
              </a:spcBef>
            </a:pPr>
            <a:endParaRPr lang="en-US" altLang="ko-KR" sz="1200" dirty="0">
              <a:solidFill>
                <a:schemeClr val="bg2">
                  <a:lumMod val="50000"/>
                </a:schemeClr>
              </a:solidFill>
              <a:ea typeface="굴림" pitchFamily="34" charset="-127"/>
              <a:cs typeface="Arial" pitchFamily="34" charset="0"/>
            </a:endParaRPr>
          </a:p>
          <a:p>
            <a:pPr marL="0" indent="0">
              <a:lnSpc>
                <a:spcPct val="105000"/>
              </a:lnSpc>
              <a:spcBef>
                <a:spcPct val="0"/>
              </a:spcBef>
              <a:buNone/>
            </a:pPr>
            <a:r>
              <a:rPr lang="en-US" altLang="ko-KR" sz="1200" dirty="0">
                <a:solidFill>
                  <a:schemeClr val="bg2">
                    <a:lumMod val="50000"/>
                  </a:schemeClr>
                </a:solidFill>
                <a:ea typeface="굴림" pitchFamily="34" charset="-127"/>
                <a:cs typeface="Arial" pitchFamily="34" charset="0"/>
              </a:rPr>
              <a:t>Ex </a:t>
            </a:r>
            <a:r>
              <a:rPr lang="en-US" altLang="ko-KR" sz="1200" dirty="0" err="1">
                <a:solidFill>
                  <a:schemeClr val="bg2">
                    <a:lumMod val="50000"/>
                  </a:schemeClr>
                </a:solidFill>
                <a:ea typeface="굴림" pitchFamily="34" charset="-127"/>
                <a:cs typeface="Arial" pitchFamily="34" charset="0"/>
              </a:rPr>
              <a:t>Libris</a:t>
            </a:r>
            <a:r>
              <a:rPr lang="en-US" altLang="ko-KR" sz="1200" dirty="0">
                <a:solidFill>
                  <a:schemeClr val="bg2">
                    <a:lumMod val="50000"/>
                  </a:schemeClr>
                </a:solidFill>
                <a:ea typeface="굴림" pitchFamily="34" charset="-127"/>
                <a:cs typeface="Arial" pitchFamily="34" charset="0"/>
              </a:rPr>
              <a:t>, its subsidiaries and related corporations ("Ex </a:t>
            </a:r>
            <a:r>
              <a:rPr lang="en-US" altLang="ko-KR" sz="1200" dirty="0" err="1">
                <a:solidFill>
                  <a:schemeClr val="bg2">
                    <a:lumMod val="50000"/>
                  </a:schemeClr>
                </a:solidFill>
                <a:ea typeface="굴림" pitchFamily="34" charset="-127"/>
                <a:cs typeface="Arial" pitchFamily="34" charset="0"/>
              </a:rPr>
              <a:t>Libris</a:t>
            </a:r>
            <a:r>
              <a:rPr lang="en-US" altLang="ko-KR" sz="1200" dirty="0">
                <a:solidFill>
                  <a:schemeClr val="bg2">
                    <a:lumMod val="50000"/>
                  </a:schemeClr>
                </a:solidFill>
                <a:ea typeface="굴림" pitchFamily="34" charset="-127"/>
                <a:cs typeface="Arial" pitchFamily="34" charset="0"/>
              </a:rPr>
              <a:t> Group") disclaim any and all liability for all use of this information, including losses, damages, claims or expenses any person may incur as a result of the use of this information, even if advised of the possibility of such loss or damage.</a:t>
            </a:r>
          </a:p>
          <a:p>
            <a:pPr>
              <a:lnSpc>
                <a:spcPct val="105000"/>
              </a:lnSpc>
              <a:spcBef>
                <a:spcPct val="0"/>
              </a:spcBef>
            </a:pPr>
            <a:endParaRPr lang="en-US" sz="1200" dirty="0">
              <a:solidFill>
                <a:schemeClr val="bg2">
                  <a:lumMod val="50000"/>
                </a:schemeClr>
              </a:solidFill>
              <a:ea typeface="ＭＳ Ｐゴシック" pitchFamily="34" charset="-128"/>
              <a:cs typeface="Arial" pitchFamily="34" charset="0"/>
            </a:endParaRPr>
          </a:p>
          <a:p>
            <a:pPr marL="0" indent="0">
              <a:lnSpc>
                <a:spcPct val="80000"/>
              </a:lnSpc>
              <a:spcBef>
                <a:spcPct val="0"/>
              </a:spcBef>
              <a:buNone/>
            </a:pPr>
            <a:r>
              <a:rPr lang="en-US" sz="1200" dirty="0">
                <a:solidFill>
                  <a:schemeClr val="bg2">
                    <a:lumMod val="50000"/>
                  </a:schemeClr>
                </a:solidFill>
                <a:ea typeface="ＭＳ Ｐゴシック" pitchFamily="34" charset="-128"/>
                <a:cs typeface="Arial" pitchFamily="34" charset="0"/>
              </a:rPr>
              <a:t>© Ex </a:t>
            </a:r>
            <a:r>
              <a:rPr lang="en-US" sz="1200" dirty="0" err="1">
                <a:solidFill>
                  <a:schemeClr val="bg2">
                    <a:lumMod val="50000"/>
                  </a:schemeClr>
                </a:solidFill>
                <a:ea typeface="ＭＳ Ｐゴシック" pitchFamily="34" charset="-128"/>
                <a:cs typeface="Arial" pitchFamily="34" charset="0"/>
              </a:rPr>
              <a:t>Libris</a:t>
            </a:r>
            <a:r>
              <a:rPr lang="en-US" sz="1200" dirty="0">
                <a:solidFill>
                  <a:schemeClr val="bg2">
                    <a:lumMod val="50000"/>
                  </a:schemeClr>
                </a:solidFill>
                <a:ea typeface="ＭＳ Ｐゴシック" pitchFamily="34" charset="-128"/>
                <a:cs typeface="Arial" pitchFamily="34" charset="0"/>
              </a:rPr>
              <a:t> Ltd., 2014</a:t>
            </a:r>
          </a:p>
          <a:p>
            <a:pPr marL="0" indent="0">
              <a:lnSpc>
                <a:spcPct val="105000"/>
              </a:lnSpc>
              <a:spcBef>
                <a:spcPct val="0"/>
              </a:spcBef>
              <a:buNone/>
            </a:pPr>
            <a:endParaRPr lang="en-US" sz="1200" dirty="0">
              <a:solidFill>
                <a:schemeClr val="bg2">
                  <a:lumMod val="50000"/>
                </a:schemeClr>
              </a:solidFill>
              <a:ea typeface="ＭＳ Ｐゴシック" pitchFamily="34" charset="-128"/>
              <a:cs typeface="Arial" pitchFamily="34" charset="0"/>
            </a:endParaRPr>
          </a:p>
        </p:txBody>
      </p:sp>
    </p:spTree>
    <p:extLst>
      <p:ext uri="{BB962C8B-B14F-4D97-AF65-F5344CB8AC3E}">
        <p14:creationId xmlns:p14="http://schemas.microsoft.com/office/powerpoint/2010/main" val="2625235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91" y="1356934"/>
            <a:ext cx="8223209" cy="4144133"/>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2" name="Rectangle 2"/>
          <p:cNvSpPr>
            <a:spLocks noGrp="1" noChangeArrowheads="1"/>
          </p:cNvSpPr>
          <p:nvPr>
            <p:ph type="title"/>
          </p:nvPr>
        </p:nvSpPr>
        <p:spPr/>
        <p:txBody>
          <a:bodyPr/>
          <a:lstStyle/>
          <a:p>
            <a:pPr eaLnBrk="1" hangingPunct="1"/>
            <a:r>
              <a:rPr lang="en-US" sz="2800" smtClean="0"/>
              <a:t>KB Manager: Object Portfolios</a:t>
            </a:r>
          </a:p>
        </p:txBody>
      </p:sp>
      <p:pic>
        <p:nvPicPr>
          <p:cNvPr id="3010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529188"/>
            <a:ext cx="4636944" cy="3011921"/>
          </a:xfrm>
          <a:prstGeom prst="rect">
            <a:avLst/>
          </a:prstGeom>
          <a:noFill/>
          <a:ln w="9525">
            <a:solidFill>
              <a:schemeClr val="bg1">
                <a:lumMod val="50000"/>
              </a:schemeClr>
            </a:solidFill>
            <a:miter lim="800000"/>
            <a:headEnd/>
            <a:tailEnd/>
          </a:ln>
          <a:effectLst>
            <a:outerShdw blurRad="50800" dist="63500" dir="2700000" algn="tl" rotWithShape="0">
              <a:schemeClr val="tx1">
                <a:alpha val="40000"/>
              </a:schemeClr>
            </a:outerShdw>
          </a:effectLst>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1143000" y="3505200"/>
            <a:ext cx="1905000" cy="381000"/>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924809" y="3438108"/>
            <a:ext cx="208183" cy="182160"/>
          </a:xfrm>
          <a:prstGeom prst="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10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Agenda</a:t>
            </a:r>
          </a:p>
        </p:txBody>
      </p:sp>
      <p:sp>
        <p:nvSpPr>
          <p:cNvPr id="23555" name="Rectangle 3"/>
          <p:cNvSpPr>
            <a:spLocks noGrp="1" noChangeArrowheads="1"/>
          </p:cNvSpPr>
          <p:nvPr>
            <p:ph type="body" idx="1"/>
          </p:nvPr>
        </p:nvSpPr>
        <p:spPr>
          <a:xfrm>
            <a:off x="501650" y="1163638"/>
            <a:ext cx="8140700" cy="5376862"/>
          </a:xfrm>
        </p:spPr>
        <p:txBody>
          <a:bodyPr/>
          <a:lstStyle/>
          <a:p>
            <a:pPr eaLnBrk="1" hangingPunct="1"/>
            <a:r>
              <a:rPr lang="en-US" dirty="0" smtClean="0">
                <a:solidFill>
                  <a:srgbClr val="C0C0C0"/>
                </a:solidFill>
              </a:rPr>
              <a:t>Introduction to SFX Admin Center</a:t>
            </a:r>
          </a:p>
          <a:p>
            <a:pPr eaLnBrk="1" hangingPunct="1"/>
            <a:r>
              <a:rPr lang="en-US" dirty="0" smtClean="0">
                <a:solidFill>
                  <a:schemeClr val="bg1">
                    <a:lumMod val="65000"/>
                  </a:schemeClr>
                </a:solidFill>
              </a:rPr>
              <a:t>Sources</a:t>
            </a:r>
          </a:p>
          <a:p>
            <a:pPr eaLnBrk="1" hangingPunct="1"/>
            <a:r>
              <a:rPr lang="en-US" dirty="0" smtClean="0">
                <a:solidFill>
                  <a:schemeClr val="bg1">
                    <a:lumMod val="65000"/>
                  </a:schemeClr>
                </a:solidFill>
              </a:rPr>
              <a:t>Activate Targets, Services, Objects</a:t>
            </a:r>
          </a:p>
          <a:p>
            <a:pPr eaLnBrk="1" hangingPunct="1"/>
            <a:r>
              <a:rPr lang="en-US" dirty="0" smtClean="0">
                <a:solidFill>
                  <a:schemeClr val="bg2">
                    <a:lumMod val="50000"/>
                  </a:schemeClr>
                </a:solidFill>
              </a:rPr>
              <a:t>Add Local Thresholds</a:t>
            </a:r>
          </a:p>
          <a:p>
            <a:pPr eaLnBrk="1" hangingPunct="1"/>
            <a:r>
              <a:rPr lang="en-US" dirty="0" smtClean="0">
                <a:solidFill>
                  <a:srgbClr val="C0C0C0"/>
                </a:solidFill>
              </a:rPr>
              <a:t>Find an Object</a:t>
            </a:r>
          </a:p>
          <a:p>
            <a:pPr eaLnBrk="1" hangingPunct="1"/>
            <a:r>
              <a:rPr lang="en-US" dirty="0" smtClean="0">
                <a:solidFill>
                  <a:srgbClr val="C0C0C0"/>
                </a:solidFill>
              </a:rPr>
              <a:t>Summary and additional resources</a:t>
            </a:r>
          </a:p>
        </p:txBody>
      </p:sp>
    </p:spTree>
    <p:extLst>
      <p:ext uri="{BB962C8B-B14F-4D97-AF65-F5344CB8AC3E}">
        <p14:creationId xmlns:p14="http://schemas.microsoft.com/office/powerpoint/2010/main" val="4065888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z="2800" smtClean="0"/>
              <a:t>Thresholds</a:t>
            </a:r>
          </a:p>
        </p:txBody>
      </p:sp>
      <p:sp>
        <p:nvSpPr>
          <p:cNvPr id="451587" name="Rectangle 3"/>
          <p:cNvSpPr>
            <a:spLocks noGrp="1" noChangeArrowheads="1"/>
          </p:cNvSpPr>
          <p:nvPr>
            <p:ph type="body" idx="1"/>
          </p:nvPr>
        </p:nvSpPr>
        <p:spPr/>
        <p:txBody>
          <a:bodyPr/>
          <a:lstStyle/>
          <a:p>
            <a:pPr eaLnBrk="1" hangingPunct="1"/>
            <a:r>
              <a:rPr lang="en-US" dirty="0" smtClean="0"/>
              <a:t>Thresholds</a:t>
            </a:r>
          </a:p>
          <a:p>
            <a:pPr lvl="1" eaLnBrk="1" hangingPunct="1"/>
            <a:r>
              <a:rPr lang="en-US" dirty="0" smtClean="0"/>
              <a:t>Conditions placed on targets, services, or objects</a:t>
            </a:r>
          </a:p>
          <a:p>
            <a:pPr eaLnBrk="1" hangingPunct="1"/>
            <a:r>
              <a:rPr lang="en-US" dirty="0" smtClean="0"/>
              <a:t>Global thresholds</a:t>
            </a:r>
          </a:p>
          <a:p>
            <a:pPr lvl="1" eaLnBrk="1" hangingPunct="1"/>
            <a:r>
              <a:rPr lang="en-US" dirty="0" smtClean="0"/>
              <a:t>Defaults from vendor</a:t>
            </a:r>
          </a:p>
          <a:p>
            <a:pPr eaLnBrk="1" hangingPunct="1"/>
            <a:r>
              <a:rPr lang="en-US" dirty="0" smtClean="0"/>
              <a:t>Local thresholds</a:t>
            </a:r>
          </a:p>
          <a:p>
            <a:pPr lvl="1" eaLnBrk="1" hangingPunct="1"/>
            <a:r>
              <a:rPr lang="en-US" dirty="0" smtClean="0"/>
              <a:t>You can customize</a:t>
            </a:r>
          </a:p>
          <a:p>
            <a:pPr lvl="1" eaLnBrk="1" hangingPunct="1"/>
            <a:endParaRPr lang="en-US" dirty="0" smtClean="0"/>
          </a:p>
          <a:p>
            <a:pPr lvl="1" eaLnBrk="1" hangingPunct="1"/>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z="2800" smtClean="0"/>
              <a:t>Define a local threshold</a:t>
            </a:r>
          </a:p>
        </p:txBody>
      </p:sp>
      <p:sp>
        <p:nvSpPr>
          <p:cNvPr id="447491" name="Rectangle 3"/>
          <p:cNvSpPr>
            <a:spLocks noGrp="1" noChangeArrowheads="1"/>
          </p:cNvSpPr>
          <p:nvPr>
            <p:ph type="body" idx="1"/>
          </p:nvPr>
        </p:nvSpPr>
        <p:spPr/>
        <p:txBody>
          <a:bodyPr/>
          <a:lstStyle/>
          <a:p>
            <a:pPr eaLnBrk="1" hangingPunct="1">
              <a:lnSpc>
                <a:spcPct val="105000"/>
              </a:lnSpc>
            </a:pPr>
            <a:r>
              <a:rPr lang="en-US" sz="2000" smtClean="0"/>
              <a:t>Date Threshold</a:t>
            </a:r>
          </a:p>
          <a:p>
            <a:pPr lvl="1" eaLnBrk="1" hangingPunct="1">
              <a:lnSpc>
                <a:spcPct val="105000"/>
              </a:lnSpc>
            </a:pPr>
            <a:r>
              <a:rPr lang="en-US" sz="1700" smtClean="0"/>
              <a:t>$obj-&gt;parsedDate("&gt;=",1997,undef,undef)</a:t>
            </a:r>
          </a:p>
          <a:p>
            <a:pPr lvl="1" eaLnBrk="1" hangingPunct="1">
              <a:lnSpc>
                <a:spcPct val="105000"/>
              </a:lnSpc>
            </a:pPr>
            <a:r>
              <a:rPr lang="en-US" sz="1700" smtClean="0"/>
              <a:t>$obj-&gt;parsedDate("&gt;=",1997,12,1)</a:t>
            </a:r>
          </a:p>
          <a:p>
            <a:pPr lvl="1" eaLnBrk="1" hangingPunct="1">
              <a:lnSpc>
                <a:spcPct val="105000"/>
              </a:lnSpc>
            </a:pPr>
            <a:r>
              <a:rPr lang="en-US" sz="1500" smtClean="0"/>
              <a:t>$obj-&gt;parsedDate("&gt;=",1989,1,1) &amp;&amp; $obj-&gt;parsedDate("&lt;=",2005,17,4)</a:t>
            </a:r>
          </a:p>
          <a:p>
            <a:pPr eaLnBrk="1" hangingPunct="1">
              <a:lnSpc>
                <a:spcPct val="105000"/>
              </a:lnSpc>
            </a:pPr>
            <a:endParaRPr lang="en-US" sz="1500" smtClean="0"/>
          </a:p>
          <a:p>
            <a:pPr eaLnBrk="1" hangingPunct="1">
              <a:lnSpc>
                <a:spcPct val="105000"/>
              </a:lnSpc>
            </a:pPr>
            <a:r>
              <a:rPr lang="en-US" sz="2000" smtClean="0"/>
              <a:t>Moving Wall Threshold</a:t>
            </a:r>
          </a:p>
          <a:p>
            <a:pPr lvl="1" eaLnBrk="1" hangingPunct="1">
              <a:lnSpc>
                <a:spcPct val="105000"/>
              </a:lnSpc>
            </a:pPr>
            <a:r>
              <a:rPr lang="en-US" sz="1700" smtClean="0"/>
              <a:t>$obj-&gt;timediff('&lt;','3m')</a:t>
            </a:r>
          </a:p>
          <a:p>
            <a:pPr lvl="1" eaLnBrk="1" hangingPunct="1">
              <a:lnSpc>
                <a:spcPct val="105000"/>
              </a:lnSpc>
            </a:pPr>
            <a:r>
              <a:rPr lang="en-US" sz="1700" smtClean="0"/>
              <a:t>$obj-&gt;timediff('&gt;','1y')</a:t>
            </a:r>
          </a:p>
          <a:p>
            <a:pPr eaLnBrk="1" hangingPunct="1">
              <a:lnSpc>
                <a:spcPct val="105000"/>
              </a:lnSpc>
            </a:pPr>
            <a:endParaRPr lang="en-US" sz="2000" smtClean="0"/>
          </a:p>
          <a:p>
            <a:pPr eaLnBrk="1" hangingPunct="1">
              <a:lnSpc>
                <a:spcPct val="105000"/>
              </a:lnSpc>
            </a:pPr>
            <a:r>
              <a:rPr lang="en-US" sz="2000" smtClean="0"/>
              <a:t>Require an Attribute</a:t>
            </a:r>
          </a:p>
          <a:p>
            <a:pPr lvl="1" eaLnBrk="1" hangingPunct="1">
              <a:lnSpc>
                <a:spcPct val="105000"/>
              </a:lnSpc>
            </a:pPr>
            <a:r>
              <a:rPr lang="en-US" sz="1700" smtClean="0"/>
              <a:t>$obj-&gt;need('ISBN')</a:t>
            </a:r>
          </a:p>
          <a:p>
            <a:pPr lvl="1" eaLnBrk="1" hangingPunct="1">
              <a:lnSpc>
                <a:spcPct val="105000"/>
              </a:lnSpc>
            </a:pPr>
            <a:r>
              <a:rPr lang="en-US" sz="1700" smtClean="0"/>
              <a:t>$obj-&gt;need('@authLast')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74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749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749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749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4749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749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7491">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4749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7491">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749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z="2800" dirty="0" smtClean="0"/>
              <a:t>Define a local threshold: Steps</a:t>
            </a:r>
          </a:p>
        </p:txBody>
      </p:sp>
      <p:sp>
        <p:nvSpPr>
          <p:cNvPr id="44035" name="Rectangle 3"/>
          <p:cNvSpPr>
            <a:spLocks noGrp="1" noChangeArrowheads="1"/>
          </p:cNvSpPr>
          <p:nvPr>
            <p:ph type="body" idx="1"/>
          </p:nvPr>
        </p:nvSpPr>
        <p:spPr/>
        <p:txBody>
          <a:bodyPr/>
          <a:lstStyle/>
          <a:p>
            <a:pPr eaLnBrk="1" hangingPunct="1"/>
            <a:r>
              <a:rPr lang="en-US" smtClean="0"/>
              <a:t>Click E to Edit target, service, or object</a:t>
            </a:r>
          </a:p>
          <a:p>
            <a:pPr eaLnBrk="1" hangingPunct="1"/>
            <a:r>
              <a:rPr lang="en-US" smtClean="0"/>
              <a:t>Select +Add Local next to Threshold</a:t>
            </a:r>
          </a:p>
          <a:p>
            <a:pPr eaLnBrk="1" hangingPunct="1"/>
            <a:r>
              <a:rPr lang="en-US" smtClean="0"/>
              <a:t>Click Compose</a:t>
            </a:r>
          </a:p>
          <a:p>
            <a:pPr eaLnBrk="1" hangingPunct="1"/>
            <a:r>
              <a:rPr lang="en-US" smtClean="0"/>
              <a:t>Define threshold</a:t>
            </a:r>
          </a:p>
          <a:p>
            <a:pPr eaLnBrk="1" hangingPunct="1"/>
            <a:r>
              <a:rPr lang="en-US" smtClean="0"/>
              <a:t>Click Submit</a:t>
            </a:r>
          </a:p>
          <a:p>
            <a:pPr eaLnBrk="1" hangingPunct="1"/>
            <a:r>
              <a:rPr lang="en-US" smtClean="0"/>
              <a:t>Click Submit to confirm threshold</a:t>
            </a:r>
          </a:p>
          <a:p>
            <a:pPr eaLnBrk="1" hangingPunct="1"/>
            <a:r>
              <a:rPr lang="en-US" smtClean="0"/>
              <a:t>Click Submit to confirm object edit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Agenda</a:t>
            </a:r>
          </a:p>
        </p:txBody>
      </p:sp>
      <p:sp>
        <p:nvSpPr>
          <p:cNvPr id="23555" name="Rectangle 3"/>
          <p:cNvSpPr>
            <a:spLocks noGrp="1" noChangeArrowheads="1"/>
          </p:cNvSpPr>
          <p:nvPr>
            <p:ph type="body" idx="1"/>
          </p:nvPr>
        </p:nvSpPr>
        <p:spPr>
          <a:xfrm>
            <a:off x="501650" y="1163638"/>
            <a:ext cx="8140700" cy="5376862"/>
          </a:xfrm>
        </p:spPr>
        <p:txBody>
          <a:bodyPr/>
          <a:lstStyle/>
          <a:p>
            <a:pPr eaLnBrk="1" hangingPunct="1"/>
            <a:r>
              <a:rPr lang="en-US" dirty="0" smtClean="0">
                <a:solidFill>
                  <a:srgbClr val="C0C0C0"/>
                </a:solidFill>
              </a:rPr>
              <a:t>Introduction to SFX Admin Center</a:t>
            </a:r>
          </a:p>
          <a:p>
            <a:pPr eaLnBrk="1" hangingPunct="1"/>
            <a:r>
              <a:rPr lang="en-US" dirty="0" smtClean="0">
                <a:solidFill>
                  <a:schemeClr val="bg1">
                    <a:lumMod val="65000"/>
                  </a:schemeClr>
                </a:solidFill>
              </a:rPr>
              <a:t>Sources</a:t>
            </a:r>
          </a:p>
          <a:p>
            <a:pPr eaLnBrk="1" hangingPunct="1"/>
            <a:r>
              <a:rPr lang="en-US" dirty="0" smtClean="0">
                <a:solidFill>
                  <a:schemeClr val="bg1">
                    <a:lumMod val="65000"/>
                  </a:schemeClr>
                </a:solidFill>
              </a:rPr>
              <a:t>Activate Targets, Services, Objects</a:t>
            </a:r>
          </a:p>
          <a:p>
            <a:pPr eaLnBrk="1" hangingPunct="1"/>
            <a:r>
              <a:rPr lang="en-US" dirty="0" smtClean="0">
                <a:solidFill>
                  <a:schemeClr val="bg1">
                    <a:lumMod val="65000"/>
                  </a:schemeClr>
                </a:solidFill>
              </a:rPr>
              <a:t>Add Local Thresholds</a:t>
            </a:r>
          </a:p>
          <a:p>
            <a:pPr eaLnBrk="1" hangingPunct="1"/>
            <a:r>
              <a:rPr lang="en-US" dirty="0" smtClean="0">
                <a:solidFill>
                  <a:schemeClr val="bg2">
                    <a:lumMod val="50000"/>
                  </a:schemeClr>
                </a:solidFill>
              </a:rPr>
              <a:t>Find an Object</a:t>
            </a:r>
          </a:p>
          <a:p>
            <a:pPr eaLnBrk="1" hangingPunct="1"/>
            <a:r>
              <a:rPr lang="en-US" dirty="0" smtClean="0">
                <a:solidFill>
                  <a:srgbClr val="C0C0C0"/>
                </a:solidFill>
              </a:rPr>
              <a:t>Summary and additional resources</a:t>
            </a:r>
          </a:p>
        </p:txBody>
      </p:sp>
    </p:spTree>
    <p:extLst>
      <p:ext uri="{BB962C8B-B14F-4D97-AF65-F5344CB8AC3E}">
        <p14:creationId xmlns:p14="http://schemas.microsoft.com/office/powerpoint/2010/main" val="23500960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2800" smtClean="0"/>
              <a:t>KB Manager: Objects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1766888"/>
            <a:ext cx="8096250" cy="3324225"/>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9517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2800" smtClean="0"/>
              <a:t>KBManager: Objects – Search Results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61" y="1066800"/>
            <a:ext cx="8223209" cy="2869015"/>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193405"/>
            <a:ext cx="7345531" cy="2359795"/>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a:xfrm flipH="1">
            <a:off x="5334000" y="2895600"/>
            <a:ext cx="2910766" cy="1905000"/>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250017" y="2743200"/>
            <a:ext cx="208183" cy="182160"/>
          </a:xfrm>
          <a:prstGeom prst="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222935" y="6066240"/>
            <a:ext cx="208183" cy="182160"/>
          </a:xfrm>
          <a:prstGeom prst="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27115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2800" smtClean="0"/>
              <a:t>Find an object</a:t>
            </a:r>
          </a:p>
        </p:txBody>
      </p:sp>
      <p:sp>
        <p:nvSpPr>
          <p:cNvPr id="403459" name="Rectangle 3"/>
          <p:cNvSpPr>
            <a:spLocks noGrp="1" noChangeArrowheads="1"/>
          </p:cNvSpPr>
          <p:nvPr>
            <p:ph type="body" idx="1"/>
          </p:nvPr>
        </p:nvSpPr>
        <p:spPr/>
        <p:txBody>
          <a:bodyPr/>
          <a:lstStyle/>
          <a:p>
            <a:pPr eaLnBrk="1" hangingPunct="1"/>
            <a:r>
              <a:rPr lang="en-US" smtClean="0"/>
              <a:t>Go to KBManager &gt; Objects</a:t>
            </a:r>
          </a:p>
          <a:p>
            <a:pPr eaLnBrk="1" hangingPunct="1"/>
            <a:r>
              <a:rPr lang="en-US" smtClean="0"/>
              <a:t>Select criteria in dropdown</a:t>
            </a:r>
          </a:p>
          <a:p>
            <a:pPr eaLnBrk="1" hangingPunct="1"/>
            <a:r>
              <a:rPr lang="en-US" smtClean="0"/>
              <a:t>Enter search term</a:t>
            </a:r>
          </a:p>
          <a:p>
            <a:pPr eaLnBrk="1" hangingPunct="1"/>
            <a:r>
              <a:rPr lang="en-US" smtClean="0"/>
              <a:t>Add conditions (optional)</a:t>
            </a:r>
          </a:p>
          <a:p>
            <a:pPr eaLnBrk="1" hangingPunct="1"/>
            <a:r>
              <a:rPr lang="en-US" smtClean="0"/>
              <a:t>Click Search</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999893"/>
            <a:ext cx="2057400" cy="2228850"/>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H="1">
            <a:off x="7239000" y="2613102"/>
            <a:ext cx="7239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8623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KBManager</a:t>
            </a:r>
            <a:r>
              <a:rPr lang="en-US" dirty="0" smtClean="0"/>
              <a:t>: Linking Parameters</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950" y="1219200"/>
            <a:ext cx="7387650" cy="4743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130115" y="3356773"/>
            <a:ext cx="193896" cy="18925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7895" y="3872345"/>
            <a:ext cx="6052705" cy="1766455"/>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a:stCxn id="8" idx="3"/>
          </p:cNvCxnSpPr>
          <p:nvPr/>
        </p:nvCxnSpPr>
        <p:spPr>
          <a:xfrm>
            <a:off x="1324011" y="3451402"/>
            <a:ext cx="1419189" cy="14861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1228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Agenda</a:t>
            </a:r>
          </a:p>
        </p:txBody>
      </p:sp>
      <p:sp>
        <p:nvSpPr>
          <p:cNvPr id="20483" name="Rectangle 3"/>
          <p:cNvSpPr>
            <a:spLocks noGrp="1" noChangeArrowheads="1"/>
          </p:cNvSpPr>
          <p:nvPr>
            <p:ph type="body" idx="1"/>
          </p:nvPr>
        </p:nvSpPr>
        <p:spPr>
          <a:xfrm>
            <a:off x="501650" y="1163638"/>
            <a:ext cx="8140700" cy="5376862"/>
          </a:xfrm>
        </p:spPr>
        <p:txBody>
          <a:bodyPr/>
          <a:lstStyle/>
          <a:p>
            <a:pPr eaLnBrk="1" hangingPunct="1"/>
            <a:r>
              <a:rPr lang="en-US" dirty="0">
                <a:solidFill>
                  <a:schemeClr val="bg2">
                    <a:lumMod val="50000"/>
                  </a:schemeClr>
                </a:solidFill>
              </a:rPr>
              <a:t>Introduction to SFX Admin Center</a:t>
            </a:r>
          </a:p>
          <a:p>
            <a:pPr eaLnBrk="1" hangingPunct="1"/>
            <a:r>
              <a:rPr lang="en-US" dirty="0" smtClean="0">
                <a:solidFill>
                  <a:schemeClr val="bg2">
                    <a:lumMod val="50000"/>
                  </a:schemeClr>
                </a:solidFill>
              </a:rPr>
              <a:t>Sources</a:t>
            </a:r>
            <a:endParaRPr lang="en-US" dirty="0">
              <a:solidFill>
                <a:schemeClr val="bg2">
                  <a:lumMod val="50000"/>
                </a:schemeClr>
              </a:solidFill>
            </a:endParaRPr>
          </a:p>
          <a:p>
            <a:pPr eaLnBrk="1" hangingPunct="1"/>
            <a:r>
              <a:rPr lang="en-US" dirty="0" smtClean="0">
                <a:solidFill>
                  <a:schemeClr val="bg2">
                    <a:lumMod val="50000"/>
                  </a:schemeClr>
                </a:solidFill>
              </a:rPr>
              <a:t>Activate </a:t>
            </a:r>
            <a:r>
              <a:rPr lang="en-US" dirty="0">
                <a:solidFill>
                  <a:schemeClr val="bg2">
                    <a:lumMod val="50000"/>
                  </a:schemeClr>
                </a:solidFill>
              </a:rPr>
              <a:t>Targets, Services, </a:t>
            </a:r>
            <a:r>
              <a:rPr lang="en-US" dirty="0" smtClean="0">
                <a:solidFill>
                  <a:schemeClr val="bg2">
                    <a:lumMod val="50000"/>
                  </a:schemeClr>
                </a:solidFill>
              </a:rPr>
              <a:t>Objects</a:t>
            </a:r>
            <a:endParaRPr lang="en-US" dirty="0">
              <a:solidFill>
                <a:schemeClr val="bg2">
                  <a:lumMod val="50000"/>
                </a:schemeClr>
              </a:solidFill>
            </a:endParaRPr>
          </a:p>
          <a:p>
            <a:pPr eaLnBrk="1" hangingPunct="1"/>
            <a:r>
              <a:rPr lang="en-US" dirty="0" smtClean="0">
                <a:solidFill>
                  <a:schemeClr val="bg2">
                    <a:lumMod val="50000"/>
                  </a:schemeClr>
                </a:solidFill>
              </a:rPr>
              <a:t>Add </a:t>
            </a:r>
            <a:r>
              <a:rPr lang="en-US" dirty="0">
                <a:solidFill>
                  <a:schemeClr val="bg2">
                    <a:lumMod val="50000"/>
                  </a:schemeClr>
                </a:solidFill>
              </a:rPr>
              <a:t>Local Thresholds</a:t>
            </a:r>
          </a:p>
          <a:p>
            <a:pPr eaLnBrk="1" hangingPunct="1"/>
            <a:r>
              <a:rPr lang="en-US" dirty="0">
                <a:solidFill>
                  <a:schemeClr val="bg2">
                    <a:lumMod val="50000"/>
                  </a:schemeClr>
                </a:solidFill>
              </a:rPr>
              <a:t>Find an Object</a:t>
            </a:r>
          </a:p>
          <a:p>
            <a:pPr eaLnBrk="1" hangingPunct="1"/>
            <a:r>
              <a:rPr lang="en-US" dirty="0">
                <a:solidFill>
                  <a:schemeClr val="bg2">
                    <a:lumMod val="50000"/>
                  </a:schemeClr>
                </a:solidFill>
              </a:rPr>
              <a:t>Summary and additional resources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2800" smtClean="0"/>
              <a:t>KBManager: Institutes</a:t>
            </a:r>
          </a:p>
        </p:txBody>
      </p:sp>
      <p:pic>
        <p:nvPicPr>
          <p:cNvPr id="348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914400"/>
            <a:ext cx="7997825" cy="5200650"/>
          </a:xfrm>
          <a:prstGeom prst="rect">
            <a:avLst/>
          </a:prstGeom>
          <a:noFill/>
          <a:ln w="9525">
            <a:solidFill>
              <a:schemeClr val="bg1">
                <a:lumMod val="50000"/>
              </a:schemeClr>
            </a:solidFill>
            <a:miter lim="800000"/>
            <a:headEnd/>
            <a:tailEnd/>
          </a:ln>
          <a:effectLst>
            <a:outerShdw blurRad="50800" dist="63500" dir="2700000" algn="tl" rotWithShape="0">
              <a:schemeClr val="tx1">
                <a:alpha val="4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54224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2800" smtClean="0"/>
              <a:t>KBManager: Additions and Deletions</a:t>
            </a:r>
          </a:p>
        </p:txBody>
      </p:sp>
      <p:sp>
        <p:nvSpPr>
          <p:cNvPr id="311299" name="Rectangle 3"/>
          <p:cNvSpPr>
            <a:spLocks noGrp="1" noChangeArrowheads="1"/>
          </p:cNvSpPr>
          <p:nvPr>
            <p:ph type="body" idx="1"/>
          </p:nvPr>
        </p:nvSpPr>
        <p:spPr/>
        <p:txBody>
          <a:bodyPr/>
          <a:lstStyle/>
          <a:p>
            <a:pPr eaLnBrk="1" hangingPunct="1"/>
            <a:r>
              <a:rPr lang="en-US" dirty="0" smtClean="0"/>
              <a:t>Can add </a:t>
            </a:r>
            <a:r>
              <a:rPr lang="en-US" i="1" dirty="0" smtClean="0"/>
              <a:t>locally-created</a:t>
            </a:r>
            <a:r>
              <a:rPr lang="en-US" dirty="0" smtClean="0"/>
              <a:t> resources:</a:t>
            </a:r>
          </a:p>
          <a:p>
            <a:pPr lvl="1" eaLnBrk="1" hangingPunct="1"/>
            <a:r>
              <a:rPr lang="en-US" dirty="0" smtClean="0"/>
              <a:t>Includes sources, targets, services, object portfolios, and objects </a:t>
            </a:r>
          </a:p>
          <a:p>
            <a:pPr lvl="1" eaLnBrk="1" hangingPunct="1"/>
            <a:r>
              <a:rPr lang="en-US" dirty="0"/>
              <a:t>I</a:t>
            </a:r>
            <a:r>
              <a:rPr lang="en-US" dirty="0" smtClean="0"/>
              <a:t>ndicated by _LCL extension in internal name</a:t>
            </a:r>
          </a:p>
          <a:p>
            <a:pPr lvl="1" eaLnBrk="1" hangingPunct="1"/>
            <a:r>
              <a:rPr lang="en-US" dirty="0" smtClean="0"/>
              <a:t>Recommendation: Request that Ex </a:t>
            </a:r>
            <a:r>
              <a:rPr lang="en-US" dirty="0" err="1" smtClean="0"/>
              <a:t>Libris</a:t>
            </a:r>
            <a:r>
              <a:rPr lang="en-US" dirty="0" smtClean="0"/>
              <a:t> include it in a future update</a:t>
            </a:r>
          </a:p>
          <a:p>
            <a:pPr eaLnBrk="1" hangingPunct="1"/>
            <a:r>
              <a:rPr lang="en-US" dirty="0" smtClean="0"/>
              <a:t>Can delete </a:t>
            </a:r>
            <a:r>
              <a:rPr lang="en-US" i="1" dirty="0" smtClean="0"/>
              <a:t>locally-created</a:t>
            </a:r>
            <a:r>
              <a:rPr lang="en-US" dirty="0" smtClean="0"/>
              <a:t> resources</a:t>
            </a:r>
          </a:p>
          <a:p>
            <a:pPr lvl="1" eaLnBrk="1" hangingPunct="1"/>
            <a:r>
              <a:rPr lang="en-US" dirty="0" smtClean="0"/>
              <a:t>Only locally created can be deleted</a:t>
            </a:r>
          </a:p>
          <a:p>
            <a:pPr lvl="1" eaLnBrk="1" hangingPunct="1"/>
            <a:r>
              <a:rPr lang="en-US" dirty="0" smtClean="0"/>
              <a:t>No way to undo deletion – all data is removed</a:t>
            </a:r>
          </a:p>
        </p:txBody>
      </p:sp>
    </p:spTree>
    <p:extLst>
      <p:ext uri="{BB962C8B-B14F-4D97-AF65-F5344CB8AC3E}">
        <p14:creationId xmlns:p14="http://schemas.microsoft.com/office/powerpoint/2010/main" val="417370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12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12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12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129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1129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129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12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Agenda</a:t>
            </a:r>
          </a:p>
        </p:txBody>
      </p:sp>
      <p:sp>
        <p:nvSpPr>
          <p:cNvPr id="23555" name="Rectangle 3"/>
          <p:cNvSpPr>
            <a:spLocks noGrp="1" noChangeArrowheads="1"/>
          </p:cNvSpPr>
          <p:nvPr>
            <p:ph type="body" idx="1"/>
          </p:nvPr>
        </p:nvSpPr>
        <p:spPr>
          <a:xfrm>
            <a:off x="501650" y="1163638"/>
            <a:ext cx="8140700" cy="5376862"/>
          </a:xfrm>
        </p:spPr>
        <p:txBody>
          <a:bodyPr/>
          <a:lstStyle/>
          <a:p>
            <a:pPr eaLnBrk="1" hangingPunct="1"/>
            <a:r>
              <a:rPr lang="en-US" dirty="0" smtClean="0">
                <a:solidFill>
                  <a:srgbClr val="C0C0C0"/>
                </a:solidFill>
              </a:rPr>
              <a:t>Introduction to SFX Admin Center</a:t>
            </a:r>
          </a:p>
          <a:p>
            <a:pPr eaLnBrk="1" hangingPunct="1"/>
            <a:r>
              <a:rPr lang="en-US" dirty="0" smtClean="0">
                <a:solidFill>
                  <a:schemeClr val="bg1">
                    <a:lumMod val="65000"/>
                  </a:schemeClr>
                </a:solidFill>
              </a:rPr>
              <a:t>Sources</a:t>
            </a:r>
          </a:p>
          <a:p>
            <a:pPr eaLnBrk="1" hangingPunct="1"/>
            <a:r>
              <a:rPr lang="en-US" dirty="0" smtClean="0">
                <a:solidFill>
                  <a:schemeClr val="bg1">
                    <a:lumMod val="65000"/>
                  </a:schemeClr>
                </a:solidFill>
              </a:rPr>
              <a:t>Activate Targets, Services, Objects</a:t>
            </a:r>
          </a:p>
          <a:p>
            <a:pPr eaLnBrk="1" hangingPunct="1"/>
            <a:r>
              <a:rPr lang="en-US" dirty="0" smtClean="0">
                <a:solidFill>
                  <a:schemeClr val="bg1">
                    <a:lumMod val="65000"/>
                  </a:schemeClr>
                </a:solidFill>
              </a:rPr>
              <a:t>Add Local Thresholds</a:t>
            </a:r>
          </a:p>
          <a:p>
            <a:pPr eaLnBrk="1" hangingPunct="1"/>
            <a:r>
              <a:rPr lang="en-US" dirty="0" smtClean="0">
                <a:solidFill>
                  <a:schemeClr val="bg1">
                    <a:lumMod val="65000"/>
                  </a:schemeClr>
                </a:solidFill>
              </a:rPr>
              <a:t>Find an Object</a:t>
            </a:r>
          </a:p>
          <a:p>
            <a:pPr eaLnBrk="1" hangingPunct="1"/>
            <a:r>
              <a:rPr lang="en-US" dirty="0" smtClean="0">
                <a:solidFill>
                  <a:schemeClr val="bg2">
                    <a:lumMod val="50000"/>
                  </a:schemeClr>
                </a:solidFill>
              </a:rPr>
              <a:t>Summary and additional resources</a:t>
            </a:r>
          </a:p>
        </p:txBody>
      </p:sp>
    </p:spTree>
    <p:extLst>
      <p:ext uri="{BB962C8B-B14F-4D97-AF65-F5344CB8AC3E}">
        <p14:creationId xmlns:p14="http://schemas.microsoft.com/office/powerpoint/2010/main" val="2065866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4" name="Group 2"/>
          <p:cNvGrpSpPr>
            <a:grpSpLocks/>
          </p:cNvGrpSpPr>
          <p:nvPr/>
        </p:nvGrpSpPr>
        <p:grpSpPr bwMode="auto">
          <a:xfrm>
            <a:off x="3381375" y="1239838"/>
            <a:ext cx="4802188" cy="4802187"/>
            <a:chOff x="2130" y="781"/>
            <a:chExt cx="3025" cy="3025"/>
          </a:xfrm>
        </p:grpSpPr>
        <p:pic>
          <p:nvPicPr>
            <p:cNvPr id="79876" name="Picture 3" descr="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71302">
              <a:off x="2130" y="781"/>
              <a:ext cx="3025" cy="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Text Box 4"/>
            <p:cNvSpPr txBox="1">
              <a:spLocks noChangeArrowheads="1"/>
            </p:cNvSpPr>
            <p:nvPr/>
          </p:nvSpPr>
          <p:spPr bwMode="auto">
            <a:xfrm rot="732348">
              <a:off x="2763" y="1164"/>
              <a:ext cx="1963" cy="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b="1">
                  <a:solidFill>
                    <a:srgbClr val="000000"/>
                  </a:solidFill>
                  <a:latin typeface="Verdana" pitchFamily="34" charset="0"/>
                  <a:ea typeface="ヒラギノ角ゴ ProN W3" charset="-128"/>
                  <a:sym typeface="Arial" pitchFamily="34" charset="0"/>
                </a:defRPr>
              </a:lvl1pPr>
              <a:lvl2pPr marL="742950" indent="-285750" eaLnBrk="0" hangingPunct="0">
                <a:defRPr b="1">
                  <a:solidFill>
                    <a:srgbClr val="000000"/>
                  </a:solidFill>
                  <a:latin typeface="Verdana" pitchFamily="34" charset="0"/>
                  <a:ea typeface="ヒラギノ角ゴ ProN W3" charset="-128"/>
                  <a:sym typeface="Arial" pitchFamily="34" charset="0"/>
                </a:defRPr>
              </a:lvl2pPr>
              <a:lvl3pPr marL="1143000" indent="-228600" eaLnBrk="0" hangingPunct="0">
                <a:defRPr b="1">
                  <a:solidFill>
                    <a:srgbClr val="000000"/>
                  </a:solidFill>
                  <a:latin typeface="Verdana" pitchFamily="34" charset="0"/>
                  <a:ea typeface="ヒラギノ角ゴ ProN W3" charset="-128"/>
                  <a:sym typeface="Arial" pitchFamily="34" charset="0"/>
                </a:defRPr>
              </a:lvl3pPr>
              <a:lvl4pPr marL="1600200" indent="-228600" eaLnBrk="0" hangingPunct="0">
                <a:defRPr b="1">
                  <a:solidFill>
                    <a:srgbClr val="000000"/>
                  </a:solidFill>
                  <a:latin typeface="Verdana" pitchFamily="34" charset="0"/>
                  <a:ea typeface="ヒラギノ角ゴ ProN W3" charset="-128"/>
                  <a:sym typeface="Arial" pitchFamily="34" charset="0"/>
                </a:defRPr>
              </a:lvl4pPr>
              <a:lvl5pPr marL="2057400" indent="-228600" eaLnBrk="0" hangingPunct="0">
                <a:defRPr b="1">
                  <a:solidFill>
                    <a:srgbClr val="000000"/>
                  </a:solidFill>
                  <a:latin typeface="Verdana" pitchFamily="34" charset="0"/>
                  <a:ea typeface="ヒラギノ角ゴ ProN W3" charset="-128"/>
                  <a:sym typeface="Arial" pitchFamily="34" charset="0"/>
                </a:defRPr>
              </a:lvl5pPr>
              <a:lvl6pPr marL="2514600" indent="-228600" algn="ctr"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6pPr>
              <a:lvl7pPr marL="2971800" indent="-228600" algn="ctr"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7pPr>
              <a:lvl8pPr marL="3429000" indent="-228600" algn="ctr"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8pPr>
              <a:lvl9pPr marL="3886200" indent="-228600" algn="ctr"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9pPr>
            </a:lstStyle>
            <a:p>
              <a:pPr eaLnBrk="1" hangingPunct="1">
                <a:spcBef>
                  <a:spcPts val="0"/>
                </a:spcBef>
              </a:pPr>
              <a:r>
                <a:rPr lang="en-US" dirty="0"/>
                <a:t>How </a:t>
              </a:r>
              <a:r>
                <a:rPr lang="en-US" dirty="0" smtClean="0"/>
                <a:t>To...</a:t>
              </a:r>
            </a:p>
            <a:p>
              <a:pPr eaLnBrk="1" hangingPunct="1">
                <a:spcBef>
                  <a:spcPts val="0"/>
                </a:spcBef>
              </a:pPr>
              <a:endParaRPr lang="en-US" dirty="0"/>
            </a:p>
            <a:p>
              <a:pPr algn="l" eaLnBrk="1" hangingPunct="1">
                <a:spcBef>
                  <a:spcPts val="0"/>
                </a:spcBef>
              </a:pPr>
              <a:r>
                <a:rPr lang="en-US" b="0" dirty="0" smtClean="0"/>
                <a:t>Activate targets, services, and objects</a:t>
              </a:r>
            </a:p>
            <a:p>
              <a:pPr algn="l" eaLnBrk="1" hangingPunct="1">
                <a:spcBef>
                  <a:spcPts val="0"/>
                </a:spcBef>
              </a:pPr>
              <a:endParaRPr lang="en-US" b="0" dirty="0"/>
            </a:p>
            <a:p>
              <a:pPr algn="l" eaLnBrk="1" hangingPunct="1">
                <a:spcBef>
                  <a:spcPts val="0"/>
                </a:spcBef>
              </a:pPr>
              <a:r>
                <a:rPr lang="en-US" b="0" dirty="0" smtClean="0"/>
                <a:t>Add local thresholds</a:t>
              </a:r>
            </a:p>
            <a:p>
              <a:pPr algn="l" eaLnBrk="1" hangingPunct="1">
                <a:spcBef>
                  <a:spcPts val="0"/>
                </a:spcBef>
              </a:pPr>
              <a:endParaRPr lang="en-US" b="0" dirty="0" smtClean="0"/>
            </a:p>
            <a:p>
              <a:pPr algn="l" eaLnBrk="1" hangingPunct="1">
                <a:spcBef>
                  <a:spcPts val="0"/>
                </a:spcBef>
              </a:pPr>
              <a:r>
                <a:rPr lang="en-US" b="0" dirty="0" smtClean="0"/>
                <a:t>Add linking parameters</a:t>
              </a:r>
              <a:endParaRPr lang="en-US" b="0" dirty="0"/>
            </a:p>
            <a:p>
              <a:pPr algn="l" eaLnBrk="1" hangingPunct="1">
                <a:spcBef>
                  <a:spcPts val="0"/>
                </a:spcBef>
              </a:pPr>
              <a:endParaRPr lang="en-US" b="0" dirty="0" smtClean="0"/>
            </a:p>
            <a:p>
              <a:pPr algn="l" eaLnBrk="1" hangingPunct="1">
                <a:spcBef>
                  <a:spcPts val="0"/>
                </a:spcBef>
              </a:pPr>
              <a:r>
                <a:rPr lang="en-US" b="0" dirty="0" smtClean="0"/>
                <a:t>Find an object</a:t>
              </a:r>
              <a:endParaRPr lang="en-US" b="0" dirty="0"/>
            </a:p>
          </p:txBody>
        </p:sp>
      </p:grpSp>
      <p:sp>
        <p:nvSpPr>
          <p:cNvPr id="79875" name="Rectangle 5"/>
          <p:cNvSpPr>
            <a:spLocks noGrp="1" noChangeArrowheads="1"/>
          </p:cNvSpPr>
          <p:nvPr>
            <p:ph type="ctrTitle"/>
          </p:nvPr>
        </p:nvSpPr>
        <p:spPr>
          <a:xfrm>
            <a:off x="693738" y="893763"/>
            <a:ext cx="7772400" cy="1470025"/>
          </a:xfrm>
        </p:spPr>
        <p:txBody>
          <a:bodyPr/>
          <a:lstStyle/>
          <a:p>
            <a:pPr eaLnBrk="1" hangingPunct="1"/>
            <a:r>
              <a:rPr lang="en-US" dirty="0" smtClean="0"/>
              <a:t>Summary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z="2800" smtClean="0"/>
              <a:t>Additional Resources</a:t>
            </a:r>
          </a:p>
        </p:txBody>
      </p:sp>
      <p:sp>
        <p:nvSpPr>
          <p:cNvPr id="80899" name="Rectangle 3"/>
          <p:cNvSpPr>
            <a:spLocks noGrp="1" noChangeArrowheads="1"/>
          </p:cNvSpPr>
          <p:nvPr>
            <p:ph type="body" idx="1"/>
          </p:nvPr>
        </p:nvSpPr>
        <p:spPr>
          <a:xfrm>
            <a:off x="501650" y="990600"/>
            <a:ext cx="8140700" cy="5030787"/>
          </a:xfrm>
        </p:spPr>
        <p:txBody>
          <a:bodyPr/>
          <a:lstStyle/>
          <a:p>
            <a:pPr marL="0" indent="0" eaLnBrk="1" hangingPunct="1">
              <a:buNone/>
            </a:pPr>
            <a:r>
              <a:rPr lang="en-US" dirty="0" smtClean="0"/>
              <a:t>Accessible from Documentation Center:</a:t>
            </a:r>
          </a:p>
          <a:p>
            <a:pPr marL="0" indent="0" eaLnBrk="1" hangingPunct="1">
              <a:buNone/>
            </a:pPr>
            <a:r>
              <a:rPr lang="en-US" sz="2000" dirty="0" smtClean="0"/>
              <a:t>(</a:t>
            </a:r>
            <a:r>
              <a:rPr lang="en-US" sz="2000" u="sng" dirty="0">
                <a:hlinkClick r:id="rId3"/>
              </a:rPr>
              <a:t>http://www.customercenter.exlibrisgroup.com</a:t>
            </a:r>
            <a:r>
              <a:rPr lang="en-US" sz="2000" u="sng" dirty="0" smtClean="0">
                <a:hlinkClick r:id="rId3"/>
              </a:rPr>
              <a:t>/</a:t>
            </a:r>
            <a:r>
              <a:rPr lang="en-US" sz="2000" dirty="0"/>
              <a:t>)</a:t>
            </a:r>
            <a:endParaRPr lang="en-US" sz="2000" dirty="0" smtClean="0"/>
          </a:p>
          <a:p>
            <a:pPr lvl="1" eaLnBrk="1" hangingPunct="1"/>
            <a:r>
              <a:rPr lang="en-US" dirty="0" smtClean="0"/>
              <a:t>General User’s Guide</a:t>
            </a:r>
          </a:p>
          <a:p>
            <a:pPr lvl="1" eaLnBrk="1" hangingPunct="1"/>
            <a:r>
              <a:rPr lang="en-US" dirty="0" smtClean="0"/>
              <a:t>Advanced User’s Guide</a:t>
            </a:r>
          </a:p>
          <a:p>
            <a:pPr lvl="1" eaLnBrk="1" hangingPunct="1"/>
            <a:r>
              <a:rPr lang="en-US" dirty="0" smtClean="0"/>
              <a:t>SFX Source Configuration Guide</a:t>
            </a:r>
          </a:p>
          <a:p>
            <a:pPr lvl="1" eaLnBrk="1" hangingPunct="1"/>
            <a:r>
              <a:rPr lang="en-US" dirty="0" smtClean="0"/>
              <a:t>SFX Target Configuration Guide</a:t>
            </a:r>
          </a:p>
          <a:p>
            <a:pPr lvl="1" eaLnBrk="1" hangingPunct="1"/>
            <a:r>
              <a:rPr lang="en-US" dirty="0" smtClean="0"/>
              <a:t>Using SFX in a Consortium Environment</a:t>
            </a:r>
          </a:p>
        </p:txBody>
      </p:sp>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582160"/>
            <a:ext cx="2280466" cy="2280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8"/>
          <p:cNvGrpSpPr>
            <a:grpSpLocks/>
          </p:cNvGrpSpPr>
          <p:nvPr/>
        </p:nvGrpSpPr>
        <p:grpSpPr bwMode="auto">
          <a:xfrm>
            <a:off x="3381375" y="1239838"/>
            <a:ext cx="4802188" cy="4802187"/>
            <a:chOff x="2130" y="781"/>
            <a:chExt cx="3025" cy="3025"/>
          </a:xfrm>
        </p:grpSpPr>
        <p:pic>
          <p:nvPicPr>
            <p:cNvPr id="19460" name="Picture 3" descr="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71302">
              <a:off x="2130" y="781"/>
              <a:ext cx="3025" cy="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4"/>
            <p:cNvSpPr txBox="1">
              <a:spLocks noChangeArrowheads="1"/>
            </p:cNvSpPr>
            <p:nvPr/>
          </p:nvSpPr>
          <p:spPr bwMode="auto">
            <a:xfrm rot="658575">
              <a:off x="2763" y="1081"/>
              <a:ext cx="1963" cy="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b="1">
                  <a:solidFill>
                    <a:srgbClr val="000000"/>
                  </a:solidFill>
                  <a:latin typeface="Verdana" pitchFamily="34" charset="0"/>
                  <a:ea typeface="ヒラギノ角ゴ ProN W3" charset="-128"/>
                  <a:sym typeface="Arial" pitchFamily="34" charset="0"/>
                </a:defRPr>
              </a:lvl1pPr>
              <a:lvl2pPr marL="742950" indent="-285750" eaLnBrk="0" hangingPunct="0">
                <a:defRPr b="1">
                  <a:solidFill>
                    <a:srgbClr val="000000"/>
                  </a:solidFill>
                  <a:latin typeface="Verdana" pitchFamily="34" charset="0"/>
                  <a:ea typeface="ヒラギノ角ゴ ProN W3" charset="-128"/>
                  <a:sym typeface="Arial" pitchFamily="34" charset="0"/>
                </a:defRPr>
              </a:lvl2pPr>
              <a:lvl3pPr marL="1143000" indent="-228600" eaLnBrk="0" hangingPunct="0">
                <a:defRPr b="1">
                  <a:solidFill>
                    <a:srgbClr val="000000"/>
                  </a:solidFill>
                  <a:latin typeface="Verdana" pitchFamily="34" charset="0"/>
                  <a:ea typeface="ヒラギノ角ゴ ProN W3" charset="-128"/>
                  <a:sym typeface="Arial" pitchFamily="34" charset="0"/>
                </a:defRPr>
              </a:lvl3pPr>
              <a:lvl4pPr marL="1600200" indent="-228600" eaLnBrk="0" hangingPunct="0">
                <a:defRPr b="1">
                  <a:solidFill>
                    <a:srgbClr val="000000"/>
                  </a:solidFill>
                  <a:latin typeface="Verdana" pitchFamily="34" charset="0"/>
                  <a:ea typeface="ヒラギノ角ゴ ProN W3" charset="-128"/>
                  <a:sym typeface="Arial" pitchFamily="34" charset="0"/>
                </a:defRPr>
              </a:lvl4pPr>
              <a:lvl5pPr marL="2057400" indent="-228600" eaLnBrk="0" hangingPunct="0">
                <a:defRPr b="1">
                  <a:solidFill>
                    <a:srgbClr val="000000"/>
                  </a:solidFill>
                  <a:latin typeface="Verdana" pitchFamily="34" charset="0"/>
                  <a:ea typeface="ヒラギノ角ゴ ProN W3" charset="-128"/>
                  <a:sym typeface="Arial" pitchFamily="34" charset="0"/>
                </a:defRPr>
              </a:lvl5pPr>
              <a:lvl6pPr marL="2514600" indent="-228600" algn="ctr"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6pPr>
              <a:lvl7pPr marL="2971800" indent="-228600" algn="ctr"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7pPr>
              <a:lvl8pPr marL="3429000" indent="-228600" algn="ctr"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8pPr>
              <a:lvl9pPr marL="3886200" indent="-228600" algn="ctr"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9pPr>
            </a:lstStyle>
            <a:p>
              <a:pPr eaLnBrk="1" hangingPunct="1">
                <a:spcBef>
                  <a:spcPts val="0"/>
                </a:spcBef>
              </a:pPr>
              <a:r>
                <a:rPr lang="en-US" dirty="0"/>
                <a:t>How To...</a:t>
              </a:r>
            </a:p>
            <a:p>
              <a:pPr eaLnBrk="1" hangingPunct="1">
                <a:spcBef>
                  <a:spcPts val="0"/>
                </a:spcBef>
              </a:pPr>
              <a:endParaRPr lang="en-US" dirty="0"/>
            </a:p>
            <a:p>
              <a:pPr algn="l" eaLnBrk="1" hangingPunct="1">
                <a:spcBef>
                  <a:spcPts val="0"/>
                </a:spcBef>
              </a:pPr>
              <a:r>
                <a:rPr lang="en-US" b="0" dirty="0"/>
                <a:t>Activate targets, services, and objects</a:t>
              </a:r>
            </a:p>
            <a:p>
              <a:pPr algn="l" eaLnBrk="1" hangingPunct="1">
                <a:spcBef>
                  <a:spcPts val="0"/>
                </a:spcBef>
              </a:pPr>
              <a:endParaRPr lang="en-US" b="0" dirty="0"/>
            </a:p>
            <a:p>
              <a:pPr algn="l" eaLnBrk="1" hangingPunct="1">
                <a:spcBef>
                  <a:spcPts val="0"/>
                </a:spcBef>
              </a:pPr>
              <a:r>
                <a:rPr lang="en-US" b="0" dirty="0"/>
                <a:t>Add local thresholds</a:t>
              </a:r>
            </a:p>
            <a:p>
              <a:pPr algn="l" eaLnBrk="1" hangingPunct="1">
                <a:spcBef>
                  <a:spcPts val="0"/>
                </a:spcBef>
              </a:pPr>
              <a:endParaRPr lang="en-US" b="0" dirty="0"/>
            </a:p>
            <a:p>
              <a:pPr algn="l" eaLnBrk="1" hangingPunct="1">
                <a:spcBef>
                  <a:spcPts val="0"/>
                </a:spcBef>
              </a:pPr>
              <a:r>
                <a:rPr lang="en-US" b="0" dirty="0"/>
                <a:t>Add linking parameters</a:t>
              </a:r>
            </a:p>
            <a:p>
              <a:pPr algn="l" eaLnBrk="1" hangingPunct="1">
                <a:spcBef>
                  <a:spcPts val="0"/>
                </a:spcBef>
              </a:pPr>
              <a:endParaRPr lang="en-US" b="0" dirty="0"/>
            </a:p>
            <a:p>
              <a:pPr algn="l" eaLnBrk="1" hangingPunct="1">
                <a:spcBef>
                  <a:spcPts val="0"/>
                </a:spcBef>
              </a:pPr>
              <a:r>
                <a:rPr lang="en-US" b="0" dirty="0"/>
                <a:t>Find an object</a:t>
              </a:r>
            </a:p>
          </p:txBody>
        </p:sp>
      </p:grpSp>
      <p:sp>
        <p:nvSpPr>
          <p:cNvPr id="19459" name="Rectangle 5"/>
          <p:cNvSpPr>
            <a:spLocks noGrp="1" noChangeArrowheads="1"/>
          </p:cNvSpPr>
          <p:nvPr>
            <p:ph type="ctrTitle"/>
          </p:nvPr>
        </p:nvSpPr>
        <p:spPr>
          <a:xfrm>
            <a:off x="693738" y="893763"/>
            <a:ext cx="7772400" cy="1470025"/>
          </a:xfrm>
        </p:spPr>
        <p:txBody>
          <a:bodyPr/>
          <a:lstStyle/>
          <a:p>
            <a:pPr eaLnBrk="1" hangingPunct="1"/>
            <a:r>
              <a:rPr lang="en-US" dirty="0" smtClean="0"/>
              <a:t>Objectives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Agenda</a:t>
            </a:r>
          </a:p>
        </p:txBody>
      </p:sp>
      <p:sp>
        <p:nvSpPr>
          <p:cNvPr id="21507" name="Rectangle 3"/>
          <p:cNvSpPr>
            <a:spLocks noGrp="1" noChangeArrowheads="1"/>
          </p:cNvSpPr>
          <p:nvPr>
            <p:ph type="body" idx="1"/>
          </p:nvPr>
        </p:nvSpPr>
        <p:spPr>
          <a:xfrm>
            <a:off x="501650" y="1163638"/>
            <a:ext cx="8140700" cy="5376862"/>
          </a:xfrm>
        </p:spPr>
        <p:txBody>
          <a:bodyPr/>
          <a:lstStyle/>
          <a:p>
            <a:pPr eaLnBrk="1" hangingPunct="1"/>
            <a:r>
              <a:rPr lang="en-US" dirty="0">
                <a:solidFill>
                  <a:schemeClr val="bg2">
                    <a:lumMod val="50000"/>
                  </a:schemeClr>
                </a:solidFill>
              </a:rPr>
              <a:t>Introduction to SFX Admin Center</a:t>
            </a:r>
          </a:p>
          <a:p>
            <a:pPr eaLnBrk="1" hangingPunct="1"/>
            <a:r>
              <a:rPr lang="en-US" dirty="0" smtClean="0">
                <a:solidFill>
                  <a:schemeClr val="bg1">
                    <a:lumMod val="65000"/>
                  </a:schemeClr>
                </a:solidFill>
              </a:rPr>
              <a:t>Sources</a:t>
            </a:r>
            <a:endParaRPr lang="en-US" dirty="0">
              <a:solidFill>
                <a:schemeClr val="bg1">
                  <a:lumMod val="65000"/>
                </a:schemeClr>
              </a:solidFill>
            </a:endParaRPr>
          </a:p>
          <a:p>
            <a:pPr eaLnBrk="1" hangingPunct="1"/>
            <a:r>
              <a:rPr lang="en-US" dirty="0">
                <a:solidFill>
                  <a:schemeClr val="bg1">
                    <a:lumMod val="65000"/>
                  </a:schemeClr>
                </a:solidFill>
              </a:rPr>
              <a:t>Activating Targets, Services, </a:t>
            </a:r>
            <a:r>
              <a:rPr lang="en-US" dirty="0" smtClean="0">
                <a:solidFill>
                  <a:schemeClr val="bg1">
                    <a:lumMod val="65000"/>
                  </a:schemeClr>
                </a:solidFill>
              </a:rPr>
              <a:t>Objects</a:t>
            </a:r>
            <a:endParaRPr lang="en-US" dirty="0">
              <a:solidFill>
                <a:schemeClr val="bg1">
                  <a:lumMod val="65000"/>
                </a:schemeClr>
              </a:solidFill>
            </a:endParaRPr>
          </a:p>
          <a:p>
            <a:pPr eaLnBrk="1" hangingPunct="1"/>
            <a:r>
              <a:rPr lang="en-US" dirty="0">
                <a:solidFill>
                  <a:schemeClr val="bg1">
                    <a:lumMod val="65000"/>
                  </a:schemeClr>
                </a:solidFill>
              </a:rPr>
              <a:t>Adding Local Thresholds</a:t>
            </a:r>
          </a:p>
          <a:p>
            <a:pPr eaLnBrk="1" hangingPunct="1"/>
            <a:r>
              <a:rPr lang="en-US" dirty="0">
                <a:solidFill>
                  <a:schemeClr val="bg1">
                    <a:lumMod val="65000"/>
                  </a:schemeClr>
                </a:solidFill>
              </a:rPr>
              <a:t>Find an Object</a:t>
            </a:r>
          </a:p>
          <a:p>
            <a:pPr eaLnBrk="1" hangingPunct="1"/>
            <a:r>
              <a:rPr lang="en-US" dirty="0">
                <a:solidFill>
                  <a:schemeClr val="bg1">
                    <a:lumMod val="65000"/>
                  </a:schemeClr>
                </a:solidFill>
              </a:rPr>
              <a:t>Summary and additional resources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2800" smtClean="0"/>
              <a:t>Admin Center</a:t>
            </a:r>
          </a:p>
        </p:txBody>
      </p:sp>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1187450"/>
            <a:ext cx="7997825" cy="3975100"/>
          </a:xfrm>
          <a:prstGeom prst="rect">
            <a:avLst/>
          </a:prstGeom>
          <a:noFill/>
          <a:ln w="9525">
            <a:solidFill>
              <a:schemeClr val="bg1">
                <a:lumMod val="50000"/>
              </a:schemeClr>
            </a:solidFill>
            <a:miter lim="800000"/>
            <a:headEnd/>
            <a:tailEnd/>
          </a:ln>
          <a:effectLst>
            <a:outerShdw blurRad="50800" dist="63500" dir="2700000" algn="tl" rotWithShape="0">
              <a:schemeClr val="tx1">
                <a:alpha val="40000"/>
              </a:scheme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623888" y="1981200"/>
            <a:ext cx="1357312" cy="1193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Agenda</a:t>
            </a:r>
          </a:p>
        </p:txBody>
      </p:sp>
      <p:sp>
        <p:nvSpPr>
          <p:cNvPr id="23555" name="Rectangle 3"/>
          <p:cNvSpPr>
            <a:spLocks noGrp="1" noChangeArrowheads="1"/>
          </p:cNvSpPr>
          <p:nvPr>
            <p:ph type="body" idx="1"/>
          </p:nvPr>
        </p:nvSpPr>
        <p:spPr>
          <a:xfrm>
            <a:off x="501650" y="1163638"/>
            <a:ext cx="8140700" cy="5376862"/>
          </a:xfrm>
        </p:spPr>
        <p:txBody>
          <a:bodyPr/>
          <a:lstStyle/>
          <a:p>
            <a:pPr eaLnBrk="1" hangingPunct="1"/>
            <a:r>
              <a:rPr lang="en-US" dirty="0" smtClean="0">
                <a:solidFill>
                  <a:srgbClr val="C0C0C0"/>
                </a:solidFill>
              </a:rPr>
              <a:t>Introduction to SFX Admin Center</a:t>
            </a:r>
          </a:p>
          <a:p>
            <a:pPr eaLnBrk="1" hangingPunct="1"/>
            <a:r>
              <a:rPr lang="en-US" dirty="0" smtClean="0">
                <a:solidFill>
                  <a:schemeClr val="bg2">
                    <a:lumMod val="50000"/>
                  </a:schemeClr>
                </a:solidFill>
              </a:rPr>
              <a:t>Sources</a:t>
            </a:r>
          </a:p>
          <a:p>
            <a:pPr eaLnBrk="1" hangingPunct="1"/>
            <a:r>
              <a:rPr lang="en-US" dirty="0" smtClean="0">
                <a:solidFill>
                  <a:srgbClr val="C0C0C0"/>
                </a:solidFill>
              </a:rPr>
              <a:t>Activating Targets, Services, Objects</a:t>
            </a:r>
          </a:p>
          <a:p>
            <a:pPr eaLnBrk="1" hangingPunct="1"/>
            <a:r>
              <a:rPr lang="en-US" dirty="0" smtClean="0">
                <a:solidFill>
                  <a:srgbClr val="C0C0C0"/>
                </a:solidFill>
              </a:rPr>
              <a:t>Adding Local Thresholds</a:t>
            </a:r>
          </a:p>
          <a:p>
            <a:pPr eaLnBrk="1" hangingPunct="1"/>
            <a:r>
              <a:rPr lang="en-US" dirty="0" smtClean="0">
                <a:solidFill>
                  <a:srgbClr val="C0C0C0"/>
                </a:solidFill>
              </a:rPr>
              <a:t>Find an Object</a:t>
            </a:r>
          </a:p>
          <a:p>
            <a:pPr eaLnBrk="1" hangingPunct="1"/>
            <a:r>
              <a:rPr lang="en-US" dirty="0" smtClean="0">
                <a:solidFill>
                  <a:srgbClr val="C0C0C0"/>
                </a:solidFill>
              </a:rPr>
              <a:t>Summary and additional resources</a:t>
            </a:r>
          </a:p>
        </p:txBody>
      </p:sp>
    </p:spTree>
    <p:extLst>
      <p:ext uri="{BB962C8B-B14F-4D97-AF65-F5344CB8AC3E}">
        <p14:creationId xmlns:p14="http://schemas.microsoft.com/office/powerpoint/2010/main" val="3474386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20650"/>
            <a:ext cx="8686800" cy="533400"/>
          </a:xfrm>
        </p:spPr>
        <p:txBody>
          <a:bodyPr/>
          <a:lstStyle/>
          <a:p>
            <a:pPr eaLnBrk="1" hangingPunct="1"/>
            <a:r>
              <a:rPr lang="en-US" sz="2800" dirty="0" err="1" smtClean="0"/>
              <a:t>KBManager</a:t>
            </a:r>
            <a:r>
              <a:rPr lang="en-US" sz="2800" dirty="0" smtClean="0"/>
              <a:t>: Terminology</a:t>
            </a:r>
          </a:p>
        </p:txBody>
      </p:sp>
      <p:sp>
        <p:nvSpPr>
          <p:cNvPr id="423939" name="Rectangle 3"/>
          <p:cNvSpPr>
            <a:spLocks noGrp="1" noChangeArrowheads="1"/>
          </p:cNvSpPr>
          <p:nvPr>
            <p:ph type="body" idx="1"/>
          </p:nvPr>
        </p:nvSpPr>
        <p:spPr>
          <a:xfrm>
            <a:off x="501650" y="989013"/>
            <a:ext cx="8642350" cy="5030787"/>
          </a:xfrm>
        </p:spPr>
        <p:txBody>
          <a:bodyPr/>
          <a:lstStyle/>
          <a:p>
            <a:pPr eaLnBrk="1" hangingPunct="1">
              <a:spcBef>
                <a:spcPts val="600"/>
              </a:spcBef>
            </a:pPr>
            <a:r>
              <a:rPr lang="en-US" dirty="0" smtClean="0"/>
              <a:t>Source</a:t>
            </a:r>
          </a:p>
          <a:p>
            <a:pPr lvl="1" eaLnBrk="1" hangingPunct="1">
              <a:spcBef>
                <a:spcPts val="600"/>
              </a:spcBef>
            </a:pPr>
            <a:r>
              <a:rPr lang="en-US" dirty="0" smtClean="0"/>
              <a:t>Database/Discovery system where users start their search</a:t>
            </a:r>
          </a:p>
        </p:txBody>
      </p:sp>
      <p:pic>
        <p:nvPicPr>
          <p:cNvPr id="4" name="Picture 3" descr="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14600"/>
            <a:ext cx="4572000" cy="2960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692166" y="4359166"/>
            <a:ext cx="343501" cy="1720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3608" y="2895600"/>
            <a:ext cx="4981792" cy="3278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486400" y="4511566"/>
            <a:ext cx="457200" cy="1720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0063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2800" dirty="0" smtClean="0"/>
              <a:t>Admin Center / KB Manager</a:t>
            </a:r>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1187450"/>
            <a:ext cx="7997825" cy="3975100"/>
          </a:xfrm>
          <a:prstGeom prst="rect">
            <a:avLst/>
          </a:prstGeom>
          <a:noFill/>
          <a:ln w="9525">
            <a:solidFill>
              <a:schemeClr val="bg1">
                <a:lumMod val="50000"/>
              </a:schemeClr>
            </a:solidFill>
            <a:miter lim="800000"/>
            <a:headEnd/>
            <a:tailEnd/>
          </a:ln>
          <a:effectLst>
            <a:outerShdw blurRad="50800" dist="63500" dir="2700000" algn="tl" rotWithShape="0">
              <a:schemeClr val="tx1">
                <a:alpha val="40000"/>
              </a:schemeClr>
            </a:outerShdw>
          </a:effectLst>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H="1">
            <a:off x="1295400" y="2286000"/>
            <a:ext cx="685800"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722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9_urm">
  <a:themeElements>
    <a:clrScheme name="9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urm">
      <a:majorFont>
        <a:latin typeface="Verdana"/>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_urm">
  <a:themeElements>
    <a:clrScheme name="10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urm">
      <a:majorFont>
        <a:latin typeface="Verdana"/>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urm">
  <a:themeElements>
    <a:clrScheme name="8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urm">
      <a:majorFont>
        <a:latin typeface="Verdana"/>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FX_Templat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4597</TotalTime>
  <Words>6169</Words>
  <Application>Microsoft Office PowerPoint</Application>
  <PresentationFormat>On-screen Show (4:3)</PresentationFormat>
  <Paragraphs>457</Paragraphs>
  <Slides>34</Slides>
  <Notes>34</Notes>
  <HiddenSlides>0</HiddenSlides>
  <MMClips>0</MMClips>
  <ScaleCrop>false</ScaleCrop>
  <HeadingPairs>
    <vt:vector size="4" baseType="variant">
      <vt:variant>
        <vt:lpstr>Theme</vt:lpstr>
      </vt:variant>
      <vt:variant>
        <vt:i4>4</vt:i4>
      </vt:variant>
      <vt:variant>
        <vt:lpstr>Slide Titles</vt:lpstr>
      </vt:variant>
      <vt:variant>
        <vt:i4>34</vt:i4>
      </vt:variant>
    </vt:vector>
  </HeadingPairs>
  <TitlesOfParts>
    <vt:vector size="38" baseType="lpstr">
      <vt:lpstr>9_urm</vt:lpstr>
      <vt:lpstr>10_urm</vt:lpstr>
      <vt:lpstr>8_urm</vt:lpstr>
      <vt:lpstr>SFX_Template</vt:lpstr>
      <vt:lpstr>PowerPoint Presentation</vt:lpstr>
      <vt:lpstr>Copyright Statement</vt:lpstr>
      <vt:lpstr>Agenda</vt:lpstr>
      <vt:lpstr>Objectives</vt:lpstr>
      <vt:lpstr>Agenda</vt:lpstr>
      <vt:lpstr>Admin Center</vt:lpstr>
      <vt:lpstr>Agenda</vt:lpstr>
      <vt:lpstr>KBManager: Terminology</vt:lpstr>
      <vt:lpstr>Admin Center / KB Manager</vt:lpstr>
      <vt:lpstr>KBManager: Sources</vt:lpstr>
      <vt:lpstr>KBManager: Source Services</vt:lpstr>
      <vt:lpstr>Agenda</vt:lpstr>
      <vt:lpstr>KBManager: More Terminology</vt:lpstr>
      <vt:lpstr>KBManager: How they all relate</vt:lpstr>
      <vt:lpstr>Selective and Aggregator Targets</vt:lpstr>
      <vt:lpstr>Activate selective resources: Steps</vt:lpstr>
      <vt:lpstr>Activate aggregator resources: Steps</vt:lpstr>
      <vt:lpstr>KBManager: Targets</vt:lpstr>
      <vt:lpstr>KBManager: Target Services</vt:lpstr>
      <vt:lpstr>KB Manager: Object Portfolios</vt:lpstr>
      <vt:lpstr>Agenda</vt:lpstr>
      <vt:lpstr>Thresholds</vt:lpstr>
      <vt:lpstr>Define a local threshold</vt:lpstr>
      <vt:lpstr>Define a local threshold: Steps</vt:lpstr>
      <vt:lpstr>Agenda</vt:lpstr>
      <vt:lpstr>KB Manager: Objects</vt:lpstr>
      <vt:lpstr>KBManager: Objects – Search Results</vt:lpstr>
      <vt:lpstr>Find an object</vt:lpstr>
      <vt:lpstr>KBManager: Linking Parameters</vt:lpstr>
      <vt:lpstr>KBManager: Institutes</vt:lpstr>
      <vt:lpstr>KBManager: Additions and Deletions</vt:lpstr>
      <vt:lpstr>Agenda</vt:lpstr>
      <vt:lpstr>Summary</vt:lpstr>
      <vt:lpstr>Additional Resources</vt:lpstr>
    </vt:vector>
  </TitlesOfParts>
  <Company>Endeavor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Jean Cabaup</dc:creator>
  <cp:lastModifiedBy>Carrie Bartels</cp:lastModifiedBy>
  <cp:revision>616</cp:revision>
  <cp:lastPrinted>2014-08-04T21:03:37Z</cp:lastPrinted>
  <dcterms:created xsi:type="dcterms:W3CDTF">2011-06-06T18:24:31Z</dcterms:created>
  <dcterms:modified xsi:type="dcterms:W3CDTF">2014-08-08T20:26:25Z</dcterms:modified>
</cp:coreProperties>
</file>