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28" r:id="rId2"/>
    <p:sldMasterId id="2147484526" r:id="rId3"/>
    <p:sldMasterId id="2147484239" r:id="rId4"/>
  </p:sldMasterIdLst>
  <p:notesMasterIdLst>
    <p:notesMasterId r:id="rId28"/>
  </p:notesMasterIdLst>
  <p:handoutMasterIdLst>
    <p:handoutMasterId r:id="rId29"/>
  </p:handoutMasterIdLst>
  <p:sldIdLst>
    <p:sldId id="1726" r:id="rId5"/>
    <p:sldId id="1812" r:id="rId6"/>
    <p:sldId id="1813" r:id="rId7"/>
    <p:sldId id="1814" r:id="rId8"/>
    <p:sldId id="1922" r:id="rId9"/>
    <p:sldId id="1924" r:id="rId10"/>
    <p:sldId id="1925" r:id="rId11"/>
    <p:sldId id="1926" r:id="rId12"/>
    <p:sldId id="1923" r:id="rId13"/>
    <p:sldId id="1910" r:id="rId14"/>
    <p:sldId id="1921" r:id="rId15"/>
    <p:sldId id="1911" r:id="rId16"/>
    <p:sldId id="1912" r:id="rId17"/>
    <p:sldId id="1913" r:id="rId18"/>
    <p:sldId id="1933" r:id="rId19"/>
    <p:sldId id="1931" r:id="rId20"/>
    <p:sldId id="1932" r:id="rId21"/>
    <p:sldId id="1914" r:id="rId22"/>
    <p:sldId id="1929" r:id="rId23"/>
    <p:sldId id="1930" r:id="rId24"/>
    <p:sldId id="1928" r:id="rId25"/>
    <p:sldId id="1819" r:id="rId26"/>
    <p:sldId id="1919" r:id="rId27"/>
  </p:sldIdLst>
  <p:sldSz cx="9144000" cy="6858000" type="screen4x3"/>
  <p:notesSz cx="7023100"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6600"/>
    <a:srgbClr val="FF9900"/>
    <a:srgbClr val="E68900"/>
    <a:srgbClr val="FFD9AD"/>
    <a:srgbClr val="62D13B"/>
    <a:srgbClr val="A040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958" autoAdjust="0"/>
  </p:normalViewPr>
  <p:slideViewPr>
    <p:cSldViewPr>
      <p:cViewPr varScale="1">
        <p:scale>
          <a:sx n="70" d="100"/>
          <a:sy n="70" d="100"/>
        </p:scale>
        <p:origin x="-990"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1680C-C69B-4F13-8699-863DE6BC4C9B}" type="doc">
      <dgm:prSet loTypeId="urn:microsoft.com/office/officeart/2005/8/layout/lProcess1" loCatId="process" qsTypeId="urn:microsoft.com/office/officeart/2005/8/quickstyle/simple1" qsCatId="simple" csTypeId="urn:microsoft.com/office/officeart/2005/8/colors/accent1_2" csCatId="accent1" phldr="1"/>
      <dgm:spPr>
        <a:scene3d>
          <a:camera prst="orthographicFront"/>
          <a:lightRig rig="threePt" dir="t"/>
        </a:scene3d>
      </dgm:spPr>
      <dgm:t>
        <a:bodyPr/>
        <a:lstStyle/>
        <a:p>
          <a:endParaRPr lang="en-US"/>
        </a:p>
      </dgm:t>
    </dgm:pt>
    <dgm:pt modelId="{3936246F-54AE-47B1-8514-0952945F35C2}" type="pres">
      <dgm:prSet presAssocID="{7CB1680C-C69B-4F13-8699-863DE6BC4C9B}" presName="Name0" presStyleCnt="0">
        <dgm:presLayoutVars>
          <dgm:dir/>
          <dgm:animLvl val="lvl"/>
          <dgm:resizeHandles val="exact"/>
        </dgm:presLayoutVars>
      </dgm:prSet>
      <dgm:spPr/>
      <dgm:t>
        <a:bodyPr/>
        <a:lstStyle/>
        <a:p>
          <a:endParaRPr lang="en-US"/>
        </a:p>
      </dgm:t>
    </dgm:pt>
  </dgm:ptLst>
  <dgm:cxnLst>
    <dgm:cxn modelId="{1A187881-2EBB-4645-893A-3D487899570F}" type="presOf" srcId="{7CB1680C-C69B-4F13-8699-863DE6BC4C9B}" destId="{3936246F-54AE-47B1-8514-0952945F35C2}" srcOrd="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80231" y="0"/>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1" name="Rectangle 3"/>
          <p:cNvSpPr>
            <a:spLocks noGrp="1" noChangeArrowheads="1"/>
          </p:cNvSpPr>
          <p:nvPr>
            <p:ph type="dt" sz="quarter" idx="1"/>
          </p:nvPr>
        </p:nvSpPr>
        <p:spPr bwMode="auto">
          <a:xfrm>
            <a:off x="1582" y="0"/>
            <a:ext cx="304286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2" name="Rectangle 4"/>
          <p:cNvSpPr>
            <a:spLocks noGrp="1" noChangeArrowheads="1"/>
          </p:cNvSpPr>
          <p:nvPr>
            <p:ph type="ftr" sz="quarter" idx="2"/>
          </p:nvPr>
        </p:nvSpPr>
        <p:spPr bwMode="auto">
          <a:xfrm>
            <a:off x="0"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2293" name="Rectangle 5"/>
          <p:cNvSpPr>
            <a:spLocks noGrp="1" noChangeArrowheads="1"/>
          </p:cNvSpPr>
          <p:nvPr>
            <p:ph type="sldNum" sz="quarter" idx="3"/>
          </p:nvPr>
        </p:nvSpPr>
        <p:spPr bwMode="auto">
          <a:xfrm>
            <a:off x="3980231"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2E8925B0-5166-41D4-A6EF-B3029690A4E2}" type="slidenum">
              <a:rPr lang="ar-SA"/>
              <a:pPr/>
              <a:t>‹#›</a:t>
            </a:fld>
            <a:endParaRPr lang="en-US"/>
          </a:p>
        </p:txBody>
      </p:sp>
      <p:pic>
        <p:nvPicPr>
          <p:cNvPr id="159750"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3" y="-303213"/>
            <a:ext cx="7021519"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152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4339" name="Rectangle 3"/>
          <p:cNvSpPr>
            <a:spLocks noGrp="1" noChangeArrowheads="1"/>
          </p:cNvSpPr>
          <p:nvPr>
            <p:ph type="dt" idx="1"/>
          </p:nvPr>
        </p:nvSpPr>
        <p:spPr bwMode="auto">
          <a:xfrm>
            <a:off x="3980231" y="1589"/>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185863" y="698500"/>
            <a:ext cx="4652962"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1836" y="4422776"/>
            <a:ext cx="5619429"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375"/>
            <a:ext cx="3042869"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smtClean="0">
                <a:solidFill>
                  <a:schemeClr val="tx1"/>
                </a:solidFill>
                <a:latin typeface="Arial" pitchFamily="34" charset="0"/>
                <a:ea typeface="ＭＳ Ｐゴシック" pitchFamily="34" charset="-128"/>
              </a:defRPr>
            </a:lvl1pPr>
          </a:lstStyle>
          <a:p>
            <a:pPr>
              <a:defRPr/>
            </a:pPr>
            <a:endParaRPr lang="en-US"/>
          </a:p>
        </p:txBody>
      </p:sp>
      <p:sp>
        <p:nvSpPr>
          <p:cNvPr id="14343" name="Rectangle 7"/>
          <p:cNvSpPr>
            <a:spLocks noGrp="1" noChangeArrowheads="1"/>
          </p:cNvSpPr>
          <p:nvPr>
            <p:ph type="sldNum" sz="quarter" idx="5"/>
          </p:nvPr>
        </p:nvSpPr>
        <p:spPr bwMode="auto">
          <a:xfrm>
            <a:off x="3980231" y="8843964"/>
            <a:ext cx="3042869"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9B20C9E1-22CF-4BAC-BCC2-6ED106E34D5E}" type="slidenum">
              <a:rPr lang="ar-SA"/>
              <a:pPr/>
              <a:t>‹#›</a:t>
            </a:fld>
            <a:endParaRPr lang="en-US"/>
          </a:p>
        </p:txBody>
      </p:sp>
    </p:spTree>
    <p:extLst>
      <p:ext uri="{BB962C8B-B14F-4D97-AF65-F5344CB8AC3E}">
        <p14:creationId xmlns:p14="http://schemas.microsoft.com/office/powerpoint/2010/main" val="3767819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ＭＳ Ｐゴシック" charset="0"/>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ＭＳ Ｐゴシック"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r>
              <a:rPr lang="en-US" dirty="0" smtClean="0">
                <a:ea typeface="ＭＳ Ｐゴシック" pitchFamily="34" charset="-128"/>
              </a:rPr>
              <a:t>Hello and welcome to this session</a:t>
            </a:r>
            <a:r>
              <a:rPr lang="en-US" baseline="0" dirty="0" smtClean="0">
                <a:ea typeface="ＭＳ Ｐゴシック" pitchFamily="34" charset="-128"/>
              </a:rPr>
              <a:t> on Activating Resources using SFX Admin Lite</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Please note that this presentation is copyrighted and is the confidential property of Ex</a:t>
            </a:r>
            <a:r>
              <a:rPr lang="en-US" baseline="0" dirty="0" smtClean="0">
                <a:ea typeface="ＭＳ Ｐゴシック" pitchFamily="34" charset="-128"/>
              </a:rPr>
              <a:t> </a:t>
            </a:r>
            <a:r>
              <a:rPr lang="en-US" baseline="0" dirty="0" err="1" smtClean="0">
                <a:ea typeface="ＭＳ Ｐゴシック" pitchFamily="34" charset="-128"/>
              </a:rPr>
              <a:t>Libris</a:t>
            </a:r>
            <a:r>
              <a:rPr lang="en-US" baseline="0" dirty="0" smtClean="0">
                <a:ea typeface="ＭＳ Ｐゴシック" pitchFamily="34" charset="-128"/>
              </a:rPr>
              <a:t> Ltd. Information included in this presentation is periodically reviewed and updated. You may share these training materials within your institution but not beyond.</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a:t>
            </a:r>
            <a:r>
              <a:rPr lang="en-US" baseline="0" dirty="0" smtClean="0"/>
              <a:t> a </a:t>
            </a:r>
            <a:r>
              <a:rPr lang="en-US" dirty="0" err="1" smtClean="0"/>
              <a:t>TotalCare</a:t>
            </a:r>
            <a:r>
              <a:rPr lang="en-US" dirty="0" smtClean="0"/>
              <a:t> customer, Ex </a:t>
            </a:r>
            <a:r>
              <a:rPr lang="en-US" dirty="0" err="1" smtClean="0"/>
              <a:t>Libris</a:t>
            </a:r>
            <a:r>
              <a:rPr lang="en-US" dirty="0" smtClean="0"/>
              <a:t> provides full software and hardware maintenance for SFX. This includes software and hardware updates as well as the maintenance of your </a:t>
            </a:r>
            <a:r>
              <a:rPr lang="en-US" dirty="0" err="1" smtClean="0"/>
              <a:t>KnowledgeBase</a:t>
            </a:r>
            <a:r>
              <a:rPr lang="en-US" dirty="0" smtClean="0"/>
              <a:t>.</a:t>
            </a:r>
            <a:r>
              <a:rPr lang="en-US" baseline="0" dirty="0" smtClean="0"/>
              <a:t> </a:t>
            </a:r>
            <a:r>
              <a:rPr lang="en-US" dirty="0" smtClean="0"/>
              <a:t>During your implementation, we’ll be configuring and customizing SFX for you based on input and feedback we receive during the implementation process.  And</a:t>
            </a:r>
            <a:r>
              <a:rPr lang="en-US" baseline="0" dirty="0" smtClean="0"/>
              <a:t> going forward,</a:t>
            </a:r>
            <a:r>
              <a:rPr lang="en-US" dirty="0" smtClean="0"/>
              <a:t> we’ll take care of activating new resources that you subscribe to, deactivating resources you no longer subscribe to, and so on. </a:t>
            </a:r>
            <a:r>
              <a:rPr lang="en-US" sz="1200" kern="1200" baseline="0" dirty="0" smtClean="0">
                <a:solidFill>
                  <a:schemeClr val="tx1"/>
                </a:solidFill>
                <a:effectLst/>
                <a:latin typeface="Verdana" pitchFamily="34" charset="0"/>
                <a:ea typeface="ＭＳ Ｐゴシック" charset="0"/>
                <a:cs typeface="Arial" pitchFamily="34" charset="0"/>
              </a:rPr>
              <a:t>You will want to check your Ex </a:t>
            </a:r>
            <a:r>
              <a:rPr lang="en-US" sz="1200" kern="1200" baseline="0" dirty="0" err="1" smtClean="0">
                <a:solidFill>
                  <a:schemeClr val="tx1"/>
                </a:solidFill>
                <a:effectLst/>
                <a:latin typeface="Verdana" pitchFamily="34" charset="0"/>
                <a:ea typeface="ＭＳ Ｐゴシック" charset="0"/>
                <a:cs typeface="Arial" pitchFamily="34" charset="0"/>
              </a:rPr>
              <a:t>Libris</a:t>
            </a:r>
            <a:r>
              <a:rPr lang="en-US" sz="1200" kern="1200" baseline="0" dirty="0" smtClean="0">
                <a:solidFill>
                  <a:schemeClr val="tx1"/>
                </a:solidFill>
                <a:effectLst/>
                <a:latin typeface="Verdana" pitchFamily="34" charset="0"/>
                <a:ea typeface="ＭＳ Ｐゴシック" charset="0"/>
                <a:cs typeface="Arial" pitchFamily="34" charset="0"/>
              </a:rPr>
              <a:t> SFX contract to find out the timeframe for how long it takes to do target activations or deactivations, customization changes, and so on.</a:t>
            </a:r>
          </a:p>
          <a:p>
            <a:endParaRPr lang="en-US" dirty="0" smtClean="0"/>
          </a:p>
          <a:p>
            <a:r>
              <a:rPr lang="en-US" dirty="0" smtClean="0"/>
              <a:t>That said, we also provide a web-based administrative tool called SFX Admin Lite for you to do some management of electronic resources in your</a:t>
            </a:r>
            <a:r>
              <a:rPr lang="en-US" baseline="0" dirty="0" smtClean="0"/>
              <a:t> SFX Knowledgebase. Now, most of the time you’ll log a support case to have Ex </a:t>
            </a:r>
            <a:r>
              <a:rPr lang="en-US" baseline="0" dirty="0" err="1" smtClean="0"/>
              <a:t>Libris</a:t>
            </a:r>
            <a:r>
              <a:rPr lang="en-US" baseline="0" dirty="0" smtClean="0"/>
              <a:t> activate or deactivate resources for you in SFX, but in some cases you may want to do your own activations or deactivations. </a:t>
            </a:r>
          </a:p>
          <a:p>
            <a:endParaRPr lang="en-US" baseline="0" dirty="0" smtClean="0"/>
          </a:p>
          <a:p>
            <a:r>
              <a:rPr lang="en-US" b="1" baseline="0" dirty="0" smtClean="0"/>
              <a:t>(click)</a:t>
            </a:r>
            <a:r>
              <a:rPr lang="en-US" baseline="0" dirty="0" smtClean="0"/>
              <a:t> Your SFX Admin Lite URL and login information will be provided to you by your Ex </a:t>
            </a:r>
            <a:r>
              <a:rPr lang="en-US" baseline="0" dirty="0" err="1" smtClean="0"/>
              <a:t>Libris</a:t>
            </a:r>
            <a:r>
              <a:rPr lang="en-US" baseline="0" dirty="0" smtClean="0"/>
              <a:t> project team. </a:t>
            </a:r>
          </a:p>
          <a:p>
            <a:endParaRPr lang="en-US" baseline="0" dirty="0" smtClean="0"/>
          </a:p>
          <a:p>
            <a:r>
              <a:rPr lang="en-US" baseline="0" dirty="0" smtClean="0"/>
              <a:t>Once you log in </a:t>
            </a:r>
            <a:r>
              <a:rPr lang="en-US" b="1" baseline="0" dirty="0" smtClean="0"/>
              <a:t>(click)</a:t>
            </a:r>
            <a:r>
              <a:rPr lang="en-US" baseline="0" dirty="0" smtClean="0"/>
              <a:t>, t</a:t>
            </a:r>
            <a:r>
              <a:rPr lang="en-US" dirty="0" smtClean="0"/>
              <a:t>here are two areas you</a:t>
            </a:r>
            <a:r>
              <a:rPr lang="en-US" baseline="0" dirty="0" smtClean="0"/>
              <a:t> will</a:t>
            </a:r>
            <a:r>
              <a:rPr lang="en-US" dirty="0" smtClean="0"/>
              <a:t> have access to within the SFX Admin Lite interface: KB Manager, and Statistics.  </a:t>
            </a:r>
            <a:r>
              <a:rPr lang="en-US" baseline="0" dirty="0" smtClean="0"/>
              <a:t> </a:t>
            </a:r>
            <a:r>
              <a:rPr lang="en-US" dirty="0" smtClean="0"/>
              <a:t>If you want to activate or</a:t>
            </a:r>
            <a:r>
              <a:rPr lang="en-US" baseline="0" dirty="0" smtClean="0"/>
              <a:t> </a:t>
            </a:r>
            <a:r>
              <a:rPr lang="en-US" dirty="0" smtClean="0"/>
              <a:t>deactivate an object (i.e.,  title) that’s in a package because you subscribed to it or perhaps</a:t>
            </a:r>
            <a:r>
              <a:rPr lang="en-US" baseline="0" dirty="0" smtClean="0"/>
              <a:t> you </a:t>
            </a:r>
            <a:r>
              <a:rPr lang="en-US" dirty="0" smtClean="0"/>
              <a:t>no longer subscribe to it, you’d use the KB Manager “Objects” section. If you want to run a statistical report, you</a:t>
            </a:r>
            <a:r>
              <a:rPr lang="en-US" baseline="0" dirty="0" smtClean="0"/>
              <a:t> would</a:t>
            </a:r>
            <a:r>
              <a:rPr lang="en-US" dirty="0" smtClean="0"/>
              <a:t> use the</a:t>
            </a:r>
            <a:r>
              <a:rPr lang="en-US" baseline="0" dirty="0" smtClean="0"/>
              <a:t> Statistics section of the SFX Admin Lite interface</a:t>
            </a:r>
            <a:r>
              <a:rPr lang="en-US" dirty="0" smtClean="0"/>
              <a:t>. We</a:t>
            </a:r>
            <a:r>
              <a:rPr lang="en-US" baseline="0" dirty="0" smtClean="0"/>
              <a:t> will</a:t>
            </a:r>
            <a:r>
              <a:rPr lang="en-US" dirty="0" smtClean="0"/>
              <a:t> talk more about statistics in a separate session. This session will focus on the Objects area.</a:t>
            </a:r>
          </a:p>
        </p:txBody>
      </p:sp>
      <p:sp>
        <p:nvSpPr>
          <p:cNvPr id="57348"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A6270F8F-058E-480A-8034-8CEAAF3D4E9F}" type="slidenum">
              <a:rPr lang="ar-SA" b="0">
                <a:solidFill>
                  <a:schemeClr val="tx1"/>
                </a:solidFill>
                <a:latin typeface="Arial" pitchFamily="34" charset="0"/>
              </a:rPr>
              <a:pPr eaLnBrk="1" hangingPunct="1"/>
              <a:t>10</a:t>
            </a:fld>
            <a:endParaRPr lang="en-US" b="0">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Now that we’ve looked at the SFX Admin</a:t>
            </a:r>
            <a:r>
              <a:rPr lang="en-US" baseline="0" dirty="0" smtClean="0">
                <a:ea typeface="ＭＳ Ｐゴシック" pitchFamily="34" charset="-128"/>
              </a:rPr>
              <a:t> Lite interface, let’s focus on how to find and activate or deactivate objects using it, as well as add local coverage dates (in other words, local thresholds), and test resources in the SFX menu.</a:t>
            </a:r>
          </a:p>
          <a:p>
            <a:endParaRPr lang="en-US" baseline="0"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sz="1200" kern="1200" baseline="0" dirty="0" smtClean="0">
                <a:solidFill>
                  <a:schemeClr val="tx1"/>
                </a:solidFill>
                <a:effectLst/>
                <a:latin typeface="Verdana" pitchFamily="34" charset="0"/>
                <a:ea typeface="ＭＳ Ｐゴシック" charset="0"/>
                <a:cs typeface="Arial" pitchFamily="34" charset="0"/>
              </a:rPr>
              <a:t>I mentioned previously that most of the time, you will probably log a support case to have the </a:t>
            </a:r>
            <a:r>
              <a:rPr lang="en-US" sz="1200" kern="1200" baseline="0" dirty="0" err="1" smtClean="0">
                <a:solidFill>
                  <a:schemeClr val="tx1"/>
                </a:solidFill>
                <a:effectLst/>
                <a:latin typeface="Verdana" pitchFamily="34" charset="0"/>
                <a:ea typeface="ＭＳ Ｐゴシック" charset="0"/>
                <a:cs typeface="Arial" pitchFamily="34" charset="0"/>
              </a:rPr>
              <a:t>TotalCare</a:t>
            </a:r>
            <a:r>
              <a:rPr lang="en-US" sz="1200" kern="1200" baseline="0" dirty="0" smtClean="0">
                <a:solidFill>
                  <a:schemeClr val="tx1"/>
                </a:solidFill>
                <a:effectLst/>
                <a:latin typeface="Verdana" pitchFamily="34" charset="0"/>
                <a:ea typeface="ＭＳ Ｐゴシック" charset="0"/>
                <a:cs typeface="Arial" pitchFamily="34" charset="0"/>
              </a:rPr>
              <a:t> Support team do activations or deactivations of resources. Alternatively, you can search for an object (in other words a particular publication title you subscribe to through a package), and activate or deactivate the object in SFX Admin Lite.  You’ll click on the “Objects” link in SFX Admin Lite to do this.</a:t>
            </a:r>
          </a:p>
          <a:p>
            <a:endParaRPr lang="en-US" sz="1200" kern="1200" dirty="0" smtClean="0">
              <a:solidFill>
                <a:schemeClr val="tx1"/>
              </a:solidFill>
              <a:effectLst/>
              <a:latin typeface="Verdana" pitchFamily="34" charset="0"/>
              <a:ea typeface="ＭＳ Ｐゴシック"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Objects search screen allows you to search for any publication title in SFX.  </a:t>
            </a:r>
            <a:r>
              <a:rPr lang="en-US" b="0" dirty="0" smtClean="0"/>
              <a:t>You can select the field you’d like to search and how the search terms are applied</a:t>
            </a:r>
            <a:r>
              <a:rPr lang="en-US" b="0" i="1" dirty="0" smtClean="0"/>
              <a:t>.</a:t>
            </a:r>
            <a:r>
              <a:rPr lang="en-US" b="0" dirty="0" smtClean="0"/>
              <a:t>  </a:t>
            </a:r>
            <a:r>
              <a:rPr lang="en-US" dirty="0" smtClean="0"/>
              <a:t>It’s also possible to add</a:t>
            </a:r>
            <a:r>
              <a:rPr lang="en-US" baseline="0" dirty="0" smtClean="0"/>
              <a:t> or </a:t>
            </a:r>
            <a:r>
              <a:rPr lang="en-US" dirty="0" smtClean="0"/>
              <a:t>remove</a:t>
            </a:r>
            <a:r>
              <a:rPr lang="en-US" baseline="0" dirty="0" smtClean="0"/>
              <a:t> conditions</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t>Our</a:t>
            </a:r>
            <a:r>
              <a:rPr lang="en-US" b="0" i="0" baseline="0" dirty="0" smtClean="0"/>
              <a:t> scenario here is that we have just subscribed to a new title (Journal of Biochemical Toxicology; ISSN: 0887-2082) within a package. We need to activate that title, or </a:t>
            </a:r>
            <a:r>
              <a:rPr lang="en-US" b="0" i="1" baseline="0" dirty="0" smtClean="0"/>
              <a:t>object</a:t>
            </a:r>
            <a:r>
              <a:rPr lang="en-US" b="0" i="0" baseline="0" dirty="0" smtClean="0"/>
              <a:t> in SFX terms, so that it will appear in the SFX menu.</a:t>
            </a:r>
            <a:endParaRPr lang="en-US" b="0" i="0" dirty="0" smtClean="0"/>
          </a:p>
        </p:txBody>
      </p:sp>
      <p:sp>
        <p:nvSpPr>
          <p:cNvPr id="61444"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0D15DA5-B9F1-42CB-B618-4580F762A410}" type="slidenum">
              <a:rPr lang="ar-SA" b="0">
                <a:solidFill>
                  <a:schemeClr val="tx1"/>
                </a:solidFill>
                <a:latin typeface="Arial" pitchFamily="34" charset="0"/>
              </a:rPr>
              <a:pPr eaLnBrk="1" hangingPunct="1"/>
              <a:t>12</a:t>
            </a:fld>
            <a:endParaRPr lang="en-US" b="0">
              <a:solidFill>
                <a:schemeClr val="tx1"/>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US" dirty="0" smtClean="0"/>
              <a:t>A results list of object titles displays. In some cases, there may be multiple objects</a:t>
            </a:r>
            <a:r>
              <a:rPr lang="en-US" baseline="0" dirty="0" smtClean="0"/>
              <a:t> listed </a:t>
            </a:r>
            <a:r>
              <a:rPr lang="en-US" dirty="0" smtClean="0"/>
              <a:t>so you need to decide which is the correct one. </a:t>
            </a:r>
          </a:p>
          <a:p>
            <a:endParaRPr lang="en-US" dirty="0" smtClean="0"/>
          </a:p>
          <a:p>
            <a:r>
              <a:rPr lang="en-US" dirty="0" smtClean="0"/>
              <a:t>To view the data for an</a:t>
            </a:r>
            <a:r>
              <a:rPr lang="en-US" baseline="0" dirty="0" smtClean="0"/>
              <a:t> </a:t>
            </a:r>
            <a:r>
              <a:rPr lang="en-US" dirty="0" smtClean="0"/>
              <a:t>object, you can click on the V button [V for View] so you can confirm that this is indeed the correct object you want to activate</a:t>
            </a:r>
            <a:r>
              <a:rPr lang="en-US" baseline="0" dirty="0" smtClean="0"/>
              <a:t> or deactivate.</a:t>
            </a:r>
          </a:p>
          <a:p>
            <a:endParaRPr lang="en-US" baseline="0" dirty="0" smtClean="0"/>
          </a:p>
          <a:p>
            <a:r>
              <a:rPr lang="en-US" baseline="0" dirty="0" smtClean="0"/>
              <a:t>Also notice that you can revise your object search by clicking on the + button to show the search box from here.</a:t>
            </a:r>
            <a:endParaRPr lang="en-US" dirty="0" smtClean="0"/>
          </a:p>
        </p:txBody>
      </p:sp>
      <p:sp>
        <p:nvSpPr>
          <p:cNvPr id="62468"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B2BE1C4-AD59-4962-94A8-2CB1F994A6A0}" type="slidenum">
              <a:rPr lang="ar-SA" b="0">
                <a:solidFill>
                  <a:schemeClr val="tx1"/>
                </a:solidFill>
                <a:latin typeface="Arial" pitchFamily="34" charset="0"/>
              </a:rPr>
              <a:pPr eaLnBrk="1" hangingPunct="1"/>
              <a:t>13</a:t>
            </a:fld>
            <a:endParaRPr lang="en-US" b="0">
              <a:solidFill>
                <a:schemeClr val="tx1"/>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Once</a:t>
            </a:r>
            <a:r>
              <a:rPr lang="en-US" baseline="0" dirty="0" smtClean="0"/>
              <a:t> you have searched for and identified the correct object, you’ll notice a few other things: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there’s a little green dot in the</a:t>
            </a:r>
            <a:r>
              <a:rPr lang="en-US" baseline="0" dirty="0" smtClean="0"/>
              <a:t> OP (Object Portfolio) column</a:t>
            </a:r>
            <a:r>
              <a:rPr lang="en-US" dirty="0" smtClean="0"/>
              <a:t>, that means the object is already activated in a portfolio</a:t>
            </a:r>
            <a:r>
              <a:rPr lang="en-US" baseline="0" dirty="0" smtClean="0"/>
              <a:t> in SFX</a:t>
            </a:r>
            <a:r>
              <a:rPr lang="en-US" dirty="0" smtClean="0"/>
              <a:t>. However, at this point,</a:t>
            </a:r>
            <a:r>
              <a:rPr lang="en-US" baseline="0" dirty="0" smtClean="0"/>
              <a:t> we don’t know which particular package (or </a:t>
            </a:r>
            <a:r>
              <a:rPr lang="en-US" i="1" baseline="0" dirty="0" smtClean="0"/>
              <a:t>target</a:t>
            </a:r>
            <a:r>
              <a:rPr lang="en-US" baseline="0" dirty="0" smtClean="0"/>
              <a:t> in SFX terms) the object is activated in. </a:t>
            </a:r>
            <a:r>
              <a:rPr lang="en-US" dirty="0" smtClean="0"/>
              <a:t>You’ll see which target</a:t>
            </a:r>
            <a:r>
              <a:rPr lang="en-US" baseline="0" dirty="0" smtClean="0"/>
              <a:t> the object </a:t>
            </a:r>
            <a:r>
              <a:rPr lang="en-US" dirty="0" smtClean="0"/>
              <a:t>is activated in when you click on the P button.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By clicking on the P button, you</a:t>
            </a:r>
            <a:r>
              <a:rPr lang="en-US" baseline="0" dirty="0" smtClean="0"/>
              <a:t> are</a:t>
            </a:r>
            <a:r>
              <a:rPr lang="en-US" dirty="0" smtClean="0"/>
              <a:t> taken to a full list of portfolios for targets and target services that the object is included in.  This is</a:t>
            </a:r>
            <a:r>
              <a:rPr lang="en-US" baseline="0" dirty="0" smtClean="0"/>
              <a:t> the screen that we’ll use to </a:t>
            </a:r>
            <a:r>
              <a:rPr lang="en-US" dirty="0" smtClean="0"/>
              <a:t>activate the title.</a:t>
            </a:r>
            <a:r>
              <a:rPr lang="en-US" baseline="0" dirty="0" smtClean="0"/>
              <a:t> </a:t>
            </a:r>
            <a:r>
              <a:rPr lang="en-US" dirty="0" smtClean="0"/>
              <a:t>You’ll look for the correct package</a:t>
            </a:r>
            <a:r>
              <a:rPr lang="en-US" baseline="0" dirty="0" smtClean="0"/>
              <a:t> (in other words, target) and the correct target service (for example: </a:t>
            </a:r>
            <a:r>
              <a:rPr lang="en-US" baseline="0" dirty="0" err="1" smtClean="0"/>
              <a:t>getFullTxt</a:t>
            </a:r>
            <a:r>
              <a:rPr lang="en-US" baseline="0" dirty="0" smtClean="0"/>
              <a:t>) that you subscribe to for the object, and then click on the checkmark next to it, turning it yellow, to activate the object in that target and target service. (WILEY_ONLINE_LIBRARY_JOURNAL_BACKFILE_COMPLETE; </a:t>
            </a:r>
            <a:r>
              <a:rPr lang="en-US" baseline="0" dirty="0" err="1" smtClean="0"/>
              <a:t>getFullTxt</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the yellow checkmark that already exists for CRKN_WILEY_ONLINE_LIBRARY. This means that the object is already active in this target and target service (</a:t>
            </a:r>
            <a:r>
              <a:rPr lang="en-US" baseline="0" dirty="0" err="1" smtClean="0"/>
              <a:t>getFullTxt</a:t>
            </a:r>
            <a:r>
              <a:rPr lang="en-US" baseline="0" dirty="0" smtClean="0"/>
              <a:t>). That’s why we saw the green dot in the OP column in the previous screen – because the object was already active in a target in SFX; now we know which target.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also may remember from a few minutes ago that I mentioned that all 3 levels: the target level, the target service level, and the object portfolio level need to be active in SFX for the resource to display in the SFX menu.  Notice the little green dots in the Package column (again, this is the Target) and the Service column. The green dots are visual indicators that the target and target service levels are activated. Again, it’s important to remember that all 3 levels: the target level, the service level, and the object level all need to be active in order for the title to display in the SFX menu. So the green dot by the package/target level means the target-level is activated, the service-level is activated, and the yellow activation checkmark means that the object portfolio level is active also. So this title will display in the SFX menu.</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Now when you activate the object, you’ll also be activating the target and target service (full-text) levels</a:t>
            </a:r>
            <a:r>
              <a:rPr lang="en-US" baseline="0" dirty="0" smtClean="0"/>
              <a:t> if they are not already activated. </a:t>
            </a:r>
          </a:p>
          <a:p>
            <a:r>
              <a:rPr lang="en-US" baseline="0" dirty="0" smtClean="0"/>
              <a:t>e.g., WILEY_ONLINE_LIBRARY_JOURNALS – </a:t>
            </a:r>
            <a:r>
              <a:rPr lang="en-US" baseline="0" dirty="0" err="1" smtClean="0"/>
              <a:t>getFullTxt</a:t>
            </a:r>
            <a:r>
              <a:rPr lang="en-US" baseline="0" dirty="0" smtClean="0"/>
              <a:t>. Notice it’s listed twice in the list, and that’s because it has 2 different services associated with you. You can choose to activate one or both of those services. In this example, I’ll only activate the </a:t>
            </a:r>
            <a:r>
              <a:rPr lang="en-US" baseline="0" dirty="0" err="1" smtClean="0"/>
              <a:t>getFullTxt</a:t>
            </a:r>
            <a:r>
              <a:rPr lang="en-US" baseline="0" dirty="0" smtClean="0"/>
              <a:t> service for this target. Notice there currently are no green dots for the target and service levels. When I click on the yellow checkmark, notice that the green dots now appear, so all three levels are now active.</a:t>
            </a:r>
          </a:p>
          <a:p>
            <a:endParaRPr lang="en-US" baseline="0" dirty="0" smtClean="0"/>
          </a:p>
          <a:p>
            <a:r>
              <a:rPr lang="en-US" baseline="0" dirty="0" smtClean="0"/>
              <a:t>Let’s look at ELSEVIER_SCOPUS: Notice that the target and the service levels already have green dots. This means that I have other objects activated in this target – so the target and service levels are already active. If I wanted to activate this particular object in that target and target service, I just click on the checkmark. </a:t>
            </a:r>
          </a:p>
          <a:p>
            <a:endParaRPr lang="en-US" baseline="0" dirty="0" smtClean="0"/>
          </a:p>
          <a:p>
            <a:r>
              <a:rPr lang="en-US" baseline="0" dirty="0" smtClean="0"/>
              <a:t>To deactivate a title (for example if you no longer subscribe to it through the package), then simply click the yellow checkmark – which will turn it gray, indicating the title is now inactive. (Example: ELSEVIER_SCOPUS)</a:t>
            </a:r>
          </a:p>
        </p:txBody>
      </p:sp>
      <p:sp>
        <p:nvSpPr>
          <p:cNvPr id="63492"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F03BD3C7-30B1-49CE-8D05-3BE50F1484B1}" type="slidenum">
              <a:rPr lang="ar-SA" b="0">
                <a:solidFill>
                  <a:schemeClr val="tx1"/>
                </a:solidFill>
                <a:latin typeface="Arial" pitchFamily="34" charset="0"/>
              </a:rPr>
              <a:pPr eaLnBrk="1" hangingPunct="1"/>
              <a:t>14</a:t>
            </a:fld>
            <a:endParaRPr lang="en-US" b="0">
              <a:solidFill>
                <a:schemeClr val="tx1"/>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dirty="0" smtClean="0"/>
              <a:t>You may remember from the SFX</a:t>
            </a:r>
            <a:r>
              <a:rPr lang="en-US" baseline="0" dirty="0" smtClean="0"/>
              <a:t> Introduction session </a:t>
            </a:r>
            <a:r>
              <a:rPr lang="en-US" dirty="0" smtClean="0"/>
              <a:t>that SFX uses conditions on targets, services or object portfolios to ensure that it is available. These</a:t>
            </a:r>
            <a:r>
              <a:rPr lang="en-US" baseline="0" dirty="0" smtClean="0"/>
              <a:t> are called thresholds. T</a:t>
            </a:r>
            <a:r>
              <a:rPr lang="en-US" dirty="0" smtClean="0"/>
              <a:t>ypically these are coverage dates for a database or journal title</a:t>
            </a:r>
            <a:r>
              <a:rPr lang="en-US" baseline="0" dirty="0" smtClean="0"/>
              <a:t> -</a:t>
            </a:r>
            <a:r>
              <a:rPr lang="en-US" dirty="0" smtClean="0"/>
              <a:t> or sometimes a database requires a specific attribute like an author’s last name, or volume and issue.</a:t>
            </a:r>
          </a:p>
          <a:p>
            <a:endParaRPr lang="en-US" dirty="0" smtClean="0"/>
          </a:p>
          <a:p>
            <a:r>
              <a:rPr lang="en-US" dirty="0" smtClean="0"/>
              <a:t>Global thresholds </a:t>
            </a:r>
            <a:r>
              <a:rPr lang="en-US" b="1" dirty="0" smtClean="0"/>
              <a:t>(click) </a:t>
            </a:r>
            <a:r>
              <a:rPr lang="en-US" dirty="0" smtClean="0"/>
              <a:t>are based on the standard packages supplied by the vendors. Typically, again, this means default coverage dates.</a:t>
            </a:r>
          </a:p>
          <a:p>
            <a:endParaRPr lang="en-US" dirty="0" smtClean="0"/>
          </a:p>
          <a:p>
            <a:r>
              <a:rPr lang="en-US" dirty="0" smtClean="0"/>
              <a:t>If your library’s coverage is different from the default, you can customize these thresholds and make them local.  </a:t>
            </a:r>
          </a:p>
          <a:p>
            <a:r>
              <a:rPr lang="en-US" dirty="0" smtClean="0"/>
              <a:t>Local thresholds (click) will override the global ones without replacing them – you can always remove the local threshold and the global one</a:t>
            </a:r>
            <a:r>
              <a:rPr lang="en-US" baseline="0" dirty="0" smtClean="0"/>
              <a:t> </a:t>
            </a:r>
            <a:r>
              <a:rPr lang="en-US" dirty="0" smtClean="0"/>
              <a:t>will become the default again.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r>
              <a:rPr lang="en-US" dirty="0" smtClean="0"/>
              <a:t>You can edit threshold, or coverage information, by clicking on the Coverage link</a:t>
            </a:r>
            <a:r>
              <a:rPr lang="en-US" baseline="0" dirty="0" smtClean="0"/>
              <a:t> in the list of portfolios screen after you have searched for an object.</a:t>
            </a:r>
            <a:r>
              <a:rPr lang="en-US" dirty="0" smtClean="0"/>
              <a:t> </a:t>
            </a:r>
          </a:p>
          <a:p>
            <a:endParaRPr lang="en-US" dirty="0" smtClean="0"/>
          </a:p>
          <a:p>
            <a:r>
              <a:rPr lang="en-US" dirty="0" smtClean="0"/>
              <a:t>By default, it will indicate the global coverage dates that the vendor supplies. You can set the coverage dates,</a:t>
            </a:r>
            <a:r>
              <a:rPr lang="en-US" baseline="0" dirty="0" smtClean="0"/>
              <a:t> volumes and issues </a:t>
            </a:r>
            <a:r>
              <a:rPr lang="en-US" dirty="0" smtClean="0"/>
              <a:t>that you subscribe to, or indicate an embargo</a:t>
            </a:r>
            <a:r>
              <a:rPr lang="en-US" baseline="0" dirty="0" smtClean="0"/>
              <a:t> if the title is published, but isn’t accessible for a certain amount of time, </a:t>
            </a:r>
            <a:r>
              <a:rPr lang="en-US" dirty="0" smtClean="0"/>
              <a:t>and then click the Submit</a:t>
            </a:r>
            <a:r>
              <a:rPr lang="en-US" baseline="0" dirty="0" smtClean="0"/>
              <a:t> button.</a:t>
            </a:r>
            <a:r>
              <a:rPr lang="en-US" dirty="0" smtClean="0"/>
              <a:t> </a:t>
            </a:r>
          </a:p>
          <a:p>
            <a:endParaRPr lang="en-US" dirty="0" smtClean="0"/>
          </a:p>
          <a:p>
            <a:r>
              <a:rPr lang="en-US" dirty="0" smtClean="0"/>
              <a:t>If there are </a:t>
            </a:r>
            <a:r>
              <a:rPr lang="en-US" i="1" dirty="0" smtClean="0"/>
              <a:t>multiple</a:t>
            </a:r>
            <a:r>
              <a:rPr lang="en-US" dirty="0" smtClean="0"/>
              <a:t> date ranges that you have coverage for (where perhaps you subscribed to the title, then canceled the subscription, and</a:t>
            </a:r>
            <a:r>
              <a:rPr lang="en-US" baseline="0" dirty="0" smtClean="0"/>
              <a:t> then subscribed to it again later on)</a:t>
            </a:r>
            <a:r>
              <a:rPr lang="en-US" dirty="0" smtClean="0"/>
              <a:t>, you can click “Add Coverage Range” to indicate another range of date coverage that you have. Then click the Submit button when you’re finished. Notice that the icon in the Local column will change</a:t>
            </a:r>
            <a:r>
              <a:rPr lang="en-US" baseline="0" dirty="0" smtClean="0"/>
              <a:t> slightly, as a visual indicator that you now have a local threshold for this title in this particular target and target service.</a:t>
            </a:r>
            <a:endParaRPr lang="en-US" dirty="0" smtClean="0"/>
          </a:p>
          <a:p>
            <a:endParaRPr lang="en-US" dirty="0" smtClean="0"/>
          </a:p>
          <a:p>
            <a:r>
              <a:rPr lang="en-US" dirty="0" smtClean="0"/>
              <a:t>You can always revert back to the global threshold by editing the object and selecting ‘clear coverage range’. </a:t>
            </a:r>
          </a:p>
        </p:txBody>
      </p:sp>
      <p:sp>
        <p:nvSpPr>
          <p:cNvPr id="66564"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B42D8A99-4671-466D-A39B-545C1AE48636}" type="slidenum">
              <a:rPr lang="ar-SA" b="0">
                <a:solidFill>
                  <a:schemeClr val="tx1"/>
                </a:solidFill>
                <a:latin typeface="Arial" pitchFamily="34" charset="0"/>
              </a:rPr>
              <a:pPr eaLnBrk="1" hangingPunct="1"/>
              <a:t>16</a:t>
            </a:fld>
            <a:endParaRPr lang="en-US" b="0">
              <a:solidFill>
                <a:schemeClr val="tx1"/>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r>
              <a:rPr lang="en-US" dirty="0" smtClean="0"/>
              <a:t>You can also</a:t>
            </a:r>
            <a:r>
              <a:rPr lang="en-US" baseline="0" dirty="0" smtClean="0"/>
              <a:t> do some testing for newly-activated resources.</a:t>
            </a:r>
            <a:endParaRPr lang="en-US" dirty="0" smtClean="0"/>
          </a:p>
          <a:p>
            <a:r>
              <a:rPr lang="en-US" dirty="0" smtClean="0"/>
              <a:t>Click on the little SFX </a:t>
            </a:r>
            <a:r>
              <a:rPr lang="en-US" dirty="0" err="1" smtClean="0"/>
              <a:t>swirlie</a:t>
            </a:r>
            <a:r>
              <a:rPr lang="en-US" dirty="0" smtClean="0"/>
              <a:t> icon to generate the SFX menu and test the connection to the target. </a:t>
            </a:r>
          </a:p>
        </p:txBody>
      </p:sp>
      <p:sp>
        <p:nvSpPr>
          <p:cNvPr id="67588"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5A7152AF-4B80-478F-8526-72D6E460519D}" type="slidenum">
              <a:rPr lang="ar-SA" b="0">
                <a:solidFill>
                  <a:schemeClr val="tx1"/>
                </a:solidFill>
                <a:latin typeface="Arial" pitchFamily="34" charset="0"/>
              </a:rPr>
              <a:pPr eaLnBrk="1" hangingPunct="1"/>
              <a:t>17</a:t>
            </a:fld>
            <a:endParaRPr lang="en-US" b="0">
              <a:solidFill>
                <a:schemeClr val="tx1"/>
              </a:solidFill>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dirty="0" smtClean="0"/>
              <a:t>Sometimes when you activate an object</a:t>
            </a:r>
            <a:r>
              <a:rPr lang="en-US" baseline="0" dirty="0" smtClean="0"/>
              <a:t> where the target and target service levels are not yet activated, </a:t>
            </a:r>
            <a:r>
              <a:rPr lang="en-US" dirty="0" smtClean="0"/>
              <a:t>you’ll receive this message that the portfolio cannot be activated because linking parameter information is required before activation can occur. </a:t>
            </a:r>
          </a:p>
          <a:p>
            <a:r>
              <a:rPr lang="en-US" dirty="0" smtClean="0"/>
              <a:t>e.g., EBSCOHOST_ELECTRONIC</a:t>
            </a:r>
            <a:r>
              <a:rPr lang="en-US" baseline="0" dirty="0" smtClean="0"/>
              <a:t>_JOURNALS_SERVICE</a:t>
            </a:r>
            <a:endParaRPr lang="en-US" dirty="0" smtClean="0"/>
          </a:p>
          <a:p>
            <a:endParaRPr lang="en-US" dirty="0" smtClean="0"/>
          </a:p>
          <a:p>
            <a:r>
              <a:rPr lang="en-US" dirty="0" smtClean="0"/>
              <a:t>Linking parameters are</a:t>
            </a:r>
            <a:r>
              <a:rPr lang="en-US" baseline="0" dirty="0" smtClean="0"/>
              <a:t> typically authentication information -  so </a:t>
            </a:r>
            <a:r>
              <a:rPr lang="en-US" dirty="0" smtClean="0"/>
              <a:t>for example,</a:t>
            </a:r>
            <a:r>
              <a:rPr lang="en-US" baseline="0" dirty="0" smtClean="0"/>
              <a:t> </a:t>
            </a:r>
            <a:r>
              <a:rPr lang="en-US" dirty="0" smtClean="0"/>
              <a:t>username and password information</a:t>
            </a:r>
            <a:r>
              <a:rPr lang="en-US" baseline="0" dirty="0" smtClean="0"/>
              <a:t> so that the user is able to access the full-text to an article in another database.</a:t>
            </a:r>
          </a:p>
          <a:p>
            <a:endParaRPr lang="en-US" dirty="0" smtClean="0"/>
          </a:p>
          <a:p>
            <a:r>
              <a:rPr lang="en-US" dirty="0" smtClean="0"/>
              <a:t>If you get this message, log a support</a:t>
            </a:r>
            <a:r>
              <a:rPr lang="en-US" baseline="0" dirty="0" smtClean="0"/>
              <a:t> </a:t>
            </a:r>
            <a:r>
              <a:rPr lang="en-US" dirty="0" smtClean="0"/>
              <a:t>case &amp; the Support team will</a:t>
            </a:r>
            <a:r>
              <a:rPr lang="en-US" baseline="0" dirty="0" smtClean="0"/>
              <a:t> activate this resource on your behalf</a:t>
            </a:r>
            <a:r>
              <a:rPr lang="en-US" dirty="0" smtClean="0"/>
              <a:t>. You can see what linking parameters</a:t>
            </a:r>
            <a:r>
              <a:rPr lang="en-US" baseline="0" dirty="0" smtClean="0"/>
              <a:t> are needed for the target in the SFX Target Configuration Guide, and then provide the linking parameters (for example, the username and password for the vendor database) to the Support team. They will activate the resource for you, as well as configure the linking parameters for the target.</a:t>
            </a:r>
            <a:endParaRPr lang="en-US" dirty="0" smtClean="0"/>
          </a:p>
        </p:txBody>
      </p:sp>
      <p:sp>
        <p:nvSpPr>
          <p:cNvPr id="64516" name="Slide Number Placeholder 3"/>
          <p:cNvSpPr>
            <a:spLocks noGrp="1"/>
          </p:cNvSpPr>
          <p:nvPr>
            <p:ph type="sldNum" sz="quarter" idx="5"/>
          </p:nvPr>
        </p:nvSpPr>
        <p:spPr>
          <a:noFill/>
        </p:spPr>
        <p:txBody>
          <a:bodyPr/>
          <a:lstStyle>
            <a:lvl1pPr defTabSz="935038" eaLnBrk="0" hangingPunct="0">
              <a:defRPr b="1">
                <a:solidFill>
                  <a:srgbClr val="000000"/>
                </a:solidFill>
                <a:latin typeface="Verdana" pitchFamily="34" charset="0"/>
                <a:ea typeface="ヒラギノ角ゴ ProN W3" charset="-128"/>
                <a:sym typeface="Arial" pitchFamily="34" charset="0"/>
              </a:defRPr>
            </a:lvl1pPr>
            <a:lvl2pPr marL="742950" indent="-285750" defTabSz="935038" eaLnBrk="0" hangingPunct="0">
              <a:defRPr b="1">
                <a:solidFill>
                  <a:srgbClr val="000000"/>
                </a:solidFill>
                <a:latin typeface="Verdana" pitchFamily="34" charset="0"/>
                <a:ea typeface="ヒラギノ角ゴ ProN W3" charset="-128"/>
                <a:sym typeface="Arial" pitchFamily="34" charset="0"/>
              </a:defRPr>
            </a:lvl2pPr>
            <a:lvl3pPr marL="1143000" indent="-228600" defTabSz="935038" eaLnBrk="0" hangingPunct="0">
              <a:defRPr b="1">
                <a:solidFill>
                  <a:srgbClr val="000000"/>
                </a:solidFill>
                <a:latin typeface="Verdana" pitchFamily="34" charset="0"/>
                <a:ea typeface="ヒラギノ角ゴ ProN W3" charset="-128"/>
                <a:sym typeface="Arial" pitchFamily="34" charset="0"/>
              </a:defRPr>
            </a:lvl3pPr>
            <a:lvl4pPr marL="1600200" indent="-228600" defTabSz="935038" eaLnBrk="0" hangingPunct="0">
              <a:defRPr b="1">
                <a:solidFill>
                  <a:srgbClr val="000000"/>
                </a:solidFill>
                <a:latin typeface="Verdana" pitchFamily="34" charset="0"/>
                <a:ea typeface="ヒラギノ角ゴ ProN W3" charset="-128"/>
                <a:sym typeface="Arial" pitchFamily="34" charset="0"/>
              </a:defRPr>
            </a:lvl4pPr>
            <a:lvl5pPr marL="2057400" indent="-228600" defTabSz="935038" eaLnBrk="0" hangingPunct="0">
              <a:defRPr b="1">
                <a:solidFill>
                  <a:srgbClr val="000000"/>
                </a:solidFill>
                <a:latin typeface="Verdana" pitchFamily="34" charset="0"/>
                <a:ea typeface="ヒラギノ角ゴ ProN W3" charset="-128"/>
                <a:sym typeface="Arial" pitchFamily="34" charset="0"/>
              </a:defRPr>
            </a:lvl5pPr>
            <a:lvl6pPr marL="25146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defTabSz="935038"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8F7556BA-0477-4BD6-BC9A-7469295BC15F}" type="slidenum">
              <a:rPr lang="ar-SA" b="0">
                <a:solidFill>
                  <a:schemeClr val="tx1"/>
                </a:solidFill>
                <a:latin typeface="Arial" pitchFamily="34" charset="0"/>
              </a:rPr>
              <a:pPr eaLnBrk="1" hangingPunct="1"/>
              <a:t>18</a:t>
            </a:fld>
            <a:endParaRPr lang="en-US" b="0">
              <a:solidFill>
                <a:schemeClr val="tx1"/>
              </a:solidFill>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some general guidelines</a:t>
            </a:r>
            <a:r>
              <a:rPr lang="en-US" baseline="0" dirty="0" smtClean="0"/>
              <a:t> for deciding on when to use the SFX Admin Lite Objects area versus when to log a support case to have the support team do activations/deactivations for you.</a:t>
            </a:r>
            <a:endParaRPr lang="en-US" dirty="0" smtClean="0"/>
          </a:p>
          <a:p>
            <a:endParaRPr lang="en-US" dirty="0" smtClean="0"/>
          </a:p>
          <a:p>
            <a:r>
              <a:rPr lang="en-US" dirty="0" smtClean="0"/>
              <a:t>Generally speaking, m</a:t>
            </a:r>
            <a:r>
              <a:rPr lang="en-US" baseline="0" dirty="0" smtClean="0"/>
              <a:t>ost of the time you may probably want to log a support case and ask the Support team to do activations or deactivations for you.</a:t>
            </a:r>
          </a:p>
          <a:p>
            <a:endParaRPr lang="en-US" dirty="0" smtClean="0"/>
          </a:p>
          <a:p>
            <a:r>
              <a:rPr lang="en-US" dirty="0" smtClean="0"/>
              <a:t>But, if you want to use the Objects</a:t>
            </a:r>
            <a:r>
              <a:rPr lang="en-US" baseline="0" dirty="0" smtClean="0"/>
              <a:t> area in SFX Admin Lite, t</a:t>
            </a:r>
            <a:r>
              <a:rPr lang="en-US" dirty="0" smtClean="0"/>
              <a:t>here are few</a:t>
            </a:r>
            <a:r>
              <a:rPr lang="en-US" baseline="0" dirty="0" smtClean="0"/>
              <a:t> </a:t>
            </a:r>
            <a:r>
              <a:rPr lang="en-US" dirty="0" smtClean="0"/>
              <a:t>things to </a:t>
            </a:r>
            <a:r>
              <a:rPr lang="en-US" baseline="0" dirty="0" smtClean="0"/>
              <a:t>keep in mind</a:t>
            </a:r>
            <a:r>
              <a:rPr lang="en-US" dirty="0" smtClean="0"/>
              <a:t>: </a:t>
            </a:r>
          </a:p>
          <a:p>
            <a:pPr marL="171450" indent="-171450">
              <a:buFont typeface="Arial" pitchFamily="34" charset="0"/>
              <a:buChar char="•"/>
            </a:pPr>
            <a:r>
              <a:rPr lang="en-US" b="1" baseline="0" dirty="0" smtClean="0"/>
              <a:t>(click) </a:t>
            </a:r>
            <a:r>
              <a:rPr lang="en-US" baseline="0" dirty="0" smtClean="0"/>
              <a:t>It’s best to use the SFX Admin Lite Objects area if you only have a </a:t>
            </a:r>
            <a:r>
              <a:rPr lang="en-US" i="1" baseline="0" dirty="0" smtClean="0"/>
              <a:t>few</a:t>
            </a:r>
            <a:r>
              <a:rPr lang="en-US" baseline="0" dirty="0" smtClean="0"/>
              <a:t> objects to activate (or deactivate) - because you will be searching for the object titles one-by-one and doing the activations / deactivations manually. So if you have access to a new title within a package that is already activated in SFX, you can use the Objects area to activate the new object.</a:t>
            </a:r>
          </a:p>
          <a:p>
            <a:pPr marL="171450" indent="-171450">
              <a:buFont typeface="Arial" pitchFamily="34" charset="0"/>
              <a:buChar char="•"/>
            </a:pPr>
            <a:r>
              <a:rPr lang="en-US" baseline="0" dirty="0" smtClean="0"/>
              <a:t>Also, the target and target service levels need to be </a:t>
            </a:r>
            <a:r>
              <a:rPr lang="en-US" i="1" baseline="0" dirty="0" smtClean="0"/>
              <a:t>already activated </a:t>
            </a:r>
            <a:r>
              <a:rPr lang="en-US" b="1" i="0" baseline="0" dirty="0" smtClean="0"/>
              <a:t>(click) </a:t>
            </a:r>
            <a:r>
              <a:rPr lang="en-US" i="0" baseline="0" dirty="0" smtClean="0"/>
              <a:t>(i.e., have little green dots next to them in the List of Portfolios) </a:t>
            </a:r>
            <a:r>
              <a:rPr lang="en-US" baseline="0" dirty="0" smtClean="0"/>
              <a:t>or </a:t>
            </a:r>
            <a:r>
              <a:rPr lang="en-US" b="1" baseline="0" dirty="0" smtClean="0"/>
              <a:t>(click)</a:t>
            </a:r>
            <a:r>
              <a:rPr lang="en-US" baseline="0" dirty="0" smtClean="0"/>
              <a:t> it’s the case where they </a:t>
            </a:r>
            <a:r>
              <a:rPr lang="en-US" i="1" baseline="0" dirty="0" smtClean="0"/>
              <a:t>do not require linking parameters</a:t>
            </a:r>
            <a:r>
              <a:rPr lang="en-US" baseline="0" dirty="0" smtClean="0"/>
              <a:t>. For example, for objects in free targets, or for objects in targets may not require linking parameters.</a:t>
            </a:r>
          </a:p>
        </p:txBody>
      </p:sp>
      <p:sp>
        <p:nvSpPr>
          <p:cNvPr id="4" name="Slide Number Placeholder 3"/>
          <p:cNvSpPr>
            <a:spLocks noGrp="1"/>
          </p:cNvSpPr>
          <p:nvPr>
            <p:ph type="sldNum" sz="quarter" idx="10"/>
          </p:nvPr>
        </p:nvSpPr>
        <p:spPr/>
        <p:txBody>
          <a:bodyPr/>
          <a:lstStyle/>
          <a:p>
            <a:fld id="{9B20C9E1-22CF-4BAC-BCC2-6ED106E34D5E}" type="slidenum">
              <a:rPr lang="ar-SA" smtClean="0"/>
              <a:pPr/>
              <a:t>19</a:t>
            </a:fld>
            <a:endParaRPr lang="en-US"/>
          </a:p>
        </p:txBody>
      </p:sp>
    </p:spTree>
    <p:extLst>
      <p:ext uri="{BB962C8B-B14F-4D97-AF65-F5344CB8AC3E}">
        <p14:creationId xmlns:p14="http://schemas.microsoft.com/office/powerpoint/2010/main" val="43518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p:spPr>
        <p:txBody>
          <a:bodyPr lIns="93480" tIns="46739" rIns="93480" bIns="46739"/>
          <a:lstStyle/>
          <a:p>
            <a:pPr eaLnBrk="1" hangingPunct="1"/>
            <a:endParaRPr 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of the time, you will probably want to log a support case. A few examples, however, are listed here.</a:t>
            </a:r>
          </a:p>
          <a:p>
            <a:endParaRPr lang="en-US" baseline="0" dirty="0" smtClean="0"/>
          </a:p>
          <a:p>
            <a:r>
              <a:rPr lang="en-US" baseline="0" dirty="0" smtClean="0"/>
              <a:t>Generally speaking, </a:t>
            </a:r>
            <a:r>
              <a:rPr lang="en-US" b="1" baseline="0" dirty="0" smtClean="0"/>
              <a:t>(click)</a:t>
            </a:r>
            <a:r>
              <a:rPr lang="en-US" baseline="0" dirty="0" smtClean="0"/>
              <a:t> if you have newly subscribed to an </a:t>
            </a:r>
            <a:r>
              <a:rPr lang="en-US" i="1" baseline="0" dirty="0" smtClean="0"/>
              <a:t>aggregator package</a:t>
            </a:r>
            <a:r>
              <a:rPr lang="en-US" baseline="0" dirty="0" smtClean="0"/>
              <a:t>, you will want to log a support case to have them activate the target, service, and object levels for you - especially since there may be linking parameters required.</a:t>
            </a:r>
          </a:p>
          <a:p>
            <a:r>
              <a:rPr lang="en-US" b="1" baseline="0" dirty="0" smtClean="0"/>
              <a:t>(click)</a:t>
            </a:r>
            <a:r>
              <a:rPr lang="en-US" baseline="0" dirty="0" smtClean="0"/>
              <a:t> The other thing to keep in mind is if there are many objects in a target and target service that need activation…you’ll probably want the support team to this on your behalf.</a:t>
            </a:r>
          </a:p>
          <a:p>
            <a:endParaRPr lang="en-US" dirty="0" smtClean="0"/>
          </a:p>
          <a:p>
            <a:r>
              <a:rPr lang="en-US" dirty="0" smtClean="0"/>
              <a:t>Note that </a:t>
            </a:r>
            <a:r>
              <a:rPr lang="en-US" baseline="0" dirty="0" smtClean="0"/>
              <a:t>how to log a support case will be covered in the </a:t>
            </a:r>
            <a:r>
              <a:rPr lang="en-US" i="1" baseline="0" dirty="0" smtClean="0"/>
              <a:t>KB Updates and Basic Troubleshooting </a:t>
            </a:r>
            <a:r>
              <a:rPr lang="en-US" baseline="0" dirty="0" smtClean="0"/>
              <a:t>session.</a:t>
            </a:r>
            <a:endParaRPr lang="en-US" dirty="0"/>
          </a:p>
        </p:txBody>
      </p:sp>
      <p:sp>
        <p:nvSpPr>
          <p:cNvPr id="4" name="Slide Number Placeholder 3"/>
          <p:cNvSpPr>
            <a:spLocks noGrp="1"/>
          </p:cNvSpPr>
          <p:nvPr>
            <p:ph type="sldNum" sz="quarter" idx="10"/>
          </p:nvPr>
        </p:nvSpPr>
        <p:spPr/>
        <p:txBody>
          <a:bodyPr/>
          <a:lstStyle/>
          <a:p>
            <a:fld id="{9B20C9E1-22CF-4BAC-BCC2-6ED106E34D5E}" type="slidenum">
              <a:rPr lang="ar-SA" smtClean="0"/>
              <a:pPr/>
              <a:t>20</a:t>
            </a:fld>
            <a:endParaRPr lang="en-US"/>
          </a:p>
        </p:txBody>
      </p:sp>
    </p:spTree>
    <p:extLst>
      <p:ext uri="{BB962C8B-B14F-4D97-AF65-F5344CB8AC3E}">
        <p14:creationId xmlns:p14="http://schemas.microsoft.com/office/powerpoint/2010/main" val="1152491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This brings</a:t>
            </a:r>
            <a:r>
              <a:rPr lang="en-US" baseline="0" dirty="0" smtClean="0">
                <a:ea typeface="ＭＳ Ｐゴシック" pitchFamily="34" charset="-128"/>
              </a:rPr>
              <a:t> us to the end of this session.</a:t>
            </a:r>
            <a:endParaRPr 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dirty="0" smtClean="0">
                <a:ea typeface="ＭＳ Ｐゴシック" pitchFamily="34" charset="-128"/>
              </a:rPr>
              <a:t>In brief, we focused</a:t>
            </a:r>
            <a:r>
              <a:rPr lang="en-US" baseline="0" dirty="0" smtClean="0">
                <a:ea typeface="ＭＳ Ｐゴシック" pitchFamily="34" charset="-128"/>
              </a:rPr>
              <a:t> on how to:</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activate resources using the SFX Admin Lite</a:t>
            </a:r>
            <a:r>
              <a:rPr lang="en-US" baseline="0" dirty="0" smtClean="0">
                <a:ea typeface="ＭＳ Ｐゴシック" pitchFamily="34" charset="-128"/>
              </a:rPr>
              <a:t> interface;</a:t>
            </a:r>
            <a:r>
              <a:rPr lang="en-US" dirty="0" smtClean="0">
                <a:ea typeface="ＭＳ Ｐゴシック" pitchFamily="34" charset="-128"/>
              </a:rPr>
              <a:t> Note that you’ll search</a:t>
            </a:r>
            <a:r>
              <a:rPr lang="en-US" baseline="0" dirty="0" smtClean="0">
                <a:ea typeface="ＭＳ Ｐゴシック" pitchFamily="34" charset="-128"/>
              </a:rPr>
              <a:t> for the object title and activate or deactivate it from there.</a:t>
            </a:r>
          </a:p>
          <a:p>
            <a:pPr marL="171450" indent="-171450">
              <a:buFont typeface="Arial" pitchFamily="34" charset="0"/>
              <a:buChar char="•"/>
            </a:pPr>
            <a:r>
              <a:rPr lang="en-US" dirty="0" smtClean="0">
                <a:ea typeface="ＭＳ Ｐゴシック" pitchFamily="34" charset="-128"/>
              </a:rPr>
              <a:t>add</a:t>
            </a:r>
            <a:r>
              <a:rPr lang="en-US" baseline="0" dirty="0" smtClean="0">
                <a:ea typeface="ＭＳ Ｐゴシック" pitchFamily="34" charset="-128"/>
              </a:rPr>
              <a:t> local thresholds (in other words, date </a:t>
            </a:r>
            <a:r>
              <a:rPr lang="en-US" baseline="0" dirty="0" err="1" smtClean="0">
                <a:ea typeface="ＭＳ Ｐゴシック" pitchFamily="34" charset="-128"/>
              </a:rPr>
              <a:t>coverages</a:t>
            </a:r>
            <a:r>
              <a:rPr lang="en-US" baseline="0" dirty="0" smtClean="0">
                <a:ea typeface="ＭＳ Ｐゴシック" pitchFamily="34" charset="-128"/>
              </a:rPr>
              <a:t>) to objects if you do not use the default threshold from the vendor.</a:t>
            </a:r>
          </a:p>
          <a:p>
            <a:pPr marL="171450" indent="-171450">
              <a:buFont typeface="Arial" pitchFamily="34" charset="0"/>
              <a:buChar char="•"/>
            </a:pPr>
            <a:r>
              <a:rPr lang="en-US" baseline="0" dirty="0" smtClean="0">
                <a:ea typeface="ＭＳ Ｐゴシック" pitchFamily="34" charset="-128"/>
              </a:rPr>
              <a:t>test activated titles in the SFX menu by clicking on the SFX </a:t>
            </a:r>
            <a:r>
              <a:rPr lang="en-US" baseline="0" dirty="0" err="1" smtClean="0">
                <a:ea typeface="ＭＳ Ｐゴシック" pitchFamily="34" charset="-128"/>
              </a:rPr>
              <a:t>swirlie</a:t>
            </a:r>
            <a:r>
              <a:rPr lang="en-US" baseline="0" dirty="0" smtClean="0">
                <a:ea typeface="ＭＳ Ｐゴシック" pitchFamily="34" charset="-128"/>
              </a:rPr>
              <a:t> icon that appears in the list of portfolios when you search for an object.</a:t>
            </a:r>
          </a:p>
          <a:p>
            <a:pPr marL="171450" indent="-171450">
              <a:buFont typeface="Arial" pitchFamily="34" charset="0"/>
              <a:buChar char="•"/>
            </a:pPr>
            <a:r>
              <a:rPr lang="en-US" baseline="0" dirty="0" smtClean="0">
                <a:ea typeface="ＭＳ Ｐゴシック" pitchFamily="34" charset="-128"/>
              </a:rPr>
              <a:t>We also looked at some general guidelines for when to use log a support case for activations and deactivations and when to use the SFX Admin Lite Objects area to manually do the activations or deactivations yourself.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baseline="0" dirty="0" smtClean="0">
                <a:ea typeface="ＭＳ Ｐゴシック" pitchFamily="34" charset="-128"/>
              </a:rPr>
              <a:t>Listed here are other available resources that will be helpful when activating resources in SFX. These can be accessed from the Ex </a:t>
            </a:r>
            <a:r>
              <a:rPr lang="en-US" baseline="0" dirty="0" err="1" smtClean="0">
                <a:ea typeface="ＭＳ Ｐゴシック" pitchFamily="34" charset="-128"/>
              </a:rPr>
              <a:t>Libris</a:t>
            </a:r>
            <a:r>
              <a:rPr lang="en-US" baseline="0" dirty="0" smtClean="0">
                <a:ea typeface="ＭＳ Ｐゴシック" pitchFamily="34" charset="-128"/>
              </a:rPr>
              <a:t> Documentation Center – which can be accessed from the Ex </a:t>
            </a:r>
            <a:r>
              <a:rPr lang="en-US" baseline="0" dirty="0" err="1" smtClean="0">
                <a:ea typeface="ＭＳ Ｐゴシック" pitchFamily="34" charset="-128"/>
              </a:rPr>
              <a:t>Libris</a:t>
            </a:r>
            <a:r>
              <a:rPr lang="en-US" baseline="0" dirty="0" smtClean="0">
                <a:ea typeface="ＭＳ Ｐゴシック" pitchFamily="34" charset="-128"/>
              </a:rPr>
              <a:t> Customer Center site. The URL is listed, and you will need to login.  Check with your Ex </a:t>
            </a:r>
            <a:r>
              <a:rPr lang="en-US" baseline="0" dirty="0" err="1" smtClean="0">
                <a:ea typeface="ＭＳ Ｐゴシック" pitchFamily="34" charset="-128"/>
              </a:rPr>
              <a:t>Libris</a:t>
            </a:r>
            <a:r>
              <a:rPr lang="en-US" baseline="0" dirty="0" smtClean="0">
                <a:ea typeface="ＭＳ Ｐゴシック" pitchFamily="34" charset="-128"/>
              </a:rPr>
              <a:t> project team if you do not already have login credentials.</a:t>
            </a:r>
          </a:p>
          <a:p>
            <a:endParaRPr lang="en-US" baseline="0" dirty="0" smtClean="0">
              <a:ea typeface="ＭＳ Ｐゴシック" pitchFamily="34" charset="-128"/>
            </a:endParaRPr>
          </a:p>
          <a:p>
            <a:r>
              <a:rPr lang="en-US" baseline="0" dirty="0" smtClean="0">
                <a:ea typeface="ＭＳ Ｐゴシック" pitchFamily="34" charset="-128"/>
              </a:rPr>
              <a:t>The document I’ll point out specifically is the </a:t>
            </a:r>
            <a:r>
              <a:rPr lang="en-US" b="1" baseline="0" dirty="0" smtClean="0">
                <a:ea typeface="ＭＳ Ｐゴシック" pitchFamily="34" charset="-128"/>
              </a:rPr>
              <a:t>SFX Admin Lite </a:t>
            </a:r>
            <a:r>
              <a:rPr lang="en-US" baseline="0" dirty="0" smtClean="0">
                <a:ea typeface="ＭＳ Ｐゴシック" pitchFamily="34" charset="-128"/>
              </a:rPr>
              <a:t>guide – which will provide further information about activating objects using the Admin Lite interface.</a:t>
            </a:r>
          </a:p>
          <a:p>
            <a:endParaRPr lang="en-US" dirty="0" smtClean="0">
              <a:ea typeface="ＭＳ Ｐゴシック" pitchFamily="34" charset="-128"/>
            </a:endParaRPr>
          </a:p>
          <a:p>
            <a:r>
              <a:rPr lang="en-US" dirty="0" smtClean="0">
                <a:ea typeface="ＭＳ Ｐゴシック" pitchFamily="34" charset="-128"/>
              </a:rPr>
              <a:t>Thanks for</a:t>
            </a:r>
            <a:r>
              <a:rPr lang="en-US" baseline="0" dirty="0" smtClean="0">
                <a:ea typeface="ＭＳ Ｐゴシック" pitchFamily="34" charset="-128"/>
              </a:rPr>
              <a:t> joining me in this session!</a:t>
            </a:r>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First we’ll do an overview of SFX terminology, since you will see this terminology throughout the</a:t>
            </a:r>
            <a:r>
              <a:rPr lang="en-US" baseline="0" dirty="0" smtClean="0">
                <a:ea typeface="ＭＳ Ｐゴシック" pitchFamily="34" charset="-128"/>
              </a:rPr>
              <a:t> </a:t>
            </a:r>
            <a:r>
              <a:rPr lang="en-US" dirty="0" smtClean="0">
                <a:ea typeface="ＭＳ Ｐゴシック" pitchFamily="34" charset="-128"/>
              </a:rPr>
              <a:t>SFX admin</a:t>
            </a:r>
            <a:r>
              <a:rPr lang="en-US" baseline="0" dirty="0" smtClean="0">
                <a:ea typeface="ＭＳ Ｐゴシック" pitchFamily="34" charset="-128"/>
              </a:rPr>
              <a:t> interface and the SFX documentation.</a:t>
            </a:r>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Then you</a:t>
            </a:r>
            <a:r>
              <a:rPr lang="en-US" baseline="0" dirty="0" smtClean="0">
                <a:ea typeface="ＭＳ Ｐゴシック" pitchFamily="34" charset="-128"/>
              </a:rPr>
              <a:t> will</a:t>
            </a:r>
            <a:r>
              <a:rPr lang="en-US" dirty="0" smtClean="0">
                <a:ea typeface="ＭＳ Ｐゴシック" pitchFamily="34" charset="-128"/>
              </a:rPr>
              <a:t> be introduced to the SFX Admin Lite interface</a:t>
            </a:r>
            <a:r>
              <a:rPr lang="en-US" baseline="0" dirty="0" smtClean="0">
                <a:ea typeface="ＭＳ Ｐゴシック" pitchFamily="34" charset="-128"/>
              </a:rPr>
              <a:t> which allows you to do management of your SFX resources - such as activating and deactivating resources, adding local thresholds, and testing resources in the SFX menu. </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dirty="0" smtClean="0">
                <a:ea typeface="ＭＳ Ｐゴシック" pitchFamily="34" charset="-128"/>
              </a:rPr>
              <a:t>The</a:t>
            </a:r>
            <a:r>
              <a:rPr lang="en-US" baseline="0" dirty="0" smtClean="0">
                <a:ea typeface="ＭＳ Ｐゴシック" pitchFamily="34" charset="-128"/>
              </a:rPr>
              <a:t> key objectives for this session are being able to:</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activate</a:t>
            </a:r>
            <a:r>
              <a:rPr lang="en-US" baseline="0" dirty="0" smtClean="0">
                <a:ea typeface="ＭＳ Ｐゴシック" pitchFamily="34" charset="-128"/>
              </a:rPr>
              <a:t> objects using the SFX Admin Lite interface</a:t>
            </a:r>
          </a:p>
          <a:p>
            <a:pPr marL="171450" indent="-171450">
              <a:buFont typeface="Arial" pitchFamily="34" charset="0"/>
              <a:buChar char="•"/>
            </a:pPr>
            <a:r>
              <a:rPr lang="en-US" baseline="0" dirty="0" smtClean="0">
                <a:ea typeface="ＭＳ Ｐゴシック" pitchFamily="34" charset="-128"/>
              </a:rPr>
              <a:t>add local thresholds (i.e., date </a:t>
            </a:r>
            <a:r>
              <a:rPr lang="en-US" baseline="0" dirty="0" err="1" smtClean="0">
                <a:ea typeface="ＭＳ Ｐゴシック" pitchFamily="34" charset="-128"/>
              </a:rPr>
              <a:t>coverages</a:t>
            </a:r>
            <a:r>
              <a:rPr lang="en-US" baseline="0" dirty="0" smtClean="0">
                <a:ea typeface="ＭＳ Ｐゴシック" pitchFamily="34" charset="-128"/>
              </a:rPr>
              <a:t>) if you do not use the default thresholds from the vendor</a:t>
            </a:r>
          </a:p>
          <a:p>
            <a:pPr marL="171450" indent="-171450">
              <a:buFont typeface="Arial" pitchFamily="34" charset="0"/>
              <a:buChar char="•"/>
            </a:pPr>
            <a:r>
              <a:rPr lang="en-US" baseline="0" dirty="0" smtClean="0">
                <a:ea typeface="ＭＳ Ｐゴシック" pitchFamily="34" charset="-128"/>
              </a:rPr>
              <a:t>test activated titles in the SFX menu</a:t>
            </a:r>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So</a:t>
            </a:r>
            <a:r>
              <a:rPr lang="en-US" baseline="0" dirty="0" smtClean="0">
                <a:ea typeface="ＭＳ Ｐゴシック" pitchFamily="34" charset="-128"/>
              </a:rPr>
              <a:t> let’s </a:t>
            </a:r>
            <a:r>
              <a:rPr lang="en-US" dirty="0" smtClean="0">
                <a:ea typeface="ＭＳ Ｐゴシック" pitchFamily="34" charset="-128"/>
              </a:rPr>
              <a:t>do a review of SFX terminology.</a:t>
            </a:r>
            <a:r>
              <a:rPr lang="en-US" baseline="0" dirty="0" smtClean="0">
                <a:ea typeface="ＭＳ Ｐゴシック" pitchFamily="34" charset="-128"/>
              </a:rPr>
              <a:t> You may remember these terms from the SFX Introduction session, but let’s just quickly review them now.</a:t>
            </a:r>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r>
              <a:rPr lang="en-US" sz="1000" dirty="0" smtClean="0">
                <a:ea typeface="ＭＳ Ｐゴシック" pitchFamily="34" charset="-128"/>
              </a:rPr>
              <a:t>Remember that a </a:t>
            </a:r>
            <a:r>
              <a:rPr lang="en-US" sz="1000" b="1" dirty="0" smtClean="0">
                <a:ea typeface="ＭＳ Ｐゴシック" pitchFamily="34" charset="-128"/>
              </a:rPr>
              <a:t>source</a:t>
            </a:r>
            <a:r>
              <a:rPr lang="en-US" sz="1000" dirty="0" smtClean="0">
                <a:ea typeface="ＭＳ Ｐゴシック" pitchFamily="34" charset="-128"/>
              </a:rPr>
              <a:t> in SFX is where the user starts his</a:t>
            </a:r>
            <a:r>
              <a:rPr lang="en-US" sz="1000" baseline="0" dirty="0" smtClean="0">
                <a:ea typeface="ＭＳ Ｐゴシック" pitchFamily="34" charset="-128"/>
              </a:rPr>
              <a:t>/her </a:t>
            </a:r>
            <a:r>
              <a:rPr lang="en-US" sz="1000" dirty="0" smtClean="0">
                <a:ea typeface="ＭＳ Ｐゴシック" pitchFamily="34" charset="-128"/>
              </a:rPr>
              <a:t>search.</a:t>
            </a:r>
            <a:r>
              <a:rPr lang="en-US" sz="1000" baseline="0" dirty="0" smtClean="0">
                <a:ea typeface="ＭＳ Ｐゴシック" pitchFamily="34" charset="-128"/>
              </a:rPr>
              <a:t> Let’s look at a couple of examples: Here an </a:t>
            </a:r>
            <a:r>
              <a:rPr lang="en-US" sz="1000" baseline="0" dirty="0" err="1" smtClean="0">
                <a:ea typeface="ＭＳ Ｐゴシック" pitchFamily="34" charset="-128"/>
              </a:rPr>
              <a:t>Ebscohost</a:t>
            </a:r>
            <a:r>
              <a:rPr lang="en-US" sz="1000" baseline="0" dirty="0" smtClean="0">
                <a:ea typeface="ＭＳ Ｐゴシック" pitchFamily="34" charset="-128"/>
              </a:rPr>
              <a:t> database is a source where the user searched and we see the SFX button there. When the user clicks on that button, the SFX menu displays, listing all of the options for finding the full-text (for example) of the article.  </a:t>
            </a:r>
          </a:p>
          <a:p>
            <a:r>
              <a:rPr lang="en-US" sz="1000" b="1" baseline="0" dirty="0" smtClean="0">
                <a:ea typeface="ＭＳ Ｐゴシック" pitchFamily="34" charset="-128"/>
              </a:rPr>
              <a:t>(click) </a:t>
            </a:r>
            <a:r>
              <a:rPr lang="en-US" sz="1000" baseline="0" dirty="0" smtClean="0">
                <a:ea typeface="ＭＳ Ｐゴシック" pitchFamily="34" charset="-128"/>
              </a:rPr>
              <a:t>Primo can be another example of a source. The user does a search in Primo and then clicks on the View Online tab or the More tab to see the SFX menu display.</a:t>
            </a:r>
            <a:endParaRPr lang="en-US" sz="1000" dirty="0" smtClean="0">
              <a:ea typeface="ＭＳ Ｐゴシック" pitchFamily="34" charset="-128"/>
            </a:endParaRPr>
          </a:p>
          <a:p>
            <a:endParaRPr lang="en-US" sz="1000" dirty="0" smtClean="0">
              <a:ea typeface="ＭＳ Ｐゴシック" pitchFamily="34" charset="-128"/>
            </a:endParaRPr>
          </a:p>
          <a:p>
            <a:r>
              <a:rPr lang="en-US" sz="1000" dirty="0" smtClean="0">
                <a:ea typeface="ＭＳ Ｐゴシック" pitchFamily="34" charset="-128"/>
              </a:rPr>
              <a:t>When you are ready to go live with SFX, you</a:t>
            </a:r>
            <a:r>
              <a:rPr lang="en-US" sz="1000" baseline="0" dirty="0" smtClean="0">
                <a:ea typeface="ＭＳ Ｐゴシック" pitchFamily="34" charset="-128"/>
              </a:rPr>
              <a:t> will</a:t>
            </a:r>
            <a:r>
              <a:rPr lang="en-US" sz="1000" dirty="0" smtClean="0">
                <a:ea typeface="ＭＳ Ｐゴシック" pitchFamily="34" charset="-128"/>
              </a:rPr>
              <a:t> want</a:t>
            </a:r>
            <a:r>
              <a:rPr lang="en-US" sz="1000" baseline="0" dirty="0" smtClean="0">
                <a:ea typeface="ＭＳ Ｐゴシック" pitchFamily="34" charset="-128"/>
              </a:rPr>
              <a:t> to </a:t>
            </a:r>
            <a:r>
              <a:rPr lang="en-US" sz="1000" dirty="0" smtClean="0">
                <a:ea typeface="ＭＳ Ｐゴシック" pitchFamily="34" charset="-128"/>
              </a:rPr>
              <a:t>contact each of the vendors that you want</a:t>
            </a:r>
            <a:r>
              <a:rPr lang="en-US" sz="1000" baseline="0" dirty="0" smtClean="0">
                <a:ea typeface="ＭＳ Ｐゴシック" pitchFamily="34" charset="-128"/>
              </a:rPr>
              <a:t> to </a:t>
            </a:r>
            <a:r>
              <a:rPr lang="en-US" sz="1000" dirty="0" smtClean="0">
                <a:ea typeface="ＭＳ Ｐゴシック" pitchFamily="34" charset="-128"/>
              </a:rPr>
              <a:t>use as sources. You’ll need to give them information such as your</a:t>
            </a:r>
            <a:r>
              <a:rPr lang="en-US" sz="1000" baseline="0" dirty="0" smtClean="0">
                <a:ea typeface="ＭＳ Ｐゴシック" pitchFamily="34" charset="-128"/>
              </a:rPr>
              <a:t> SFX base URL - which will be provided to you by your Ex </a:t>
            </a:r>
            <a:r>
              <a:rPr lang="en-US" sz="1000" baseline="0" dirty="0" err="1" smtClean="0">
                <a:ea typeface="ＭＳ Ｐゴシック" pitchFamily="34" charset="-128"/>
              </a:rPr>
              <a:t>Libris</a:t>
            </a:r>
            <a:r>
              <a:rPr lang="en-US" sz="1000" baseline="0" dirty="0" smtClean="0">
                <a:ea typeface="ＭＳ Ｐゴシック" pitchFamily="34" charset="-128"/>
              </a:rPr>
              <a:t> project team, as well as the image for the SFX button – so the vendor can include the button in their interface.</a:t>
            </a:r>
            <a:r>
              <a:rPr lang="en-US" sz="1000" dirty="0" smtClean="0">
                <a:ea typeface="ＭＳ Ｐゴシック" pitchFamily="34" charset="-128"/>
              </a:rPr>
              <a:t> </a:t>
            </a:r>
          </a:p>
          <a:p>
            <a:endParaRPr lang="en-US" sz="1000" dirty="0" smtClean="0">
              <a:ea typeface="ＭＳ Ｐゴシック" pitchFamily="34" charset="-128"/>
            </a:endParaRPr>
          </a:p>
          <a:p>
            <a:r>
              <a:rPr lang="en-US" sz="1000" dirty="0" smtClean="0">
                <a:ea typeface="ＭＳ Ｐゴシック" pitchFamily="34" charset="-128"/>
              </a:rPr>
              <a:t>Your Ex </a:t>
            </a:r>
            <a:r>
              <a:rPr lang="en-US" sz="1000" dirty="0" err="1" smtClean="0">
                <a:ea typeface="ＭＳ Ｐゴシック" pitchFamily="34" charset="-128"/>
              </a:rPr>
              <a:t>Libris</a:t>
            </a:r>
            <a:r>
              <a:rPr lang="en-US" sz="1000" dirty="0" smtClean="0">
                <a:ea typeface="ＭＳ Ｐゴシック" pitchFamily="34" charset="-128"/>
              </a:rPr>
              <a:t> project team and the </a:t>
            </a:r>
            <a:r>
              <a:rPr lang="en-US" sz="1000" i="1" dirty="0" smtClean="0">
                <a:ea typeface="ＭＳ Ｐゴシック" pitchFamily="34" charset="-128"/>
              </a:rPr>
              <a:t>SFX Source Configuration Guide </a:t>
            </a:r>
            <a:r>
              <a:rPr lang="en-US" sz="1000" dirty="0" smtClean="0">
                <a:ea typeface="ＭＳ Ｐゴシック" pitchFamily="34" charset="-128"/>
              </a:rPr>
              <a:t>in the Documentation Center will provide you with a list of vendors that can be used</a:t>
            </a:r>
            <a:r>
              <a:rPr lang="en-US" sz="1000" baseline="0" dirty="0" smtClean="0">
                <a:ea typeface="ＭＳ Ｐゴシック" pitchFamily="34" charset="-128"/>
              </a:rPr>
              <a:t> as SFX sources</a:t>
            </a:r>
            <a:r>
              <a:rPr lang="en-US" sz="1000" dirty="0" smtClean="0">
                <a:ea typeface="ＭＳ Ｐゴシック" pitchFamily="34" charset="-128"/>
              </a:rPr>
              <a:t>, as well as</a:t>
            </a:r>
            <a:r>
              <a:rPr lang="en-US" sz="1000" baseline="0" dirty="0" smtClean="0">
                <a:ea typeface="ＭＳ Ｐゴシック" pitchFamily="34" charset="-128"/>
              </a:rPr>
              <a:t> </a:t>
            </a:r>
            <a:r>
              <a:rPr lang="en-US" sz="1000" dirty="0" smtClean="0">
                <a:ea typeface="ＭＳ Ｐゴシック" pitchFamily="34" charset="-128"/>
              </a:rPr>
              <a:t>the information you need to discuss with your vendors.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r>
              <a:rPr lang="en-US" dirty="0" smtClean="0">
                <a:ea typeface="ＭＳ Ｐゴシック" pitchFamily="34" charset="-128"/>
              </a:rPr>
              <a:t>Let’s talk next about targets –</a:t>
            </a:r>
            <a:r>
              <a:rPr lang="en-US" baseline="0" dirty="0" smtClean="0">
                <a:ea typeface="ＭＳ Ｐゴシック" pitchFamily="34" charset="-128"/>
              </a:rPr>
              <a:t> and </a:t>
            </a:r>
            <a:r>
              <a:rPr lang="en-US" dirty="0" smtClean="0">
                <a:ea typeface="ＭＳ Ｐゴシック" pitchFamily="34" charset="-128"/>
              </a:rPr>
              <a:t>how targets, services, objects,</a:t>
            </a:r>
            <a:r>
              <a:rPr lang="en-US" baseline="0" dirty="0" smtClean="0">
                <a:ea typeface="ＭＳ Ｐゴシック" pitchFamily="34" charset="-128"/>
              </a:rPr>
              <a:t> and </a:t>
            </a:r>
            <a:r>
              <a:rPr lang="en-US" dirty="0" smtClean="0">
                <a:ea typeface="ＭＳ Ｐゴシック" pitchFamily="34" charset="-128"/>
              </a:rPr>
              <a:t>object portfolios relate to each other. </a:t>
            </a:r>
          </a:p>
          <a:p>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target (click)</a:t>
            </a:r>
            <a:r>
              <a:rPr lang="en-US" dirty="0" smtClean="0">
                <a:ea typeface="ＭＳ Ｐゴシック" pitchFamily="34" charset="-128"/>
              </a:rPr>
              <a:t> is the database where your users find what they’re looking for</a:t>
            </a:r>
            <a:r>
              <a:rPr lang="en-US" baseline="0" dirty="0" smtClean="0">
                <a:ea typeface="ＭＳ Ｐゴシック" pitchFamily="34" charset="-128"/>
              </a:rPr>
              <a:t> – for example, the database that has the full-text of an article or the database that has the abstract of an article.</a:t>
            </a:r>
            <a:endParaRPr lang="en-US" dirty="0" smtClean="0">
              <a:ea typeface="ＭＳ Ｐゴシック" pitchFamily="34" charset="-128"/>
            </a:endParaRPr>
          </a:p>
          <a:p>
            <a:r>
              <a:rPr lang="en-US" b="1" dirty="0" smtClean="0">
                <a:ea typeface="ＭＳ Ｐゴシック" pitchFamily="34" charset="-128"/>
              </a:rPr>
              <a:t>Services</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provide the means of communication between the source and target systems</a:t>
            </a:r>
            <a:r>
              <a:rPr lang="en-US" baseline="0" dirty="0" smtClean="0">
                <a:ea typeface="ＭＳ Ｐゴシック" pitchFamily="34" charset="-128"/>
              </a:rPr>
              <a:t> – so the user can get to the </a:t>
            </a:r>
            <a:r>
              <a:rPr lang="en-US" baseline="0" dirty="0" err="1" smtClean="0">
                <a:ea typeface="ＭＳ Ｐゴシック" pitchFamily="34" charset="-128"/>
              </a:rPr>
              <a:t>fulltext</a:t>
            </a:r>
            <a:r>
              <a:rPr lang="en-US" baseline="0" dirty="0" smtClean="0">
                <a:ea typeface="ＭＳ Ｐゴシック" pitchFamily="34" charset="-128"/>
              </a:rPr>
              <a:t>, get to the abstract, get to the table of contents, and so on.</a:t>
            </a:r>
            <a:endParaRPr lang="en-US" dirty="0" smtClean="0">
              <a:ea typeface="ＭＳ Ｐゴシック" pitchFamily="34" charset="-128"/>
            </a:endParaRPr>
          </a:p>
          <a:p>
            <a:r>
              <a:rPr lang="en-US" dirty="0" smtClean="0">
                <a:ea typeface="ＭＳ Ｐゴシック" pitchFamily="34" charset="-128"/>
              </a:rPr>
              <a:t>An </a:t>
            </a:r>
            <a:r>
              <a:rPr lang="en-US" b="1" dirty="0" smtClean="0">
                <a:ea typeface="ＭＳ Ｐゴシック" pitchFamily="34" charset="-128"/>
              </a:rPr>
              <a:t>object portfolio</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is the collection of e-journals or e-books associated with any given target/target service.</a:t>
            </a:r>
          </a:p>
          <a:p>
            <a:r>
              <a:rPr lang="en-US" dirty="0" smtClean="0">
                <a:ea typeface="ＭＳ Ｐゴシック" pitchFamily="34" charset="-128"/>
              </a:rPr>
              <a:t>An </a:t>
            </a:r>
            <a:r>
              <a:rPr lang="en-US" b="1" dirty="0" smtClean="0">
                <a:ea typeface="ＭＳ Ｐゴシック" pitchFamily="34" charset="-128"/>
              </a:rPr>
              <a:t>object</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in SFX is a serial or monograph</a:t>
            </a:r>
            <a:r>
              <a:rPr lang="en-US" baseline="0" dirty="0" smtClean="0">
                <a:ea typeface="ＭＳ Ｐゴシック" pitchFamily="34" charset="-128"/>
              </a:rPr>
              <a:t> title.</a:t>
            </a:r>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r>
              <a:rPr lang="en-US" dirty="0" smtClean="0">
                <a:ea typeface="ＭＳ Ｐゴシック" pitchFamily="34" charset="-128"/>
              </a:rPr>
              <a:t>In the SFX, the target, service, object, and object portfolio are components of the link resolution process.  </a:t>
            </a:r>
          </a:p>
          <a:p>
            <a:endParaRPr lang="en-US" dirty="0" smtClean="0">
              <a:ea typeface="ＭＳ Ｐゴシック" pitchFamily="34" charset="-128"/>
            </a:endParaRPr>
          </a:p>
          <a:p>
            <a:r>
              <a:rPr lang="en-US" dirty="0" smtClean="0">
                <a:ea typeface="ＭＳ Ｐゴシック" pitchFamily="34" charset="-128"/>
              </a:rPr>
              <a:t>The </a:t>
            </a:r>
            <a:r>
              <a:rPr lang="en-US" b="1" dirty="0" smtClean="0">
                <a:ea typeface="ＭＳ Ｐゴシック" pitchFamily="34" charset="-128"/>
              </a:rPr>
              <a:t>target</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is where your users will find what their looking for – in this example, EBSCO’s Academic Search Premier.  The </a:t>
            </a:r>
            <a:r>
              <a:rPr lang="en-US" b="1" dirty="0" smtClean="0">
                <a:ea typeface="ＭＳ Ｐゴシック" pitchFamily="34" charset="-128"/>
              </a:rPr>
              <a:t>service (click)</a:t>
            </a:r>
            <a:r>
              <a:rPr lang="en-US" dirty="0" smtClean="0">
                <a:ea typeface="ＭＳ Ｐゴシック" pitchFamily="34" charset="-128"/>
              </a:rPr>
              <a:t> is what they’re requesting and the connection to it – in this case, they’re requesting the full text.  The </a:t>
            </a:r>
            <a:r>
              <a:rPr lang="en-US" b="1" dirty="0" smtClean="0">
                <a:ea typeface="ＭＳ Ｐゴシック" pitchFamily="34" charset="-128"/>
              </a:rPr>
              <a:t>object portfolio</a:t>
            </a:r>
            <a:r>
              <a:rPr lang="en-US" dirty="0" smtClean="0">
                <a:ea typeface="ＭＳ Ｐゴシック" pitchFamily="34" charset="-128"/>
              </a:rPr>
              <a:t> </a:t>
            </a:r>
            <a:r>
              <a:rPr lang="en-US" b="1" dirty="0" smtClean="0">
                <a:ea typeface="ＭＳ Ｐゴシック" pitchFamily="34" charset="-128"/>
              </a:rPr>
              <a:t>(click)</a:t>
            </a:r>
            <a:r>
              <a:rPr lang="en-US" dirty="0" smtClean="0">
                <a:ea typeface="ＭＳ Ｐゴシック" pitchFamily="34" charset="-128"/>
              </a:rPr>
              <a:t> associated with the target service in this case contains 21,735 e-journals. And one of those journals is the </a:t>
            </a:r>
            <a:r>
              <a:rPr lang="en-US" b="1" dirty="0" smtClean="0">
                <a:ea typeface="ＭＳ Ｐゴシック" pitchFamily="34" charset="-128"/>
              </a:rPr>
              <a:t>object (click)</a:t>
            </a:r>
            <a:r>
              <a:rPr lang="en-US" dirty="0" smtClean="0">
                <a:ea typeface="ＭＳ Ｐゴシック" pitchFamily="34" charset="-128"/>
              </a:rPr>
              <a:t> Publisher’s Weekly.</a:t>
            </a:r>
          </a:p>
          <a:p>
            <a:endParaRPr 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You can think of these components</a:t>
            </a:r>
            <a:r>
              <a:rPr lang="en-US" baseline="0" dirty="0" smtClean="0">
                <a:ea typeface="ＭＳ Ｐゴシック" pitchFamily="34" charset="-128"/>
              </a:rPr>
              <a:t> as</a:t>
            </a:r>
            <a:r>
              <a:rPr lang="en-US" dirty="0" smtClean="0">
                <a:ea typeface="ＭＳ Ｐゴシック" pitchFamily="34" charset="-128"/>
              </a:rPr>
              <a:t> </a:t>
            </a:r>
            <a:r>
              <a:rPr lang="en-US" i="1" dirty="0" smtClean="0">
                <a:ea typeface="ＭＳ Ｐゴシック" pitchFamily="34" charset="-128"/>
              </a:rPr>
              <a:t>levels</a:t>
            </a:r>
            <a:r>
              <a:rPr lang="en-US" dirty="0" smtClean="0">
                <a:ea typeface="ＭＳ Ｐゴシック" pitchFamily="34" charset="-128"/>
              </a:rPr>
              <a:t> in SFX: the Target level, the target service level,</a:t>
            </a:r>
            <a:r>
              <a:rPr lang="en-US" baseline="0" dirty="0" smtClean="0">
                <a:ea typeface="ＭＳ Ｐゴシック" pitchFamily="34" charset="-128"/>
              </a:rPr>
              <a:t> and the object portfolio level – taking the last 2 areas together.</a:t>
            </a:r>
          </a:p>
          <a:p>
            <a:endParaRPr lang="en-US" dirty="0" smtClean="0">
              <a:ea typeface="ＭＳ Ｐゴシック" pitchFamily="34" charset="-128"/>
            </a:endParaRPr>
          </a:p>
          <a:p>
            <a:r>
              <a:rPr lang="en-US" dirty="0" smtClean="0">
                <a:ea typeface="ＭＳ Ｐゴシック" pitchFamily="34" charset="-128"/>
              </a:rPr>
              <a:t>An object is always going to be associated with a target and a service – and it’s possible for an object to exist in more than one target (for example, you can subscribe to Publisher’s Weekly through EBSCO, Gale, and </a:t>
            </a:r>
            <a:r>
              <a:rPr lang="en-US" dirty="0" err="1" smtClean="0">
                <a:ea typeface="ＭＳ Ｐゴシック" pitchFamily="34" charset="-128"/>
              </a:rPr>
              <a:t>ProQuest</a:t>
            </a:r>
            <a:r>
              <a:rPr lang="en-US" dirty="0" smtClean="0">
                <a:ea typeface="ＭＳ Ｐゴシック" pitchFamily="34" charset="-128"/>
              </a:rPr>
              <a:t> to name a few), and it can exist in more than one service (it’s possible you could get the abstract, table of contents, full text, and</a:t>
            </a:r>
            <a:r>
              <a:rPr lang="en-US" baseline="0" dirty="0" smtClean="0">
                <a:ea typeface="ＭＳ Ｐゴシック" pitchFamily="34" charset="-128"/>
              </a:rPr>
              <a:t> so on for Publisher’s Weekly</a:t>
            </a:r>
            <a:r>
              <a:rPr lang="en-US" dirty="0" smtClean="0">
                <a:ea typeface="ＭＳ Ｐゴシック" pitchFamily="34" charset="-128"/>
              </a:rPr>
              <a:t>).  Because of this, objects are</a:t>
            </a:r>
            <a:r>
              <a:rPr lang="en-US" baseline="0" dirty="0" smtClean="0">
                <a:ea typeface="ＭＳ Ｐゴシック" pitchFamily="34" charset="-128"/>
              </a:rPr>
              <a:t> not</a:t>
            </a:r>
            <a:r>
              <a:rPr lang="en-US" dirty="0" smtClean="0">
                <a:ea typeface="ＭＳ Ｐゴシック" pitchFamily="34" charset="-128"/>
              </a:rPr>
              <a:t> independent from the target and service – each component (or </a:t>
            </a:r>
            <a:r>
              <a:rPr lang="en-US" i="1" dirty="0" smtClean="0">
                <a:ea typeface="ＭＳ Ｐゴシック" pitchFamily="34" charset="-128"/>
              </a:rPr>
              <a:t>level</a:t>
            </a:r>
            <a:r>
              <a:rPr lang="en-US" dirty="0" smtClean="0">
                <a:ea typeface="ＭＳ Ｐゴシック" pitchFamily="34" charset="-128"/>
              </a:rPr>
              <a:t>) has to be active for the resource to be available in SFX.   In this case, if I newly subscribe to Publisher’s Weekly through Academic Search Premier</a:t>
            </a:r>
            <a:r>
              <a:rPr lang="en-US" baseline="0" dirty="0" smtClean="0">
                <a:ea typeface="ＭＳ Ｐゴシック" pitchFamily="34" charset="-128"/>
              </a:rPr>
              <a:t> and I, therefore, </a:t>
            </a:r>
            <a:r>
              <a:rPr lang="en-US" dirty="0" smtClean="0">
                <a:ea typeface="ＭＳ Ｐゴシック" pitchFamily="34" charset="-128"/>
              </a:rPr>
              <a:t>wanted to activate Publisher’s Weekly, I’d have to make sure all 3 levels are activated:</a:t>
            </a:r>
            <a:r>
              <a:rPr lang="en-US" baseline="0" dirty="0" smtClean="0">
                <a:ea typeface="ＭＳ Ｐゴシック" pitchFamily="34" charset="-128"/>
              </a:rPr>
              <a:t> </a:t>
            </a:r>
            <a:r>
              <a:rPr lang="en-US" dirty="0" smtClean="0">
                <a:ea typeface="ＭＳ Ｐゴシック" pitchFamily="34" charset="-128"/>
              </a:rPr>
              <a:t>the journal itself (in SFX terms: the object), the </a:t>
            </a:r>
            <a:r>
              <a:rPr lang="en-US" dirty="0" err="1" smtClean="0">
                <a:ea typeface="ＭＳ Ｐゴシック" pitchFamily="34" charset="-128"/>
              </a:rPr>
              <a:t>getFullTxt</a:t>
            </a:r>
            <a:r>
              <a:rPr lang="en-US" dirty="0" smtClean="0">
                <a:ea typeface="ＭＳ Ｐゴシック" pitchFamily="34" charset="-128"/>
              </a:rPr>
              <a:t> service, and the EBSCO Academic Search Premier target.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r>
              <a:rPr lang="en-US" dirty="0" smtClean="0">
                <a:ea typeface="ＭＳ Ｐゴシック" pitchFamily="34" charset="-128"/>
              </a:rPr>
              <a:t>I mentioned the SFX Admin Lite interface earlier, so let</a:t>
            </a:r>
            <a:r>
              <a:rPr lang="en-US" baseline="0" dirty="0" smtClean="0">
                <a:ea typeface="ＭＳ Ｐゴシック" pitchFamily="34" charset="-128"/>
              </a:rPr>
              <a:t> me introduce you to that.</a:t>
            </a:r>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1664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622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80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5885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14688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2393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94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2827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52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881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5326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5873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2745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29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73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73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44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1650" y="1163638"/>
            <a:ext cx="8140700" cy="5030787"/>
          </a:xfrm>
        </p:spPr>
        <p:txBody>
          <a:bodyPr/>
          <a:lstStyle/>
          <a:p>
            <a:pPr lvl="0"/>
            <a:endParaRPr lang="en-US" noProof="0" smtClean="0"/>
          </a:p>
        </p:txBody>
      </p:sp>
    </p:spTree>
    <p:extLst>
      <p:ext uri="{BB962C8B-B14F-4D97-AF65-F5344CB8AC3E}">
        <p14:creationId xmlns:p14="http://schemas.microsoft.com/office/powerpoint/2010/main" val="73725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5617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49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6589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883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68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598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74715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90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1341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01483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599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6005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60055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2802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ront pag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70DDCCF3-2DDE-4AE2-A929-4AA735ADC0A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5" name="Picture 15"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solidFill>
                <a:schemeClr val="tx1"/>
              </a:solidFill>
              <a:latin typeface="Arial" pitchFamily="34" charset="0"/>
              <a:ea typeface="ＭＳ Ｐゴシック" pitchFamily="34" charset="-128"/>
            </a:endParaRPr>
          </a:p>
        </p:txBody>
      </p:sp>
      <p:pic>
        <p:nvPicPr>
          <p:cNvPr id="17"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1259419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Tree>
    <p:extLst>
      <p:ext uri="{BB962C8B-B14F-4D97-AF65-F5344CB8AC3E}">
        <p14:creationId xmlns:p14="http://schemas.microsoft.com/office/powerpoint/2010/main" val="3264344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6"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7"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D4D3ACE5-C76C-4346-93C8-45A0C94679B6}"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8076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CD6BA1E1-E102-4903-B939-8BFD3642AD2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sfx"/>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14400" y="1462088"/>
            <a:ext cx="179228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smtClean="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he-IL" dirty="0"/>
          </a:p>
        </p:txBody>
      </p:sp>
    </p:spTree>
    <p:extLst>
      <p:ext uri="{BB962C8B-B14F-4D97-AF65-F5344CB8AC3E}">
        <p14:creationId xmlns:p14="http://schemas.microsoft.com/office/powerpoint/2010/main" val="2229356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61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165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63638"/>
            <a:ext cx="399415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33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08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609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7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6079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954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921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9221"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5801197D-BF18-45ED-8596-1419DCC173AB}"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922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9224"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9226"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9227"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922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84" r:id="rId1"/>
    <p:sldLayoutId id="2147484585" r:id="rId2"/>
    <p:sldLayoutId id="2147484586" r:id="rId3"/>
    <p:sldLayoutId id="2147484587" r:id="rId4"/>
    <p:sldLayoutId id="2147484588" r:id="rId5"/>
    <p:sldLayoutId id="2147484589" r:id="rId6"/>
    <p:sldLayoutId id="2147484590" r:id="rId7"/>
    <p:sldLayoutId id="2147484591" r:id="rId8"/>
    <p:sldLayoutId id="2147484592" r:id="rId9"/>
    <p:sldLayoutId id="2147484593" r:id="rId10"/>
    <p:sldLayoutId id="2147484594"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pic>
        <p:nvPicPr>
          <p:cNvPr id="10245"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169909F0-65CB-40C3-B771-5574D415E6B7}"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248"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0250"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025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0252"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Rectangle 3"/>
          <p:cNvSpPr>
            <a:spLocks noGrp="1" noChangeArrowheads="1"/>
          </p:cNvSpPr>
          <p:nvPr>
            <p:ph type="body" idx="1"/>
          </p:nvPr>
        </p:nvSpPr>
        <p:spPr bwMode="auto">
          <a:xfrm>
            <a:off x="501650" y="1163638"/>
            <a:ext cx="8140700"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0"/>
            <a:r>
              <a:rPr lang="en-US" smtClean="0"/>
              <a:t>Click to edit Master text styles</a:t>
            </a:r>
          </a:p>
          <a:p>
            <a:pPr lvl="1"/>
            <a:r>
              <a:rPr lang="en-US" smtClean="0"/>
              <a:t>Second level</a:t>
            </a:r>
          </a:p>
          <a:p>
            <a:pPr lvl="1"/>
            <a:endParaRPr lang="en-US" smtClean="0"/>
          </a:p>
          <a:p>
            <a:pPr lvl="1"/>
            <a:endParaRPr lang="en-US" smtClean="0"/>
          </a:p>
        </p:txBody>
      </p:sp>
      <p:sp>
        <p:nvSpPr>
          <p:cNvPr id="1025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lnSpc>
          <a:spcPct val="125000"/>
        </a:lnSpc>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lnSpc>
          <a:spcPct val="125000"/>
        </a:lnSpc>
        <a:spcBef>
          <a:spcPct val="35000"/>
        </a:spcBef>
        <a:spcAft>
          <a:spcPct val="0"/>
        </a:spcAft>
        <a:buSzPct val="85000"/>
        <a:defRPr sz="2200" i="1">
          <a:solidFill>
            <a:srgbClr val="3E4C56"/>
          </a:solidFill>
          <a:latin typeface="+mn-lt"/>
          <a:ea typeface="+mn-ea"/>
          <a:cs typeface="+mn-cs"/>
        </a:defRPr>
      </a:lvl2pPr>
      <a:lvl3pPr marL="1143000" indent="-228600" algn="l" rtl="0" eaLnBrk="0" fontAlgn="base" hangingPunct="0">
        <a:lnSpc>
          <a:spcPct val="125000"/>
        </a:lnSpc>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lnSpc>
          <a:spcPct val="125000"/>
        </a:lnSpc>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lnSpc>
          <a:spcPct val="125000"/>
        </a:lnSpc>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lnSpc>
          <a:spcPct val="125000"/>
        </a:lnSpc>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126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C1BB3BA0-C0C7-4149-8673-E07EC9A6FD85}"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127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27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
        <p:nvSpPr>
          <p:cNvPr id="1127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127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12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mj-ea"/>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pitchFamily="34" charset="-128"/>
          <a:cs typeface="Arial" pitchFamily="34" charset="0"/>
        </a:defRPr>
      </a:lvl5pPr>
      <a:lvl6pPr marL="4572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6pPr>
      <a:lvl7pPr marL="9144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7pPr>
      <a:lvl8pPr marL="13716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8pPr>
      <a:lvl9pPr marL="1828800" algn="l" rtl="0" fontAlgn="base">
        <a:spcBef>
          <a:spcPct val="0"/>
        </a:spcBef>
        <a:spcAft>
          <a:spcPct val="0"/>
        </a:spcAft>
        <a:defRPr sz="3200" b="1">
          <a:solidFill>
            <a:srgbClr val="B20637"/>
          </a:solidFill>
          <a:latin typeface="Verdana" pitchFamily="34" charset="0"/>
          <a:ea typeface="ＭＳ Ｐゴシック" pitchFamily="34" charset="-128"/>
          <a:cs typeface="Arial" pitchFamily="34" charset="0"/>
        </a:defRPr>
      </a:lvl9pPr>
    </p:titleStyle>
    <p:bodyStyle>
      <a:lvl1pPr marL="342900" indent="-342900" algn="l" rtl="0" eaLnBrk="0" fontAlgn="base" hangingPunct="0">
        <a:spcBef>
          <a:spcPct val="35000"/>
        </a:spcBef>
        <a:spcAft>
          <a:spcPct val="0"/>
        </a:spcAft>
        <a:buSzPct val="85000"/>
        <a:buChar char="•"/>
        <a:defRPr sz="2800">
          <a:solidFill>
            <a:srgbClr val="3E4C56"/>
          </a:solidFill>
          <a:latin typeface="+mn-lt"/>
          <a:ea typeface="+mn-ea"/>
          <a:cs typeface="+mn-cs"/>
        </a:defRPr>
      </a:lvl1pPr>
      <a:lvl2pPr marL="742950" indent="-285750" algn="l" rtl="0" eaLnBrk="0" fontAlgn="base" hangingPunct="0">
        <a:spcBef>
          <a:spcPct val="35000"/>
        </a:spcBef>
        <a:spcAft>
          <a:spcPct val="0"/>
        </a:spcAft>
        <a:buSzPct val="85000"/>
        <a:buChar char="•"/>
        <a:defRPr sz="2600">
          <a:solidFill>
            <a:srgbClr val="3E4C56"/>
          </a:solidFill>
          <a:latin typeface="+mn-lt"/>
          <a:ea typeface="+mn-ea"/>
          <a:cs typeface="+mn-cs"/>
        </a:defRPr>
      </a:lvl2pPr>
      <a:lvl3pPr marL="1143000" indent="-228600" algn="l" rtl="0" eaLnBrk="0" fontAlgn="base" hangingPunct="0">
        <a:spcBef>
          <a:spcPct val="35000"/>
        </a:spcBef>
        <a:spcAft>
          <a:spcPct val="0"/>
        </a:spcAft>
        <a:buSzPct val="85000"/>
        <a:buChar char="•"/>
        <a:defRPr sz="2400">
          <a:solidFill>
            <a:srgbClr val="3E4C56"/>
          </a:solidFill>
          <a:latin typeface="+mn-lt"/>
          <a:ea typeface="+mn-ea"/>
          <a:cs typeface="+mn-cs"/>
        </a:defRPr>
      </a:lvl3pPr>
      <a:lvl4pPr marL="1600200" indent="-228600" algn="l" rtl="0" eaLnBrk="0" fontAlgn="base" hangingPunct="0">
        <a:spcBef>
          <a:spcPct val="35000"/>
        </a:spcBef>
        <a:spcAft>
          <a:spcPct val="0"/>
        </a:spcAft>
        <a:buSzPct val="85000"/>
        <a:buChar char="•"/>
        <a:defRPr sz="2200">
          <a:solidFill>
            <a:srgbClr val="3E4C56"/>
          </a:solidFill>
          <a:latin typeface="+mn-lt"/>
          <a:ea typeface="+mn-ea"/>
          <a:cs typeface="+mn-cs"/>
        </a:defRPr>
      </a:lvl4pPr>
      <a:lvl5pPr marL="2057400" indent="-228600" algn="l" rtl="0" eaLnBrk="0" fontAlgn="base" hangingPunct="0">
        <a:spcBef>
          <a:spcPct val="35000"/>
        </a:spcBef>
        <a:spcAft>
          <a:spcPct val="0"/>
        </a:spcAft>
        <a:buSzPct val="85000"/>
        <a:buChar char="•"/>
        <a:defRPr sz="2000">
          <a:solidFill>
            <a:srgbClr val="3E4C56"/>
          </a:solidFill>
          <a:latin typeface="+mn-lt"/>
          <a:ea typeface="+mn-ea"/>
          <a:cs typeface="+mn-cs"/>
        </a:defRPr>
      </a:lvl5pPr>
      <a:lvl6pPr marL="2514600" indent="-228600" algn="l" rtl="0" fontAlgn="base">
        <a:spcBef>
          <a:spcPct val="35000"/>
        </a:spcBef>
        <a:spcAft>
          <a:spcPct val="0"/>
        </a:spcAft>
        <a:buSzPct val="85000"/>
        <a:buChar char="•"/>
        <a:defRPr sz="2000">
          <a:solidFill>
            <a:srgbClr val="3E4C56"/>
          </a:solidFill>
          <a:latin typeface="+mn-lt"/>
          <a:ea typeface="+mn-ea"/>
          <a:cs typeface="+mn-cs"/>
        </a:defRPr>
      </a:lvl6pPr>
      <a:lvl7pPr marL="2971800" indent="-228600" algn="l" rtl="0" fontAlgn="base">
        <a:spcBef>
          <a:spcPct val="35000"/>
        </a:spcBef>
        <a:spcAft>
          <a:spcPct val="0"/>
        </a:spcAft>
        <a:buSzPct val="85000"/>
        <a:buChar char="•"/>
        <a:defRPr sz="2000">
          <a:solidFill>
            <a:srgbClr val="3E4C56"/>
          </a:solidFill>
          <a:latin typeface="+mn-lt"/>
          <a:ea typeface="+mn-ea"/>
          <a:cs typeface="+mn-cs"/>
        </a:defRPr>
      </a:lvl7pPr>
      <a:lvl8pPr marL="3429000" indent="-228600" algn="l" rtl="0" fontAlgn="base">
        <a:spcBef>
          <a:spcPct val="35000"/>
        </a:spcBef>
        <a:spcAft>
          <a:spcPct val="0"/>
        </a:spcAft>
        <a:buSzPct val="85000"/>
        <a:buChar char="•"/>
        <a:defRPr sz="2000">
          <a:solidFill>
            <a:srgbClr val="3E4C56"/>
          </a:solidFill>
          <a:latin typeface="+mn-lt"/>
          <a:ea typeface="+mn-ea"/>
          <a:cs typeface="+mn-cs"/>
        </a:defRPr>
      </a:lvl8pPr>
      <a:lvl9pPr marL="3886200" indent="-228600" algn="l" rtl="0" fontAlgn="base">
        <a:spcBef>
          <a:spcPct val="35000"/>
        </a:spcBef>
        <a:spcAft>
          <a:spcPct val="0"/>
        </a:spcAft>
        <a:buSzPct val="85000"/>
        <a:buChar char="•"/>
        <a:defRPr sz="2000">
          <a:solidFill>
            <a:srgbClr val="3E4C5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a:latin typeface="Arial" pitchFamily="34" charset="0"/>
              <a:ea typeface="ＭＳ Ｐゴシック"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a:latin typeface="Arial" pitchFamily="34" charset="0"/>
              <a:ea typeface="+mn-ea"/>
              <a:sym typeface="Arial" charset="0"/>
            </a:endParaRPr>
          </a:p>
        </p:txBody>
      </p:sp>
      <p:sp>
        <p:nvSpPr>
          <p:cNvPr id="1229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8F107C2-5B5E-4A28-A449-67F51C9FA695}" type="slidenum">
              <a:rPr lang="ar-SA" sz="1000">
                <a:ea typeface="ＭＳ Ｐゴシック" pitchFamily="34" charset="-128"/>
              </a:rPr>
              <a:pPr eaLnBrk="0" hangingPunct="0">
                <a:spcBef>
                  <a:spcPct val="0"/>
                </a:spcBef>
              </a:pPr>
              <a:t>‹#›</a:t>
            </a:fld>
            <a:endParaRPr lang="en-US" sz="1000">
              <a:ea typeface="ＭＳ Ｐゴシック" pitchFamily="34" charset="-128"/>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a:latin typeface="Arial" pitchFamily="34" charset="0"/>
              <a:ea typeface="ＭＳ Ｐゴシック" pitchFamily="34" charset="-128"/>
            </a:endParaRPr>
          </a:p>
        </p:txBody>
      </p:sp>
      <p:pic>
        <p:nvPicPr>
          <p:cNvPr id="12296" name="Picture 6" descr="rule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632" r:id="rId1"/>
    <p:sldLayoutId id="2147484618" r:id="rId2"/>
    <p:sldLayoutId id="2147484633" r:id="rId3"/>
    <p:sldLayoutId id="2147484634" r:id="rId4"/>
    <p:sldLayoutId id="2147484619" r:id="rId5"/>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rgbClr val="B20637"/>
          </a:solidFill>
          <a:latin typeface="+mj-lt"/>
          <a:ea typeface="ＭＳ Ｐゴシック" charset="0"/>
          <a:cs typeface="+mj-cs"/>
        </a:defRPr>
      </a:lvl1pPr>
      <a:lvl2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2pPr>
      <a:lvl3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3pPr>
      <a:lvl4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4pPr>
      <a:lvl5pPr algn="l" rtl="0" eaLnBrk="0" fontAlgn="base" hangingPunct="0">
        <a:spcBef>
          <a:spcPct val="0"/>
        </a:spcBef>
        <a:spcAft>
          <a:spcPct val="0"/>
        </a:spcAft>
        <a:defRPr sz="3200" b="1">
          <a:solidFill>
            <a:srgbClr val="B20637"/>
          </a:solidFill>
          <a:latin typeface="Verdana" pitchFamily="34" charset="0"/>
          <a:ea typeface="ＭＳ Ｐゴシック" charset="0"/>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ＭＳ Ｐゴシック" charset="0"/>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ＭＳ Ｐゴシック"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customercenter.exlibrisgroup.com/"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923924" y="2928938"/>
            <a:ext cx="7762875"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algn="l" eaLnBrk="1" hangingPunct="1">
              <a:spcBef>
                <a:spcPct val="50000"/>
              </a:spcBef>
            </a:pPr>
            <a:r>
              <a:rPr lang="en-US" sz="3200" dirty="0" smtClean="0">
                <a:solidFill>
                  <a:srgbClr val="3E4C56"/>
                </a:solidFill>
              </a:rPr>
              <a:t>SFX </a:t>
            </a:r>
            <a:r>
              <a:rPr lang="en-US" sz="3200" dirty="0" err="1" smtClean="0">
                <a:solidFill>
                  <a:srgbClr val="3E4C56"/>
                </a:solidFill>
              </a:rPr>
              <a:t>TotalCare</a:t>
            </a:r>
            <a:r>
              <a:rPr lang="en-US" sz="3200" dirty="0" smtClean="0">
                <a:solidFill>
                  <a:srgbClr val="3E4C56"/>
                </a:solidFill>
              </a:rPr>
              <a:t>: Activating Resources using SFX Admin Lite</a:t>
            </a:r>
            <a:endParaRPr lang="en-US" sz="3200" dirty="0">
              <a:solidFill>
                <a:srgbClr val="3E4C5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SFX Admin Lite</a:t>
            </a: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086600" cy="2143125"/>
          </a:xfrm>
          <a:prstGeom prst="rect">
            <a:avLst/>
          </a:prstGeom>
          <a:noFill/>
          <a:ln>
            <a:noFill/>
          </a:ln>
          <a:effectLst>
            <a:glow rad="101600">
              <a:schemeClr val="bg1">
                <a:lumMod val="85000"/>
                <a:alpha val="40000"/>
              </a:schemeClr>
            </a:glow>
            <a:outerShdw dist="35921"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A6A6A6"/>
                </a:solidFill>
                <a:prstDash val="solid"/>
                <a:miter lim="800000"/>
                <a:headEnd/>
                <a:tailEnd/>
              </a14:hiddenLine>
            </a:ext>
          </a:extLst>
        </p:spPr>
      </p:pic>
      <p:cxnSp>
        <p:nvCxnSpPr>
          <p:cNvPr id="5" name="Straight Arrow Connector 4"/>
          <p:cNvCxnSpPr/>
          <p:nvPr/>
        </p:nvCxnSpPr>
        <p:spPr>
          <a:xfrm>
            <a:off x="2590800" y="3048000"/>
            <a:ext cx="457200" cy="10668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2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4114799"/>
            <a:ext cx="4629150" cy="1781175"/>
          </a:xfrm>
          <a:prstGeom prst="rect">
            <a:avLst/>
          </a:prstGeom>
          <a:noFill/>
          <a:ln>
            <a:noFill/>
          </a:ln>
          <a:effectLst>
            <a:glow rad="101600">
              <a:schemeClr val="bg1">
                <a:lumMod val="85000"/>
                <a:alpha val="40000"/>
              </a:schemeClr>
            </a:glow>
            <a:outerShdw dist="35921"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A6A6A6"/>
                </a:solidFill>
                <a:prstDash val="solid"/>
                <a:miter lim="800000"/>
                <a:headEnd/>
                <a:tailEnd/>
              </a14:hiddenLine>
            </a:ext>
          </a:extLst>
        </p:spPr>
      </p:pic>
    </p:spTree>
    <p:extLst>
      <p:ext uri="{BB962C8B-B14F-4D97-AF65-F5344CB8AC3E}">
        <p14:creationId xmlns:p14="http://schemas.microsoft.com/office/powerpoint/2010/main" val="42733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65000"/>
                  </a:schemeClr>
                </a:solidFill>
              </a:rPr>
              <a:t>Terminology Overview</a:t>
            </a:r>
          </a:p>
          <a:p>
            <a:pPr eaLnBrk="1" hangingPunct="1"/>
            <a:r>
              <a:rPr lang="en-US" dirty="0" smtClean="0">
                <a:solidFill>
                  <a:schemeClr val="bg1">
                    <a:lumMod val="65000"/>
                  </a:schemeClr>
                </a:solidFill>
              </a:rPr>
              <a:t>Introduction to SFX Admin Lite</a:t>
            </a:r>
          </a:p>
          <a:p>
            <a:pPr eaLnBrk="1" hangingPunct="1"/>
            <a:r>
              <a:rPr lang="en-US" dirty="0" smtClean="0">
                <a:solidFill>
                  <a:schemeClr val="tx1">
                    <a:lumMod val="65000"/>
                    <a:lumOff val="35000"/>
                  </a:schemeClr>
                </a:solidFill>
              </a:rPr>
              <a:t>SFX Resource Management</a:t>
            </a:r>
          </a:p>
          <a:p>
            <a:pPr lvl="1" eaLnBrk="1" hangingPunct="1"/>
            <a:r>
              <a:rPr lang="en-US" dirty="0" smtClean="0">
                <a:solidFill>
                  <a:schemeClr val="tx1">
                    <a:lumMod val="65000"/>
                    <a:lumOff val="35000"/>
                  </a:schemeClr>
                </a:solidFill>
              </a:rPr>
              <a:t>Find and Activate/Deactivate </a:t>
            </a:r>
            <a:r>
              <a:rPr lang="en-US" dirty="0">
                <a:solidFill>
                  <a:schemeClr val="tx1">
                    <a:lumMod val="65000"/>
                    <a:lumOff val="35000"/>
                  </a:schemeClr>
                </a:solidFill>
              </a:rPr>
              <a:t>O</a:t>
            </a:r>
            <a:r>
              <a:rPr lang="en-US" dirty="0" smtClean="0">
                <a:solidFill>
                  <a:schemeClr val="tx1">
                    <a:lumMod val="65000"/>
                    <a:lumOff val="35000"/>
                  </a:schemeClr>
                </a:solidFill>
              </a:rPr>
              <a:t>bjects</a:t>
            </a:r>
          </a:p>
          <a:p>
            <a:pPr lvl="1" eaLnBrk="1" hangingPunct="1"/>
            <a:r>
              <a:rPr lang="en-US" dirty="0" smtClean="0">
                <a:solidFill>
                  <a:schemeClr val="bg2">
                    <a:lumMod val="50000"/>
                  </a:schemeClr>
                </a:solidFill>
              </a:rPr>
              <a:t>Add Local </a:t>
            </a:r>
            <a:r>
              <a:rPr lang="en-US" dirty="0">
                <a:solidFill>
                  <a:schemeClr val="bg2">
                    <a:lumMod val="50000"/>
                  </a:schemeClr>
                </a:solidFill>
              </a:rPr>
              <a:t>T</a:t>
            </a:r>
            <a:r>
              <a:rPr lang="en-US" dirty="0" smtClean="0">
                <a:solidFill>
                  <a:schemeClr val="bg2">
                    <a:lumMod val="50000"/>
                  </a:schemeClr>
                </a:solidFill>
              </a:rPr>
              <a:t>hresholds</a:t>
            </a:r>
          </a:p>
          <a:p>
            <a:pPr lvl="1" eaLnBrk="1" hangingPunct="1"/>
            <a:r>
              <a:rPr lang="en-US" dirty="0" smtClean="0">
                <a:solidFill>
                  <a:schemeClr val="bg2">
                    <a:lumMod val="50000"/>
                  </a:schemeClr>
                </a:solidFill>
              </a:rPr>
              <a:t>Test SFX Menu</a:t>
            </a:r>
          </a:p>
          <a:p>
            <a:pPr eaLnBrk="1" hangingPunct="1"/>
            <a:r>
              <a:rPr lang="en-US" dirty="0" smtClean="0">
                <a:solidFill>
                  <a:schemeClr val="bg1">
                    <a:lumMod val="65000"/>
                  </a:schemeClr>
                </a:solidFill>
              </a:rPr>
              <a:t>Summary &amp; Additional </a:t>
            </a:r>
            <a:r>
              <a:rPr lang="en-US" dirty="0">
                <a:solidFill>
                  <a:schemeClr val="bg1">
                    <a:lumMod val="65000"/>
                  </a:schemeClr>
                </a:solidFill>
              </a:rPr>
              <a:t>R</a:t>
            </a:r>
            <a:r>
              <a:rPr lang="en-US" dirty="0" smtClean="0">
                <a:solidFill>
                  <a:schemeClr val="bg1">
                    <a:lumMod val="65000"/>
                  </a:schemeClr>
                </a:solidFill>
              </a:rPr>
              <a:t>esources</a:t>
            </a:r>
            <a:endParaRPr lang="en-US" dirty="0">
              <a:solidFill>
                <a:schemeClr val="bg1">
                  <a:lumMod val="65000"/>
                </a:schemeClr>
              </a:solidFill>
            </a:endParaRPr>
          </a:p>
        </p:txBody>
      </p:sp>
    </p:spTree>
    <p:extLst>
      <p:ext uri="{BB962C8B-B14F-4D97-AF65-F5344CB8AC3E}">
        <p14:creationId xmlns:p14="http://schemas.microsoft.com/office/powerpoint/2010/main" val="130142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KB Manager: Objects</a:t>
            </a:r>
          </a:p>
        </p:txBody>
      </p:sp>
      <p:sp>
        <p:nvSpPr>
          <p:cNvPr id="3" name="Content Placeholder 2"/>
          <p:cNvSpPr>
            <a:spLocks noGrp="1"/>
          </p:cNvSpPr>
          <p:nvPr>
            <p:ph idx="1"/>
          </p:nvPr>
        </p:nvSpPr>
        <p:spPr/>
        <p:txBody>
          <a:bodyPr/>
          <a:lstStyle/>
          <a:p>
            <a:pPr>
              <a:defRPr/>
            </a:pPr>
            <a:r>
              <a:rPr lang="en-US" dirty="0" smtClean="0"/>
              <a:t>Search for a publication title in SFX:</a:t>
            </a:r>
          </a:p>
          <a:p>
            <a:pPr lvl="1" eaLnBrk="1" hangingPunct="1">
              <a:spcBef>
                <a:spcPts val="600"/>
              </a:spcBef>
              <a:defRPr/>
            </a:pPr>
            <a:r>
              <a:rPr lang="en-US" dirty="0" smtClean="0"/>
              <a:t>Go to </a:t>
            </a:r>
            <a:r>
              <a:rPr lang="en-US" dirty="0" err="1" smtClean="0"/>
              <a:t>KBManager</a:t>
            </a:r>
            <a:r>
              <a:rPr lang="en-US" dirty="0" smtClean="0"/>
              <a:t> &gt; Objects</a:t>
            </a:r>
          </a:p>
          <a:p>
            <a:pPr lvl="1" eaLnBrk="1" hangingPunct="1">
              <a:spcBef>
                <a:spcPts val="600"/>
              </a:spcBef>
              <a:defRPr/>
            </a:pPr>
            <a:r>
              <a:rPr lang="en-US" dirty="0" smtClean="0"/>
              <a:t>Select criteria in dropdown</a:t>
            </a:r>
          </a:p>
          <a:p>
            <a:pPr lvl="1" eaLnBrk="1" hangingPunct="1">
              <a:spcBef>
                <a:spcPts val="600"/>
              </a:spcBef>
              <a:defRPr/>
            </a:pPr>
            <a:r>
              <a:rPr lang="en-US" dirty="0" smtClean="0"/>
              <a:t>Enter search term</a:t>
            </a:r>
          </a:p>
          <a:p>
            <a:pPr lvl="1" eaLnBrk="1" hangingPunct="1">
              <a:spcBef>
                <a:spcPts val="600"/>
              </a:spcBef>
              <a:defRPr/>
            </a:pPr>
            <a:r>
              <a:rPr lang="en-US" dirty="0" smtClean="0"/>
              <a:t>Add conditions (optional)</a:t>
            </a:r>
          </a:p>
          <a:p>
            <a:pPr lvl="1" eaLnBrk="1" hangingPunct="1">
              <a:defRPr/>
            </a:pPr>
            <a:r>
              <a:rPr lang="en-US" dirty="0" smtClean="0"/>
              <a:t>Click Search</a:t>
            </a:r>
          </a:p>
          <a:p>
            <a:pPr>
              <a:defRPr/>
            </a:pPr>
            <a:endParaRPr lang="en-US" dirty="0"/>
          </a:p>
          <a:p>
            <a:pPr>
              <a:defRPr/>
            </a:pPr>
            <a:endParaRPr lang="en-US" dirty="0" smtClean="0"/>
          </a:p>
          <a:p>
            <a:pPr marL="0" indent="0">
              <a:buFontTx/>
              <a:buNone/>
              <a:defRPr/>
            </a:pPr>
            <a:endParaRPr lang="en-US" dirty="0" smtClean="0"/>
          </a:p>
          <a:p>
            <a:pPr marL="0" indent="0">
              <a:buFontTx/>
              <a:buNone/>
              <a:defRPr/>
            </a:pPr>
            <a:endParaRPr lang="en-US" dirty="0"/>
          </a:p>
        </p:txBody>
      </p:sp>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47184"/>
            <a:ext cx="8077200" cy="2144106"/>
          </a:xfrm>
          <a:prstGeom prst="rect">
            <a:avLst/>
          </a:prstGeom>
          <a:noFill/>
          <a:ln>
            <a:noFill/>
          </a:ln>
          <a:effectLst>
            <a:glow rad="101600">
              <a:schemeClr val="bg1">
                <a:lumMod val="85000"/>
                <a:alpha val="40000"/>
              </a:schemeClr>
            </a:glow>
            <a:outerShdw dist="35921"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A6A6A6"/>
                </a:solidFill>
                <a:prstDash val="solid"/>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6520" y="1735645"/>
            <a:ext cx="2742969" cy="1135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p:nvPr/>
        </p:nvSpPr>
        <p:spPr>
          <a:xfrm>
            <a:off x="5778756" y="2139944"/>
            <a:ext cx="890400" cy="6032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99691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View Object</a:t>
            </a:r>
          </a:p>
        </p:txBody>
      </p:sp>
      <p:sp>
        <p:nvSpPr>
          <p:cNvPr id="20483" name="Content Placeholder 2"/>
          <p:cNvSpPr>
            <a:spLocks noGrp="1"/>
          </p:cNvSpPr>
          <p:nvPr>
            <p:ph idx="1"/>
          </p:nvPr>
        </p:nvSpPr>
        <p:spPr/>
        <p:txBody>
          <a:bodyPr/>
          <a:lstStyle/>
          <a:p>
            <a:endParaRPr lang="en-US" smtClean="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865188"/>
            <a:ext cx="9223375" cy="174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533400" y="1981200"/>
            <a:ext cx="304800" cy="3048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890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1" y="2812057"/>
            <a:ext cx="8528049" cy="3369355"/>
          </a:xfrm>
          <a:prstGeom prst="rect">
            <a:avLst/>
          </a:prstGeom>
          <a:noFill/>
          <a:ln>
            <a:noFill/>
          </a:ln>
          <a:effectLst>
            <a:glow rad="101600">
              <a:schemeClr val="bg1">
                <a:lumMod val="85000"/>
                <a:alpha val="40000"/>
              </a:schemeClr>
            </a:glow>
            <a:outerShdw dist="35921"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A6A6A6"/>
                </a:solidFill>
                <a:prstDash val="solid"/>
                <a:miter lim="800000"/>
                <a:headEnd/>
                <a:tailEnd/>
              </a14:hiddenLine>
            </a:ext>
          </a:extLst>
        </p:spPr>
      </p:pic>
      <p:cxnSp>
        <p:nvCxnSpPr>
          <p:cNvPr id="6" name="Straight Arrow Connector 5"/>
          <p:cNvCxnSpPr/>
          <p:nvPr/>
        </p:nvCxnSpPr>
        <p:spPr>
          <a:xfrm>
            <a:off x="838200" y="2286000"/>
            <a:ext cx="1600200" cy="14478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488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 y="3153970"/>
            <a:ext cx="8945342" cy="339923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 y="1123950"/>
            <a:ext cx="7991475" cy="161925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6" name="Title 1"/>
          <p:cNvSpPr>
            <a:spLocks noGrp="1"/>
          </p:cNvSpPr>
          <p:nvPr>
            <p:ph type="title"/>
          </p:nvPr>
        </p:nvSpPr>
        <p:spPr>
          <a:xfrm>
            <a:off x="304800" y="120650"/>
            <a:ext cx="8777288" cy="533400"/>
          </a:xfrm>
        </p:spPr>
        <p:txBody>
          <a:bodyPr/>
          <a:lstStyle/>
          <a:p>
            <a:r>
              <a:rPr lang="en-US" smtClean="0"/>
              <a:t>Activate/Deactivate Object</a:t>
            </a:r>
          </a:p>
        </p:txBody>
      </p:sp>
      <p:sp>
        <p:nvSpPr>
          <p:cNvPr id="6" name="Rectangle 5"/>
          <p:cNvSpPr/>
          <p:nvPr/>
        </p:nvSpPr>
        <p:spPr>
          <a:xfrm>
            <a:off x="8057322" y="5046267"/>
            <a:ext cx="457200" cy="18256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8116956" y="2464850"/>
            <a:ext cx="228600" cy="251901"/>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8" name="Straight Arrow Connector 7"/>
          <p:cNvCxnSpPr/>
          <p:nvPr/>
        </p:nvCxnSpPr>
        <p:spPr>
          <a:xfrm flipH="1">
            <a:off x="8057322" y="2743200"/>
            <a:ext cx="173934" cy="211038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8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2800" dirty="0" smtClean="0"/>
              <a:t>Thresholds / Date Coverage</a:t>
            </a:r>
          </a:p>
        </p:txBody>
      </p:sp>
      <p:sp>
        <p:nvSpPr>
          <p:cNvPr id="451587" name="Rectangle 3"/>
          <p:cNvSpPr>
            <a:spLocks noGrp="1" noChangeArrowheads="1"/>
          </p:cNvSpPr>
          <p:nvPr>
            <p:ph type="body" idx="1"/>
          </p:nvPr>
        </p:nvSpPr>
        <p:spPr/>
        <p:txBody>
          <a:bodyPr/>
          <a:lstStyle/>
          <a:p>
            <a:pPr eaLnBrk="1" hangingPunct="1"/>
            <a:r>
              <a:rPr lang="en-US" dirty="0" smtClean="0"/>
              <a:t>Thresholds</a:t>
            </a:r>
          </a:p>
          <a:p>
            <a:pPr lvl="1" eaLnBrk="1" hangingPunct="1"/>
            <a:r>
              <a:rPr lang="en-US" dirty="0" smtClean="0"/>
              <a:t>Conditions placed on targets, services, or objects (e.g., date coverage)</a:t>
            </a:r>
          </a:p>
          <a:p>
            <a:pPr eaLnBrk="1" hangingPunct="1"/>
            <a:r>
              <a:rPr lang="en-US" dirty="0" smtClean="0"/>
              <a:t>Global thresholds</a:t>
            </a:r>
          </a:p>
          <a:p>
            <a:pPr lvl="1" eaLnBrk="1" hangingPunct="1"/>
            <a:r>
              <a:rPr lang="en-US" dirty="0" smtClean="0"/>
              <a:t>Defaults from vendor</a:t>
            </a:r>
          </a:p>
          <a:p>
            <a:pPr eaLnBrk="1" hangingPunct="1"/>
            <a:r>
              <a:rPr lang="en-US" dirty="0" smtClean="0"/>
              <a:t>Local thresholds</a:t>
            </a:r>
          </a:p>
          <a:p>
            <a:pPr lvl="1" eaLnBrk="1" hangingPunct="1"/>
            <a:r>
              <a:rPr lang="en-US" dirty="0" smtClean="0"/>
              <a:t>You can customize</a:t>
            </a:r>
          </a:p>
          <a:p>
            <a:pPr lvl="1" eaLnBrk="1" hangingPunct="1"/>
            <a:endParaRPr lang="en-US" dirty="0" smtClean="0"/>
          </a:p>
          <a:p>
            <a:pPr lvl="1" eaLnBrk="1" hangingPunct="1"/>
            <a:endParaRPr lang="en-US" dirty="0" smtClean="0"/>
          </a:p>
        </p:txBody>
      </p:sp>
    </p:spTree>
    <p:extLst>
      <p:ext uri="{BB962C8B-B14F-4D97-AF65-F5344CB8AC3E}">
        <p14:creationId xmlns:p14="http://schemas.microsoft.com/office/powerpoint/2010/main" val="1398681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15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1587">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515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1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58" y="1020370"/>
            <a:ext cx="8945342" cy="339923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Title 1"/>
          <p:cNvSpPr>
            <a:spLocks noGrp="1"/>
          </p:cNvSpPr>
          <p:nvPr>
            <p:ph type="title"/>
          </p:nvPr>
        </p:nvSpPr>
        <p:spPr/>
        <p:txBody>
          <a:bodyPr/>
          <a:lstStyle/>
          <a:p>
            <a:r>
              <a:rPr lang="en-US" smtClean="0"/>
              <a:t>Edit Coverage Information</a:t>
            </a:r>
          </a:p>
        </p:txBody>
      </p:sp>
      <p:pic>
        <p:nvPicPr>
          <p:cNvPr id="675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52800"/>
            <a:ext cx="5029200" cy="3165231"/>
          </a:xfrm>
          <a:prstGeom prst="rect">
            <a:avLst/>
          </a:prstGeom>
          <a:noFill/>
          <a:ln>
            <a:noFill/>
          </a:ln>
          <a:effectLst>
            <a:glow rad="101600">
              <a:schemeClr val="bg1">
                <a:lumMod val="85000"/>
                <a:alpha val="40000"/>
              </a:schemeClr>
            </a:glow>
            <a:outerShdw dist="35921" dir="2700000" algn="ctr" rotWithShape="0">
              <a:srgbClr val="808080"/>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A6A6A6"/>
                </a:solidFill>
                <a:prstDash val="solid"/>
                <a:miter lim="800000"/>
                <a:headEnd/>
                <a:tailEnd/>
              </a14:hiddenLine>
            </a:ext>
          </a:extLst>
        </p:spPr>
      </p:pic>
      <p:sp>
        <p:nvSpPr>
          <p:cNvPr id="6" name="Rectangle 5"/>
          <p:cNvSpPr/>
          <p:nvPr/>
        </p:nvSpPr>
        <p:spPr>
          <a:xfrm>
            <a:off x="6248400" y="2743200"/>
            <a:ext cx="1295400" cy="36512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cxnSp>
        <p:nvCxnSpPr>
          <p:cNvPr id="7" name="Straight Arrow Connector 6"/>
          <p:cNvCxnSpPr/>
          <p:nvPr/>
        </p:nvCxnSpPr>
        <p:spPr>
          <a:xfrm flipH="1">
            <a:off x="5334000" y="3276600"/>
            <a:ext cx="990600" cy="11430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79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29" y="990600"/>
            <a:ext cx="8945342" cy="3399230"/>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itle 1"/>
          <p:cNvSpPr>
            <a:spLocks noGrp="1"/>
          </p:cNvSpPr>
          <p:nvPr>
            <p:ph type="title"/>
          </p:nvPr>
        </p:nvSpPr>
        <p:spPr/>
        <p:txBody>
          <a:bodyPr/>
          <a:lstStyle/>
          <a:p>
            <a:r>
              <a:rPr lang="en-US" smtClean="0"/>
              <a:t>Test SFX Menu</a:t>
            </a:r>
          </a:p>
        </p:txBody>
      </p:sp>
      <p:sp>
        <p:nvSpPr>
          <p:cNvPr id="4" name="Rectangle 3"/>
          <p:cNvSpPr/>
          <p:nvPr/>
        </p:nvSpPr>
        <p:spPr>
          <a:xfrm>
            <a:off x="8759263" y="2852058"/>
            <a:ext cx="312274" cy="2286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4238625"/>
            <a:ext cx="5562600" cy="239077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4" idx="1"/>
          </p:cNvCxnSpPr>
          <p:nvPr/>
        </p:nvCxnSpPr>
        <p:spPr>
          <a:xfrm flipH="1">
            <a:off x="5257802" y="2966358"/>
            <a:ext cx="3501461" cy="17145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021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If Linking Parameters Needed…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39" y="1524000"/>
            <a:ext cx="9024061" cy="4043295"/>
          </a:xfrm>
          <a:prstGeom prst="rect">
            <a:avLst/>
          </a:prstGeom>
          <a:noFill/>
          <a:ln>
            <a:noFill/>
          </a:ln>
          <a:effectLst>
            <a:glow rad="101600">
              <a:schemeClr val="bg1">
                <a:lumMod val="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308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a:xfrm>
            <a:off x="381000" y="914400"/>
            <a:ext cx="8261350" cy="5030787"/>
          </a:xfrm>
        </p:spPr>
        <p:txBody>
          <a:bodyPr/>
          <a:lstStyle/>
          <a:p>
            <a:r>
              <a:rPr lang="en-US" dirty="0" smtClean="0"/>
              <a:t>When to use the SFX Admin Lite </a:t>
            </a:r>
            <a:r>
              <a:rPr lang="en-US" i="1" dirty="0" smtClean="0"/>
              <a:t>Objects</a:t>
            </a:r>
            <a:r>
              <a:rPr lang="en-US" dirty="0" smtClean="0"/>
              <a:t> area?</a:t>
            </a:r>
          </a:p>
          <a:p>
            <a:pPr lvl="1"/>
            <a:endParaRPr lang="en-US" sz="1000" dirty="0" smtClean="0"/>
          </a:p>
          <a:p>
            <a:pPr lvl="1"/>
            <a:r>
              <a:rPr lang="en-US" sz="2000" dirty="0" smtClean="0"/>
              <a:t>Activating just a </a:t>
            </a:r>
            <a:r>
              <a:rPr lang="en-US" sz="2000" u="sng" dirty="0" smtClean="0"/>
              <a:t>few</a:t>
            </a:r>
            <a:r>
              <a:rPr lang="en-US" sz="2000" dirty="0" smtClean="0"/>
              <a:t> objects in the  target / target service</a:t>
            </a:r>
          </a:p>
          <a:p>
            <a:pPr lvl="1"/>
            <a:endParaRPr lang="en-US" sz="1000" dirty="0" smtClean="0"/>
          </a:p>
          <a:p>
            <a:pPr lvl="1"/>
            <a:r>
              <a:rPr lang="en-US" sz="2000" dirty="0" smtClean="0"/>
              <a:t>Activating an object within an already-activated target / target service</a:t>
            </a:r>
          </a:p>
          <a:p>
            <a:pPr lvl="1"/>
            <a:r>
              <a:rPr lang="en-US" sz="2000" dirty="0"/>
              <a:t>	</a:t>
            </a:r>
            <a:r>
              <a:rPr lang="en-US" sz="2000" dirty="0" smtClean="0"/>
              <a:t>Example: You have access to a new title in an already-activated selective package</a:t>
            </a:r>
          </a:p>
          <a:p>
            <a:pPr lvl="1"/>
            <a:endParaRPr lang="en-US" sz="1000" dirty="0" smtClean="0"/>
          </a:p>
          <a:p>
            <a:pPr lvl="1"/>
            <a:r>
              <a:rPr lang="en-US" sz="2000" dirty="0"/>
              <a:t>A</a:t>
            </a:r>
            <a:r>
              <a:rPr lang="en-US" sz="2000" dirty="0" smtClean="0"/>
              <a:t>ctivating objects in a new target / target service that do not require linking parameters</a:t>
            </a:r>
          </a:p>
          <a:p>
            <a:pPr lvl="1"/>
            <a:r>
              <a:rPr lang="en-US" sz="2000" dirty="0"/>
              <a:t>	</a:t>
            </a:r>
            <a:r>
              <a:rPr lang="en-US" sz="2000" dirty="0" smtClean="0"/>
              <a:t>Example: Activating objects in free targets</a:t>
            </a:r>
          </a:p>
        </p:txBody>
      </p:sp>
    </p:spTree>
    <p:extLst>
      <p:ext uri="{BB962C8B-B14F-4D97-AF65-F5344CB8AC3E}">
        <p14:creationId xmlns:p14="http://schemas.microsoft.com/office/powerpoint/2010/main" val="344528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ea typeface="ＭＳ Ｐゴシック" pitchFamily="34" charset="-128"/>
              </a:rPr>
              <a:t>Copyright Statement</a:t>
            </a:r>
          </a:p>
        </p:txBody>
      </p:sp>
      <p:sp>
        <p:nvSpPr>
          <p:cNvPr id="18435"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굴림"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TRADEMARKS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Ex Libris, the Ex Libris logo, </a:t>
            </a:r>
            <a:r>
              <a:rPr lang="en-US" altLang="ko-KR" sz="1200" b="0" dirty="0" smtClean="0">
                <a:solidFill>
                  <a:srgbClr val="3E4C56"/>
                </a:solidFill>
                <a:ea typeface="굴림" pitchFamily="34" charset="-127"/>
              </a:rPr>
              <a:t>Alma, Aleph</a:t>
            </a:r>
            <a:r>
              <a:rPr lang="en-US" altLang="ko-KR" sz="1200" b="0" dirty="0">
                <a:solidFill>
                  <a:srgbClr val="3E4C56"/>
                </a:solidFill>
                <a:ea typeface="굴림" pitchFamily="34" charset="-127"/>
              </a:rPr>
              <a:t>, </a:t>
            </a:r>
            <a:r>
              <a:rPr lang="en-US" altLang="ko-KR" sz="1200" b="0" dirty="0" smtClean="0">
                <a:solidFill>
                  <a:srgbClr val="3E4C56"/>
                </a:solidFill>
                <a:ea typeface="굴림" pitchFamily="34" charset="-127"/>
              </a:rPr>
              <a:t>Voyager, </a:t>
            </a:r>
            <a:r>
              <a:rPr lang="en-US" altLang="ko-KR" sz="1200" b="0" dirty="0" err="1" smtClean="0">
                <a:solidFill>
                  <a:srgbClr val="3E4C56"/>
                </a:solidFill>
                <a:ea typeface="굴림" pitchFamily="34" charset="-127"/>
              </a:rPr>
              <a:t>bX</a:t>
            </a:r>
            <a:r>
              <a:rPr lang="en-US" altLang="ko-KR" sz="1200" b="0" dirty="0" smtClean="0">
                <a:solidFill>
                  <a:srgbClr val="3E4C56"/>
                </a:solidFill>
                <a:ea typeface="굴림" pitchFamily="34" charset="-127"/>
              </a:rPr>
              <a:t>, SFX</a:t>
            </a:r>
            <a:r>
              <a:rPr lang="en-US" altLang="ko-KR" sz="1200" b="0" dirty="0">
                <a:solidFill>
                  <a:srgbClr val="3E4C56"/>
                </a:solidFill>
                <a:ea typeface="굴림" pitchFamily="34" charset="-127"/>
              </a:rPr>
              <a:t>, SFXIT, </a:t>
            </a:r>
            <a:r>
              <a:rPr lang="en-US" altLang="ko-KR" sz="1200" b="0" dirty="0" err="1">
                <a:solidFill>
                  <a:srgbClr val="3E4C56"/>
                </a:solidFill>
                <a:ea typeface="굴림" pitchFamily="34" charset="-127"/>
              </a:rPr>
              <a:t>MetaLib</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DigiTool</a:t>
            </a:r>
            <a:r>
              <a:rPr lang="en-US" altLang="ko-KR" sz="1200" b="0" dirty="0">
                <a:solidFill>
                  <a:srgbClr val="3E4C56"/>
                </a:solidFill>
                <a:ea typeface="굴림" pitchFamily="34" charset="-127"/>
              </a:rPr>
              <a:t>, Verde, Primo, </a:t>
            </a:r>
            <a:r>
              <a:rPr lang="en-US" altLang="ko-KR" sz="1200" b="0" dirty="0" err="1" smtClean="0">
                <a:solidFill>
                  <a:srgbClr val="3E4C56"/>
                </a:solidFill>
                <a:ea typeface="굴림" pitchFamily="34" charset="-127"/>
              </a:rPr>
              <a:t>MetaSearch</a:t>
            </a:r>
            <a:r>
              <a:rPr lang="en-US" altLang="ko-KR" sz="1200" b="0" dirty="0">
                <a:solidFill>
                  <a:srgbClr val="3E4C56"/>
                </a:solidFill>
                <a:ea typeface="굴림" pitchFamily="34" charset="-127"/>
              </a:rPr>
              <a:t>, </a:t>
            </a:r>
            <a:r>
              <a:rPr lang="en-US" altLang="ko-KR" sz="1200" b="0" dirty="0" err="1">
                <a:solidFill>
                  <a:srgbClr val="3E4C56"/>
                </a:solidFill>
                <a:ea typeface="굴림" pitchFamily="34" charset="-127"/>
              </a:rPr>
              <a:t>MetaIndex</a:t>
            </a:r>
            <a:r>
              <a:rPr lang="en-US" altLang="ko-KR" sz="1200" b="0" dirty="0">
                <a:solidFill>
                  <a:srgbClr val="3E4C56"/>
                </a:solidFill>
                <a:ea typeface="굴림" pitchFamily="34" charset="-127"/>
              </a:rPr>
              <a:t>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굴림" pitchFamily="34" charset="-127"/>
            </a:endParaRPr>
          </a:p>
          <a:p>
            <a:pPr algn="l">
              <a:lnSpc>
                <a:spcPct val="105000"/>
              </a:lnSpc>
              <a:spcBef>
                <a:spcPct val="0"/>
              </a:spcBef>
            </a:pPr>
            <a:r>
              <a:rPr lang="en-US" altLang="ko-KR" sz="1200" dirty="0">
                <a:solidFill>
                  <a:srgbClr val="3E4C56"/>
                </a:solidFill>
                <a:ea typeface="굴림" pitchFamily="34" charset="-127"/>
              </a:rPr>
              <a:t>DISCLAIMER </a:t>
            </a:r>
            <a:r>
              <a:rPr lang="en-US" altLang="ko-KR" sz="1200" b="0" dirty="0">
                <a:solidFill>
                  <a:srgbClr val="3E4C56"/>
                </a:solidFill>
                <a:ea typeface="굴림" pitchFamily="34" charset="-127"/>
              </a:rPr>
              <a:t/>
            </a:r>
            <a:br>
              <a:rPr lang="en-US" altLang="ko-KR" sz="1200" b="0" dirty="0">
                <a:solidFill>
                  <a:srgbClr val="3E4C56"/>
                </a:solidFill>
                <a:ea typeface="굴림" pitchFamily="34" charset="-127"/>
              </a:rPr>
            </a:br>
            <a:r>
              <a:rPr lang="en-US" altLang="ko-KR" sz="1200" b="0" dirty="0">
                <a:solidFill>
                  <a:srgbClr val="3E4C56"/>
                </a:solidFill>
                <a:ea typeface="굴림"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굴림" pitchFamily="34" charset="-127"/>
            </a:endParaRPr>
          </a:p>
          <a:p>
            <a:pPr algn="just">
              <a:lnSpc>
                <a:spcPct val="105000"/>
              </a:lnSpc>
              <a:spcBef>
                <a:spcPct val="0"/>
              </a:spcBef>
            </a:pPr>
            <a:r>
              <a:rPr lang="en-US" altLang="ko-KR" sz="1200" b="0" dirty="0">
                <a:solidFill>
                  <a:srgbClr val="3E4C56"/>
                </a:solidFill>
                <a:ea typeface="굴림"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ＭＳ Ｐゴシック" pitchFamily="34" charset="-128"/>
            </a:endParaRPr>
          </a:p>
          <a:p>
            <a:pPr algn="just">
              <a:lnSpc>
                <a:spcPct val="80000"/>
              </a:lnSpc>
              <a:spcBef>
                <a:spcPct val="0"/>
              </a:spcBef>
            </a:pPr>
            <a:r>
              <a:rPr lang="en-US" sz="1000" b="0" dirty="0">
                <a:solidFill>
                  <a:srgbClr val="3E4C56"/>
                </a:solidFill>
                <a:ea typeface="ＭＳ Ｐゴシック" pitchFamily="34" charset="-128"/>
              </a:rPr>
              <a:t>© Ex Libris Ltd., </a:t>
            </a:r>
            <a:r>
              <a:rPr lang="en-US" sz="1000" b="0" dirty="0" smtClean="0">
                <a:solidFill>
                  <a:srgbClr val="3E4C56"/>
                </a:solidFill>
                <a:ea typeface="ＭＳ Ｐゴシック" pitchFamily="34" charset="-128"/>
              </a:rPr>
              <a:t>2014</a:t>
            </a:r>
            <a:endParaRPr lang="en-US" sz="1000" b="0" dirty="0">
              <a:solidFill>
                <a:srgbClr val="3E4C56"/>
              </a:solidFill>
              <a:ea typeface="ＭＳ Ｐゴシック" pitchFamily="34" charset="-128"/>
            </a:endParaRPr>
          </a:p>
          <a:p>
            <a:pPr algn="just">
              <a:lnSpc>
                <a:spcPct val="105000"/>
              </a:lnSpc>
              <a:spcBef>
                <a:spcPct val="0"/>
              </a:spcBef>
            </a:pPr>
            <a:endParaRPr lang="en-US" sz="1200" b="0" dirty="0">
              <a:solidFill>
                <a:srgbClr val="3E4C56"/>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continued</a:t>
            </a:r>
            <a:endParaRPr lang="en-US" dirty="0"/>
          </a:p>
        </p:txBody>
      </p:sp>
      <p:sp>
        <p:nvSpPr>
          <p:cNvPr id="3" name="Content Placeholder 2"/>
          <p:cNvSpPr>
            <a:spLocks noGrp="1"/>
          </p:cNvSpPr>
          <p:nvPr>
            <p:ph idx="1"/>
          </p:nvPr>
        </p:nvSpPr>
        <p:spPr/>
        <p:txBody>
          <a:bodyPr/>
          <a:lstStyle/>
          <a:p>
            <a:r>
              <a:rPr lang="en-US" dirty="0" smtClean="0"/>
              <a:t>When to log </a:t>
            </a:r>
            <a:r>
              <a:rPr lang="en-US" dirty="0"/>
              <a:t>a support case for </a:t>
            </a:r>
            <a:r>
              <a:rPr lang="en-US" dirty="0" smtClean="0"/>
              <a:t>activations/deactivations?</a:t>
            </a:r>
            <a:endParaRPr lang="en-US" dirty="0"/>
          </a:p>
          <a:p>
            <a:pPr lvl="1"/>
            <a:endParaRPr lang="en-US" sz="1800" dirty="0" smtClean="0"/>
          </a:p>
          <a:p>
            <a:pPr lvl="1"/>
            <a:r>
              <a:rPr lang="en-US" sz="2000" dirty="0" smtClean="0"/>
              <a:t>If </a:t>
            </a:r>
            <a:r>
              <a:rPr lang="en-US" sz="2000" dirty="0"/>
              <a:t>the </a:t>
            </a:r>
            <a:r>
              <a:rPr lang="en-US" sz="2000" dirty="0" smtClean="0"/>
              <a:t>package is newly-subscribed to and the target/target service may </a:t>
            </a:r>
            <a:r>
              <a:rPr lang="en-US" sz="2000" dirty="0"/>
              <a:t>require linking </a:t>
            </a:r>
            <a:r>
              <a:rPr lang="en-US" sz="2000" dirty="0" smtClean="0"/>
              <a:t>parameters</a:t>
            </a:r>
          </a:p>
          <a:p>
            <a:pPr lvl="1"/>
            <a:r>
              <a:rPr lang="en-US" sz="2000" dirty="0"/>
              <a:t>	</a:t>
            </a:r>
            <a:r>
              <a:rPr lang="en-US" sz="2000" dirty="0" smtClean="0"/>
              <a:t>Example: </a:t>
            </a:r>
            <a:r>
              <a:rPr lang="en-US" sz="2000" dirty="0"/>
              <a:t>S</a:t>
            </a:r>
            <a:r>
              <a:rPr lang="en-US" sz="2000" dirty="0" smtClean="0"/>
              <a:t>ubscription to a new aggregator package</a:t>
            </a:r>
            <a:endParaRPr lang="en-US" sz="2000" dirty="0"/>
          </a:p>
          <a:p>
            <a:pPr lvl="1"/>
            <a:endParaRPr lang="en-US" sz="2000" dirty="0" smtClean="0"/>
          </a:p>
          <a:p>
            <a:pPr lvl="1"/>
            <a:r>
              <a:rPr lang="en-US" sz="2000" dirty="0" smtClean="0"/>
              <a:t>If </a:t>
            </a:r>
            <a:r>
              <a:rPr lang="en-US" sz="2000" dirty="0"/>
              <a:t>you have </a:t>
            </a:r>
            <a:r>
              <a:rPr lang="en-US" sz="2000" u="sng" dirty="0"/>
              <a:t>many</a:t>
            </a:r>
            <a:r>
              <a:rPr lang="en-US" sz="2000" dirty="0"/>
              <a:t> objects in a target/target service to </a:t>
            </a:r>
            <a:r>
              <a:rPr lang="en-US" sz="2000" dirty="0" smtClean="0"/>
              <a:t>activate or deactivate! </a:t>
            </a:r>
          </a:p>
          <a:p>
            <a:pPr lvl="1"/>
            <a:r>
              <a:rPr lang="en-US" sz="2000" dirty="0"/>
              <a:t>	</a:t>
            </a:r>
            <a:r>
              <a:rPr lang="en-US" sz="2000" dirty="0" smtClean="0"/>
              <a:t>Example: Aggregator packages, or </a:t>
            </a:r>
            <a:r>
              <a:rPr lang="en-US" sz="2000" dirty="0"/>
              <a:t>selective packages with many </a:t>
            </a:r>
            <a:r>
              <a:rPr lang="en-US" sz="2000" dirty="0" smtClean="0"/>
              <a:t>titles</a:t>
            </a:r>
            <a:endParaRPr lang="en-US" sz="2000" dirty="0"/>
          </a:p>
        </p:txBody>
      </p:sp>
    </p:spTree>
    <p:extLst>
      <p:ext uri="{BB962C8B-B14F-4D97-AF65-F5344CB8AC3E}">
        <p14:creationId xmlns:p14="http://schemas.microsoft.com/office/powerpoint/2010/main" val="392014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65000"/>
                  </a:schemeClr>
                </a:solidFill>
              </a:rPr>
              <a:t>Terminology Overview</a:t>
            </a:r>
          </a:p>
          <a:p>
            <a:pPr eaLnBrk="1" hangingPunct="1"/>
            <a:r>
              <a:rPr lang="en-US" dirty="0" smtClean="0">
                <a:solidFill>
                  <a:schemeClr val="bg1">
                    <a:lumMod val="65000"/>
                  </a:schemeClr>
                </a:solidFill>
              </a:rPr>
              <a:t>Admin Center (Admin Lite)</a:t>
            </a:r>
          </a:p>
          <a:p>
            <a:pPr eaLnBrk="1" hangingPunct="1"/>
            <a:r>
              <a:rPr lang="en-US" dirty="0" smtClean="0">
                <a:solidFill>
                  <a:schemeClr val="bg1">
                    <a:lumMod val="65000"/>
                  </a:schemeClr>
                </a:solidFill>
              </a:rPr>
              <a:t>Find and Activate/Deactivate </a:t>
            </a:r>
            <a:r>
              <a:rPr lang="en-US" dirty="0">
                <a:solidFill>
                  <a:schemeClr val="bg1">
                    <a:lumMod val="65000"/>
                  </a:schemeClr>
                </a:solidFill>
              </a:rPr>
              <a:t>O</a:t>
            </a:r>
            <a:r>
              <a:rPr lang="en-US" dirty="0" smtClean="0">
                <a:solidFill>
                  <a:schemeClr val="bg1">
                    <a:lumMod val="65000"/>
                  </a:schemeClr>
                </a:solidFill>
              </a:rPr>
              <a:t>bjects</a:t>
            </a:r>
          </a:p>
          <a:p>
            <a:pPr lvl="1" eaLnBrk="1" hangingPunct="1"/>
            <a:r>
              <a:rPr lang="en-US" dirty="0" smtClean="0">
                <a:solidFill>
                  <a:schemeClr val="bg1">
                    <a:lumMod val="65000"/>
                  </a:schemeClr>
                </a:solidFill>
              </a:rPr>
              <a:t>Add Local Thresholds</a:t>
            </a:r>
          </a:p>
          <a:p>
            <a:pPr lvl="1" eaLnBrk="1" hangingPunct="1"/>
            <a:r>
              <a:rPr lang="en-US" dirty="0" smtClean="0">
                <a:solidFill>
                  <a:schemeClr val="bg1">
                    <a:lumMod val="65000"/>
                  </a:schemeClr>
                </a:solidFill>
              </a:rPr>
              <a:t>Test SFX Menu</a:t>
            </a:r>
          </a:p>
          <a:p>
            <a:pPr eaLnBrk="1" hangingPunct="1"/>
            <a:r>
              <a:rPr lang="en-US" dirty="0" smtClean="0">
                <a:solidFill>
                  <a:schemeClr val="tx1">
                    <a:lumMod val="65000"/>
                    <a:lumOff val="35000"/>
                  </a:schemeClr>
                </a:solidFill>
              </a:rPr>
              <a:t>Summary &amp; Additional </a:t>
            </a:r>
            <a:r>
              <a:rPr lang="en-US" dirty="0">
                <a:solidFill>
                  <a:schemeClr val="tx1">
                    <a:lumMod val="65000"/>
                    <a:lumOff val="35000"/>
                  </a:schemeClr>
                </a:solidFill>
              </a:rPr>
              <a:t>R</a:t>
            </a:r>
            <a:r>
              <a:rPr lang="en-US" dirty="0" smtClean="0">
                <a:solidFill>
                  <a:schemeClr val="tx1">
                    <a:lumMod val="65000"/>
                    <a:lumOff val="35000"/>
                  </a:schemeClr>
                </a:solidFill>
              </a:rPr>
              <a:t>esources</a:t>
            </a:r>
            <a:endParaRPr lang="en-US" dirty="0">
              <a:solidFill>
                <a:schemeClr val="tx1">
                  <a:lumMod val="65000"/>
                  <a:lumOff val="35000"/>
                </a:schemeClr>
              </a:solidFill>
            </a:endParaRPr>
          </a:p>
        </p:txBody>
      </p:sp>
    </p:spTree>
    <p:extLst>
      <p:ext uri="{BB962C8B-B14F-4D97-AF65-F5344CB8AC3E}">
        <p14:creationId xmlns:p14="http://schemas.microsoft.com/office/powerpoint/2010/main" val="4075609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2"/>
          <p:cNvGrpSpPr>
            <a:grpSpLocks/>
          </p:cNvGrpSpPr>
          <p:nvPr/>
        </p:nvGrpSpPr>
        <p:grpSpPr bwMode="auto">
          <a:xfrm>
            <a:off x="3381375" y="1239838"/>
            <a:ext cx="4802188" cy="4802187"/>
            <a:chOff x="2130" y="781"/>
            <a:chExt cx="3025" cy="3025"/>
          </a:xfrm>
        </p:grpSpPr>
        <p:pic>
          <p:nvPicPr>
            <p:cNvPr id="79876"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1302">
              <a:off x="2130" y="781"/>
              <a:ext cx="3025" cy="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4"/>
            <p:cNvSpPr txBox="1">
              <a:spLocks noChangeArrowheads="1"/>
            </p:cNvSpPr>
            <p:nvPr/>
          </p:nvSpPr>
          <p:spPr bwMode="auto">
            <a:xfrm rot="692662">
              <a:off x="2833" y="851"/>
              <a:ext cx="1963" cy="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endParaRPr lang="en-US" dirty="0"/>
            </a:p>
            <a:p>
              <a:pPr eaLnBrk="1" hangingPunct="1"/>
              <a:r>
                <a:rPr lang="en-US" dirty="0" smtClean="0"/>
                <a:t>How To…</a:t>
              </a:r>
              <a:endParaRPr lang="en-US" b="0" dirty="0" smtClean="0"/>
            </a:p>
            <a:p>
              <a:pPr algn="l" eaLnBrk="1" hangingPunct="1"/>
              <a:r>
                <a:rPr lang="en-US" b="0" dirty="0" smtClean="0"/>
                <a:t>Activate or deactivate resources in SFX Admin Lite</a:t>
              </a:r>
              <a:endParaRPr lang="en-US" b="0" dirty="0"/>
            </a:p>
            <a:p>
              <a:pPr algn="l" eaLnBrk="1" hangingPunct="1"/>
              <a:endParaRPr lang="en-US" b="0" dirty="0"/>
            </a:p>
            <a:p>
              <a:pPr algn="l" eaLnBrk="1" hangingPunct="1"/>
              <a:r>
                <a:rPr lang="en-US" b="0" dirty="0"/>
                <a:t>A</a:t>
              </a:r>
              <a:r>
                <a:rPr lang="en-US" b="0" dirty="0" smtClean="0"/>
                <a:t>dd local thresholds </a:t>
              </a:r>
              <a:r>
                <a:rPr lang="en-US" b="0" dirty="0"/>
                <a:t>(date </a:t>
              </a:r>
              <a:r>
                <a:rPr lang="en-US" b="0" dirty="0" err="1" smtClean="0"/>
                <a:t>coverages</a:t>
              </a:r>
              <a:r>
                <a:rPr lang="en-US" b="0" dirty="0" smtClean="0"/>
                <a:t>)</a:t>
              </a:r>
            </a:p>
            <a:p>
              <a:pPr algn="l" eaLnBrk="1" hangingPunct="1"/>
              <a:endParaRPr lang="en-US" b="0" dirty="0"/>
            </a:p>
            <a:p>
              <a:pPr algn="l" eaLnBrk="1" hangingPunct="1"/>
              <a:r>
                <a:rPr lang="en-US" b="0" dirty="0" smtClean="0"/>
                <a:t>Test titles in the SFX menu</a:t>
              </a:r>
              <a:endParaRPr lang="en-US" b="0" dirty="0"/>
            </a:p>
            <a:p>
              <a:pPr algn="l" eaLnBrk="1" hangingPunct="1"/>
              <a:endParaRPr lang="en-US" b="0" dirty="0"/>
            </a:p>
          </p:txBody>
        </p:sp>
      </p:grpSp>
      <p:sp>
        <p:nvSpPr>
          <p:cNvPr id="79875" name="Rectangle 5"/>
          <p:cNvSpPr>
            <a:spLocks noGrp="1" noChangeArrowheads="1"/>
          </p:cNvSpPr>
          <p:nvPr>
            <p:ph type="ctrTitle"/>
          </p:nvPr>
        </p:nvSpPr>
        <p:spPr>
          <a:xfrm>
            <a:off x="693738" y="893763"/>
            <a:ext cx="7772400" cy="1470025"/>
          </a:xfrm>
        </p:spPr>
        <p:txBody>
          <a:bodyPr/>
          <a:lstStyle/>
          <a:p>
            <a:pPr eaLnBrk="1" hangingPunct="1"/>
            <a:r>
              <a:rPr lang="en-US" dirty="0" smtClean="0"/>
              <a:t>Summary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2800" smtClean="0"/>
              <a:t>Additional Resources</a:t>
            </a:r>
          </a:p>
        </p:txBody>
      </p:sp>
      <p:sp>
        <p:nvSpPr>
          <p:cNvPr id="80899" name="Rectangle 3"/>
          <p:cNvSpPr>
            <a:spLocks noGrp="1" noChangeArrowheads="1"/>
          </p:cNvSpPr>
          <p:nvPr>
            <p:ph type="body" idx="1"/>
          </p:nvPr>
        </p:nvSpPr>
        <p:spPr>
          <a:xfrm>
            <a:off x="501650" y="990600"/>
            <a:ext cx="8140700" cy="5030787"/>
          </a:xfrm>
        </p:spPr>
        <p:txBody>
          <a:bodyPr/>
          <a:lstStyle/>
          <a:p>
            <a:pPr marL="0" indent="0" eaLnBrk="1" hangingPunct="1">
              <a:buNone/>
            </a:pPr>
            <a:r>
              <a:rPr lang="en-US" dirty="0" smtClean="0"/>
              <a:t>Accessed from Documentation Center:</a:t>
            </a:r>
          </a:p>
          <a:p>
            <a:pPr marL="0" indent="0" eaLnBrk="1" hangingPunct="1">
              <a:buNone/>
            </a:pPr>
            <a:r>
              <a:rPr lang="en-US" sz="2000" dirty="0" smtClean="0"/>
              <a:t>(</a:t>
            </a:r>
            <a:r>
              <a:rPr lang="en-US" sz="2000" u="sng" dirty="0">
                <a:hlinkClick r:id="rId3"/>
              </a:rPr>
              <a:t>http://www.customercenter.exlibrisgroup.com</a:t>
            </a:r>
            <a:r>
              <a:rPr lang="en-US" sz="2000" u="sng" dirty="0" smtClean="0">
                <a:hlinkClick r:id="rId3"/>
              </a:rPr>
              <a:t>/</a:t>
            </a:r>
            <a:r>
              <a:rPr lang="en-US" sz="2000" dirty="0"/>
              <a:t>)</a:t>
            </a:r>
            <a:endParaRPr lang="en-US" sz="2000" dirty="0" smtClean="0"/>
          </a:p>
          <a:p>
            <a:pPr lvl="1" eaLnBrk="1" hangingPunct="1"/>
            <a:r>
              <a:rPr lang="en-US" dirty="0" smtClean="0"/>
              <a:t>SFX Source Configuration Guide</a:t>
            </a:r>
          </a:p>
          <a:p>
            <a:pPr lvl="1" eaLnBrk="1" hangingPunct="1"/>
            <a:r>
              <a:rPr lang="en-US" dirty="0" smtClean="0"/>
              <a:t>SFX Target Configuration Guide</a:t>
            </a:r>
          </a:p>
          <a:p>
            <a:pPr lvl="1" eaLnBrk="1" hangingPunct="1"/>
            <a:r>
              <a:rPr lang="en-US" dirty="0" smtClean="0"/>
              <a:t>SFX Admin Lite (</a:t>
            </a:r>
            <a:r>
              <a:rPr lang="en-US" dirty="0" err="1" smtClean="0"/>
              <a:t>TotalCare</a:t>
            </a:r>
            <a:r>
              <a:rPr lang="en-US" dirty="0" smtClean="0"/>
              <a:t>)</a:t>
            </a:r>
          </a:p>
          <a:p>
            <a:pPr lvl="1" eaLnBrk="1" hangingPunct="1"/>
            <a:r>
              <a:rPr lang="en-US" dirty="0"/>
              <a:t>	</a:t>
            </a:r>
            <a:r>
              <a:rPr lang="en-US" dirty="0" smtClean="0"/>
              <a:t>Activating objects using Admin Lite interface</a:t>
            </a:r>
          </a:p>
          <a:p>
            <a:pPr lvl="1" eaLnBrk="1" hangingPunct="1"/>
            <a:r>
              <a:rPr lang="en-US" dirty="0" smtClean="0"/>
              <a:t>SFX General User’s Guide</a:t>
            </a:r>
          </a:p>
          <a:p>
            <a:pPr lvl="1" eaLnBrk="1" hangingPunct="1"/>
            <a:r>
              <a:rPr lang="en-US" dirty="0"/>
              <a:t>	Resource activation and tools available in SFX Admin Center</a:t>
            </a:r>
          </a:p>
          <a:p>
            <a:pPr lvl="1" eaLnBrk="1" hangingPunct="1"/>
            <a:r>
              <a:rPr lang="en-US" dirty="0" smtClean="0"/>
              <a:t>Using SFX in a Consortium Environment</a:t>
            </a: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447800"/>
            <a:ext cx="2280466" cy="22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74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t>Terminology Overview</a:t>
            </a:r>
          </a:p>
          <a:p>
            <a:pPr eaLnBrk="1" hangingPunct="1"/>
            <a:r>
              <a:rPr lang="en-US" dirty="0" smtClean="0"/>
              <a:t>Introduction to SFX Admin Lite</a:t>
            </a:r>
          </a:p>
          <a:p>
            <a:pPr eaLnBrk="1" hangingPunct="1"/>
            <a:r>
              <a:rPr lang="en-US" dirty="0" smtClean="0"/>
              <a:t>SFX Resource Management</a:t>
            </a:r>
          </a:p>
          <a:p>
            <a:pPr lvl="1" eaLnBrk="1" hangingPunct="1"/>
            <a:r>
              <a:rPr lang="en-US" dirty="0" smtClean="0"/>
              <a:t>Find and Activate/Deactivate </a:t>
            </a:r>
            <a:r>
              <a:rPr lang="en-US" dirty="0"/>
              <a:t>O</a:t>
            </a:r>
            <a:r>
              <a:rPr lang="en-US" dirty="0" smtClean="0"/>
              <a:t>bjects</a:t>
            </a:r>
          </a:p>
          <a:p>
            <a:pPr lvl="1" eaLnBrk="1" hangingPunct="1"/>
            <a:r>
              <a:rPr lang="en-US" dirty="0" smtClean="0"/>
              <a:t>Add Local Thresholds</a:t>
            </a:r>
          </a:p>
          <a:p>
            <a:pPr lvl="1" eaLnBrk="1" hangingPunct="1"/>
            <a:r>
              <a:rPr lang="en-US" dirty="0" smtClean="0"/>
              <a:t>Test SFX Menu</a:t>
            </a:r>
          </a:p>
          <a:p>
            <a:pPr eaLnBrk="1" hangingPunct="1"/>
            <a:r>
              <a:rPr lang="en-US" dirty="0" smtClean="0"/>
              <a:t>Summary &amp; Additional </a:t>
            </a:r>
            <a:r>
              <a:rPr lang="en-US" dirty="0"/>
              <a:t>R</a:t>
            </a:r>
            <a:r>
              <a:rPr lang="en-US" dirty="0" smtClean="0"/>
              <a:t>esources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8"/>
          <p:cNvGrpSpPr>
            <a:grpSpLocks/>
          </p:cNvGrpSpPr>
          <p:nvPr/>
        </p:nvGrpSpPr>
        <p:grpSpPr bwMode="auto">
          <a:xfrm>
            <a:off x="3381375" y="1239837"/>
            <a:ext cx="4802188" cy="4802186"/>
            <a:chOff x="2130" y="781"/>
            <a:chExt cx="3025" cy="3025"/>
          </a:xfrm>
        </p:grpSpPr>
        <p:pic>
          <p:nvPicPr>
            <p:cNvPr id="19460" name="Picture 3" descr="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71302">
              <a:off x="2130" y="781"/>
              <a:ext cx="3025" cy="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rot="732348">
              <a:off x="2785" y="853"/>
              <a:ext cx="1963" cy="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b="1">
                  <a:solidFill>
                    <a:srgbClr val="000000"/>
                  </a:solidFill>
                  <a:latin typeface="Verdana" pitchFamily="34" charset="0"/>
                  <a:ea typeface="ヒラギノ角ゴ ProN W3" charset="-128"/>
                  <a:sym typeface="Arial" pitchFamily="34" charset="0"/>
                </a:defRPr>
              </a:lvl1pPr>
              <a:lvl2pPr marL="742950" indent="-285750" eaLnBrk="0" hangingPunct="0">
                <a:defRPr b="1">
                  <a:solidFill>
                    <a:srgbClr val="000000"/>
                  </a:solidFill>
                  <a:latin typeface="Verdana" pitchFamily="34" charset="0"/>
                  <a:ea typeface="ヒラギノ角ゴ ProN W3" charset="-128"/>
                  <a:sym typeface="Arial" pitchFamily="34" charset="0"/>
                </a:defRPr>
              </a:lvl2pPr>
              <a:lvl3pPr marL="1143000" indent="-228600" eaLnBrk="0" hangingPunct="0">
                <a:defRPr b="1">
                  <a:solidFill>
                    <a:srgbClr val="000000"/>
                  </a:solidFill>
                  <a:latin typeface="Verdana" pitchFamily="34" charset="0"/>
                  <a:ea typeface="ヒラギノ角ゴ ProN W3" charset="-128"/>
                  <a:sym typeface="Arial" pitchFamily="34" charset="0"/>
                </a:defRPr>
              </a:lvl3pPr>
              <a:lvl4pPr marL="1600200" indent="-228600" eaLnBrk="0" hangingPunct="0">
                <a:defRPr b="1">
                  <a:solidFill>
                    <a:srgbClr val="000000"/>
                  </a:solidFill>
                  <a:latin typeface="Verdana" pitchFamily="34" charset="0"/>
                  <a:ea typeface="ヒラギノ角ゴ ProN W3" charset="-128"/>
                  <a:sym typeface="Arial" pitchFamily="34" charset="0"/>
                </a:defRPr>
              </a:lvl4pPr>
              <a:lvl5pPr marL="2057400" indent="-228600" eaLnBrk="0" hangingPunct="0">
                <a:defRPr b="1">
                  <a:solidFill>
                    <a:srgbClr val="000000"/>
                  </a:solidFill>
                  <a:latin typeface="Verdana" pitchFamily="34" charset="0"/>
                  <a:ea typeface="ヒラギノ角ゴ ProN W3" charset="-128"/>
                  <a:sym typeface="Arial" pitchFamily="34" charset="0"/>
                </a:defRPr>
              </a:lvl5pPr>
              <a:lvl6pPr marL="25146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18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290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86200" indent="-228600" algn="ctr"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endParaRPr lang="en-US" dirty="0" smtClean="0"/>
            </a:p>
            <a:p>
              <a:pPr eaLnBrk="1" hangingPunct="1"/>
              <a:r>
                <a:rPr lang="en-US" dirty="0" smtClean="0"/>
                <a:t>How To…</a:t>
              </a:r>
              <a:endParaRPr lang="en-US" dirty="0"/>
            </a:p>
            <a:p>
              <a:pPr algn="l" eaLnBrk="1" hangingPunct="1"/>
              <a:r>
                <a:rPr lang="en-US" b="0" dirty="0" smtClean="0"/>
                <a:t>Activate or deactivate objects in the SFX Admin Lite interface</a:t>
              </a:r>
            </a:p>
            <a:p>
              <a:pPr algn="l" eaLnBrk="1" hangingPunct="1"/>
              <a:endParaRPr lang="en-US" b="0" dirty="0"/>
            </a:p>
            <a:p>
              <a:pPr algn="l" eaLnBrk="1" hangingPunct="1"/>
              <a:r>
                <a:rPr lang="en-US" b="0" dirty="0" smtClean="0"/>
                <a:t>Add local thresholds (date </a:t>
              </a:r>
              <a:r>
                <a:rPr lang="en-US" b="0" dirty="0" err="1" smtClean="0"/>
                <a:t>coverages</a:t>
              </a:r>
              <a:r>
                <a:rPr lang="en-US" b="0" dirty="0" smtClean="0"/>
                <a:t>)</a:t>
              </a:r>
              <a:endParaRPr lang="en-US" b="0" dirty="0"/>
            </a:p>
            <a:p>
              <a:pPr algn="l" eaLnBrk="1" hangingPunct="1"/>
              <a:endParaRPr lang="en-US" b="0" dirty="0" smtClean="0"/>
            </a:p>
            <a:p>
              <a:pPr algn="l" eaLnBrk="1" hangingPunct="1"/>
              <a:r>
                <a:rPr lang="en-US" b="0" dirty="0" smtClean="0"/>
                <a:t>Test titles in the SFX menu</a:t>
              </a:r>
            </a:p>
            <a:p>
              <a:pPr algn="l" eaLnBrk="1" hangingPunct="1"/>
              <a:endParaRPr lang="en-US" b="0" dirty="0"/>
            </a:p>
          </p:txBody>
        </p:sp>
      </p:grpSp>
      <p:sp>
        <p:nvSpPr>
          <p:cNvPr id="19459" name="Rectangle 5"/>
          <p:cNvSpPr>
            <a:spLocks noGrp="1" noChangeArrowheads="1"/>
          </p:cNvSpPr>
          <p:nvPr>
            <p:ph type="ctrTitle"/>
          </p:nvPr>
        </p:nvSpPr>
        <p:spPr>
          <a:xfrm>
            <a:off x="693738" y="893763"/>
            <a:ext cx="7772400" cy="1470025"/>
          </a:xfrm>
        </p:spPr>
        <p:txBody>
          <a:bodyPr/>
          <a:lstStyle/>
          <a:p>
            <a:pPr eaLnBrk="1" hangingPunct="1"/>
            <a:r>
              <a:rPr lang="en-US" dirty="0" smtClean="0"/>
              <a:t>Objectives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t>Terminology Overview</a:t>
            </a:r>
          </a:p>
          <a:p>
            <a:pPr eaLnBrk="1" hangingPunct="1"/>
            <a:r>
              <a:rPr lang="en-US" dirty="0" smtClean="0">
                <a:solidFill>
                  <a:schemeClr val="bg1">
                    <a:lumMod val="65000"/>
                  </a:schemeClr>
                </a:solidFill>
              </a:rPr>
              <a:t>Introduction to SFX Admin Lite</a:t>
            </a:r>
          </a:p>
          <a:p>
            <a:pPr eaLnBrk="1" hangingPunct="1"/>
            <a:r>
              <a:rPr lang="en-US" dirty="0" smtClean="0">
                <a:solidFill>
                  <a:schemeClr val="bg1">
                    <a:lumMod val="65000"/>
                  </a:schemeClr>
                </a:solidFill>
              </a:rPr>
              <a:t>SFX Resource Management</a:t>
            </a:r>
          </a:p>
          <a:p>
            <a:pPr lvl="1" eaLnBrk="1" hangingPunct="1"/>
            <a:r>
              <a:rPr lang="en-US" dirty="0" smtClean="0">
                <a:solidFill>
                  <a:schemeClr val="bg1">
                    <a:lumMod val="65000"/>
                  </a:schemeClr>
                </a:solidFill>
              </a:rPr>
              <a:t>Find and Activate/Deactivate </a:t>
            </a:r>
            <a:r>
              <a:rPr lang="en-US" dirty="0">
                <a:solidFill>
                  <a:schemeClr val="bg1">
                    <a:lumMod val="65000"/>
                  </a:schemeClr>
                </a:solidFill>
              </a:rPr>
              <a:t>O</a:t>
            </a:r>
            <a:r>
              <a:rPr lang="en-US" dirty="0" smtClean="0">
                <a:solidFill>
                  <a:schemeClr val="bg1">
                    <a:lumMod val="65000"/>
                  </a:schemeClr>
                </a:solidFill>
              </a:rPr>
              <a:t>bjects</a:t>
            </a:r>
          </a:p>
          <a:p>
            <a:pPr lvl="1" eaLnBrk="1" hangingPunct="1"/>
            <a:r>
              <a:rPr lang="en-US" dirty="0" smtClean="0">
                <a:solidFill>
                  <a:schemeClr val="bg1">
                    <a:lumMod val="65000"/>
                  </a:schemeClr>
                </a:solidFill>
              </a:rPr>
              <a:t>Add Local Thresholds</a:t>
            </a:r>
          </a:p>
          <a:p>
            <a:pPr lvl="1" eaLnBrk="1" hangingPunct="1"/>
            <a:r>
              <a:rPr lang="en-US" dirty="0" smtClean="0">
                <a:solidFill>
                  <a:schemeClr val="bg1">
                    <a:lumMod val="65000"/>
                  </a:schemeClr>
                </a:solidFill>
              </a:rPr>
              <a:t>Test SFX Menu</a:t>
            </a:r>
          </a:p>
          <a:p>
            <a:pPr eaLnBrk="1" hangingPunct="1"/>
            <a:r>
              <a:rPr lang="en-US" dirty="0" smtClean="0">
                <a:solidFill>
                  <a:schemeClr val="bg1">
                    <a:lumMod val="65000"/>
                  </a:schemeClr>
                </a:solidFill>
              </a:rPr>
              <a:t>Summary &amp; Additional </a:t>
            </a:r>
            <a:r>
              <a:rPr lang="en-US" dirty="0">
                <a:solidFill>
                  <a:schemeClr val="bg1">
                    <a:lumMod val="65000"/>
                  </a:schemeClr>
                </a:solidFill>
              </a:rPr>
              <a:t>R</a:t>
            </a:r>
            <a:r>
              <a:rPr lang="en-US" dirty="0" smtClean="0">
                <a:solidFill>
                  <a:schemeClr val="bg1">
                    <a:lumMod val="65000"/>
                  </a:schemeClr>
                </a:solidFill>
              </a:rPr>
              <a:t>esources</a:t>
            </a:r>
            <a:endParaRPr lang="en-US" dirty="0">
              <a:solidFill>
                <a:schemeClr val="bg1">
                  <a:lumMod val="65000"/>
                </a:schemeClr>
              </a:solidFill>
            </a:endParaRPr>
          </a:p>
        </p:txBody>
      </p:sp>
    </p:spTree>
    <p:extLst>
      <p:ext uri="{BB962C8B-B14F-4D97-AF65-F5344CB8AC3E}">
        <p14:creationId xmlns:p14="http://schemas.microsoft.com/office/powerpoint/2010/main" val="2463998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2800" dirty="0" smtClean="0"/>
              <a:t>Terminology: Source</a:t>
            </a:r>
          </a:p>
        </p:txBody>
      </p:sp>
      <p:sp>
        <p:nvSpPr>
          <p:cNvPr id="2" name="Content Placeholder 1"/>
          <p:cNvSpPr>
            <a:spLocks noGrp="1"/>
          </p:cNvSpPr>
          <p:nvPr>
            <p:ph idx="1"/>
          </p:nvPr>
        </p:nvSpPr>
        <p:spPr>
          <a:xfrm>
            <a:off x="501650" y="990600"/>
            <a:ext cx="8140700" cy="5030787"/>
          </a:xfrm>
        </p:spPr>
        <p:txBody>
          <a:bodyPr/>
          <a:lstStyle/>
          <a:p>
            <a:r>
              <a:rPr lang="en-US" dirty="0" smtClean="0"/>
              <a:t>Source: Where user starts his/her search</a:t>
            </a:r>
          </a:p>
          <a:p>
            <a:pPr lvl="1"/>
            <a:r>
              <a:rPr lang="en-US" dirty="0" smtClean="0"/>
              <a:t>Contact vendor to have SFX button appear in database interface</a:t>
            </a:r>
          </a:p>
          <a:p>
            <a:pPr lvl="1"/>
            <a:r>
              <a:rPr lang="en-US" dirty="0" smtClean="0"/>
              <a:t>Source list </a:t>
            </a:r>
            <a:r>
              <a:rPr lang="en-US" dirty="0"/>
              <a:t>and information in </a:t>
            </a:r>
            <a:r>
              <a:rPr lang="en-US" i="1" dirty="0" smtClean="0"/>
              <a:t>SFX</a:t>
            </a:r>
            <a:r>
              <a:rPr lang="en-US" dirty="0" smtClean="0"/>
              <a:t> </a:t>
            </a:r>
            <a:r>
              <a:rPr lang="en-US" i="1" dirty="0" smtClean="0"/>
              <a:t>Source </a:t>
            </a:r>
            <a:r>
              <a:rPr lang="en-US" i="1" dirty="0"/>
              <a:t>Configuration </a:t>
            </a:r>
            <a:r>
              <a:rPr lang="en-US" i="1" dirty="0" smtClean="0"/>
              <a:t>Guide</a:t>
            </a:r>
            <a:endParaRPr lang="en-US" i="1"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98" y="3598285"/>
            <a:ext cx="4597402" cy="298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376922" y="5424036"/>
            <a:ext cx="440677" cy="2767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429000"/>
            <a:ext cx="4981792" cy="327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91392" y="5044966"/>
            <a:ext cx="457200" cy="1720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9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20650"/>
            <a:ext cx="8686800" cy="533400"/>
          </a:xfrm>
        </p:spPr>
        <p:txBody>
          <a:bodyPr/>
          <a:lstStyle/>
          <a:p>
            <a:pPr eaLnBrk="1" hangingPunct="1"/>
            <a:r>
              <a:rPr lang="en-US" sz="2800" dirty="0" smtClean="0"/>
              <a:t>Terminology: Targets</a:t>
            </a:r>
          </a:p>
        </p:txBody>
      </p:sp>
      <p:sp>
        <p:nvSpPr>
          <p:cNvPr id="423939" name="Rectangle 3"/>
          <p:cNvSpPr>
            <a:spLocks noGrp="1" noChangeArrowheads="1"/>
          </p:cNvSpPr>
          <p:nvPr>
            <p:ph type="body" idx="1"/>
          </p:nvPr>
        </p:nvSpPr>
        <p:spPr/>
        <p:txBody>
          <a:bodyPr/>
          <a:lstStyle/>
          <a:p>
            <a:pPr eaLnBrk="1" hangingPunct="1"/>
            <a:r>
              <a:rPr lang="en-US" dirty="0" smtClean="0"/>
              <a:t>Target</a:t>
            </a:r>
          </a:p>
          <a:p>
            <a:pPr lvl="1" eaLnBrk="1" hangingPunct="1"/>
            <a:r>
              <a:rPr lang="en-US" dirty="0" smtClean="0"/>
              <a:t>Database that contains what users are searching for</a:t>
            </a:r>
          </a:p>
          <a:p>
            <a:pPr eaLnBrk="1" hangingPunct="1"/>
            <a:r>
              <a:rPr lang="en-US" dirty="0" smtClean="0"/>
              <a:t>Service</a:t>
            </a:r>
          </a:p>
          <a:p>
            <a:pPr lvl="1" eaLnBrk="1" hangingPunct="1"/>
            <a:r>
              <a:rPr lang="en-US" dirty="0" smtClean="0"/>
              <a:t>Connection information</a:t>
            </a:r>
          </a:p>
          <a:p>
            <a:pPr eaLnBrk="1" hangingPunct="1"/>
            <a:r>
              <a:rPr lang="en-US" dirty="0" smtClean="0"/>
              <a:t>Object Portfolio</a:t>
            </a:r>
          </a:p>
          <a:p>
            <a:pPr lvl="1" eaLnBrk="1" hangingPunct="1"/>
            <a:r>
              <a:rPr lang="en-US" dirty="0" smtClean="0">
                <a:latin typeface="Arial Unicode MS" pitchFamily="34" charset="-128"/>
                <a:ea typeface="Arial Unicode MS" pitchFamily="34" charset="-128"/>
                <a:cs typeface="Arial Unicode MS" pitchFamily="34" charset="-128"/>
              </a:rPr>
              <a:t>Collection of objects associated with a target/target service</a:t>
            </a:r>
          </a:p>
          <a:p>
            <a:pPr eaLnBrk="1" hangingPunct="1"/>
            <a:r>
              <a:rPr lang="en-US" dirty="0" smtClean="0"/>
              <a:t>Object</a:t>
            </a:r>
          </a:p>
          <a:p>
            <a:pPr lvl="1" eaLnBrk="1" hangingPunct="1"/>
            <a:r>
              <a:rPr lang="en-US" dirty="0" smtClean="0">
                <a:latin typeface="Arial Unicode MS" pitchFamily="34" charset="-128"/>
                <a:ea typeface="Arial Unicode MS" pitchFamily="34" charset="-128"/>
                <a:cs typeface="Arial Unicode MS" pitchFamily="34" charset="-128"/>
              </a:rPr>
              <a:t>Serial or monograph title</a:t>
            </a:r>
          </a:p>
        </p:txBody>
      </p:sp>
    </p:spTree>
    <p:extLst>
      <p:ext uri="{BB962C8B-B14F-4D97-AF65-F5344CB8AC3E}">
        <p14:creationId xmlns:p14="http://schemas.microsoft.com/office/powerpoint/2010/main" val="36890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9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239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39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2393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39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393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3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2"/>
          <p:cNvSpPr>
            <a:spLocks noGrp="1" noChangeArrowheads="1"/>
          </p:cNvSpPr>
          <p:nvPr>
            <p:ph type="title"/>
          </p:nvPr>
        </p:nvSpPr>
        <p:spPr/>
        <p:txBody>
          <a:bodyPr/>
          <a:lstStyle/>
          <a:p>
            <a:pPr eaLnBrk="1" hangingPunct="1"/>
            <a:r>
              <a:rPr lang="en-US" sz="2800" dirty="0" smtClean="0"/>
              <a:t>Terminology: How they all relate</a:t>
            </a:r>
          </a:p>
        </p:txBody>
      </p:sp>
      <p:graphicFrame>
        <p:nvGraphicFramePr>
          <p:cNvPr id="5" name="Diagram 4"/>
          <p:cNvGraphicFramePr/>
          <p:nvPr>
            <p:extLst>
              <p:ext uri="{D42A27DB-BD31-4B8C-83A1-F6EECF244321}">
                <p14:modId xmlns:p14="http://schemas.microsoft.com/office/powerpoint/2010/main" val="766323879"/>
              </p:ext>
            </p:extLst>
          </p:nvPr>
        </p:nvGraphicFramePr>
        <p:xfrm>
          <a:off x="228600" y="1066800"/>
          <a:ext cx="853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8" name="Group 57"/>
          <p:cNvGrpSpPr/>
          <p:nvPr/>
        </p:nvGrpSpPr>
        <p:grpSpPr>
          <a:xfrm>
            <a:off x="327277" y="1078052"/>
            <a:ext cx="3330321" cy="931068"/>
            <a:chOff x="22476" y="87451"/>
            <a:chExt cx="3330321" cy="931068"/>
          </a:xfrm>
          <a:scene3d>
            <a:camera prst="orthographicFront"/>
            <a:lightRig rig="threePt" dir="t"/>
          </a:scene3d>
        </p:grpSpPr>
        <p:sp>
          <p:nvSpPr>
            <p:cNvPr id="80" name="Rounded Rectangle 79"/>
            <p:cNvSpPr/>
            <p:nvPr/>
          </p:nvSpPr>
          <p:spPr>
            <a:xfrm>
              <a:off x="22476" y="87451"/>
              <a:ext cx="3330321" cy="931068"/>
            </a:xfrm>
            <a:prstGeom prst="roundRect">
              <a:avLst>
                <a:gd name="adj" fmla="val 10000"/>
              </a:avLst>
            </a:prstGeom>
            <a:solidFill>
              <a:srgbClr val="CC0000"/>
            </a:solidFill>
            <a:sp3d extrusionH="25400" prstMaterial="metal">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1" name="Rounded Rectangle 4"/>
            <p:cNvSpPr/>
            <p:nvPr/>
          </p:nvSpPr>
          <p:spPr>
            <a:xfrm>
              <a:off x="49746" y="114721"/>
              <a:ext cx="3275781" cy="876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normalizeH="0" baseline="0" dirty="0" smtClean="0">
                  <a:ln/>
                  <a:effectLst/>
                  <a:latin typeface="Verdana" pitchFamily="34" charset="0"/>
                  <a:ea typeface="ヒラギノ角ゴ ProN W3" charset="-128"/>
                </a:rPr>
                <a:t>Target</a:t>
              </a:r>
              <a:endParaRPr kumimoji="0" lang="en-US" sz="2800" b="1" i="0" u="none" strike="noStrike" kern="1200" cap="none" normalizeH="0" baseline="0" dirty="0">
                <a:ln/>
                <a:effectLst/>
                <a:latin typeface="Verdana" pitchFamily="34" charset="0"/>
                <a:ea typeface="ヒラギノ角ゴ ProN W3" charset="-128"/>
              </a:endParaRPr>
            </a:p>
          </p:txBody>
        </p:sp>
      </p:grpSp>
      <p:grpSp>
        <p:nvGrpSpPr>
          <p:cNvPr id="59" name="Group 58"/>
          <p:cNvGrpSpPr/>
          <p:nvPr/>
        </p:nvGrpSpPr>
        <p:grpSpPr>
          <a:xfrm>
            <a:off x="327277" y="2334995"/>
            <a:ext cx="3330321" cy="931068"/>
            <a:chOff x="22476" y="1344394"/>
            <a:chExt cx="3330321" cy="931068"/>
          </a:xfrm>
          <a:scene3d>
            <a:camera prst="orthographicFront"/>
            <a:lightRig rig="threePt" dir="t"/>
          </a:scene3d>
        </p:grpSpPr>
        <p:sp>
          <p:nvSpPr>
            <p:cNvPr id="78" name="Rounded Rectangle 77"/>
            <p:cNvSpPr/>
            <p:nvPr/>
          </p:nvSpPr>
          <p:spPr>
            <a:xfrm>
              <a:off x="22476" y="1344394"/>
              <a:ext cx="3330321" cy="931068"/>
            </a:xfrm>
            <a:prstGeom prst="roundRect">
              <a:avLst>
                <a:gd name="adj" fmla="val 10000"/>
              </a:avLst>
            </a:prstGeom>
            <a:solidFill>
              <a:srgbClr val="CC66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9" name="Rounded Rectangle 6"/>
            <p:cNvSpPr/>
            <p:nvPr/>
          </p:nvSpPr>
          <p:spPr>
            <a:xfrm>
              <a:off x="49746" y="1371664"/>
              <a:ext cx="3275781"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0" lang="en-US" sz="2800" b="1" i="0" u="none" strike="noStrike" kern="1200" cap="none" normalizeH="0" baseline="0" dirty="0" smtClean="0">
                  <a:ln/>
                  <a:solidFill>
                    <a:schemeClr val="bg1"/>
                  </a:solidFill>
                  <a:effectLst/>
                  <a:latin typeface="Verdana" pitchFamily="34" charset="0"/>
                  <a:ea typeface="ヒラギノ角ゴ ProN W3" charset="-128"/>
                </a:rPr>
                <a:t>Target Service</a:t>
              </a:r>
              <a:endParaRPr kumimoji="0" lang="en-US" sz="2800" b="1" i="0" u="none" strike="noStrike" kern="1200" cap="none" normalizeH="0" baseline="0" dirty="0">
                <a:ln/>
                <a:solidFill>
                  <a:schemeClr val="bg1"/>
                </a:solidFill>
                <a:effectLst/>
                <a:latin typeface="Verdana" pitchFamily="34" charset="0"/>
                <a:ea typeface="ヒラギノ角ゴ ProN W3" charset="-128"/>
              </a:endParaRPr>
            </a:p>
          </p:txBody>
        </p:sp>
      </p:grpSp>
      <p:grpSp>
        <p:nvGrpSpPr>
          <p:cNvPr id="60" name="Group 59"/>
          <p:cNvGrpSpPr/>
          <p:nvPr/>
        </p:nvGrpSpPr>
        <p:grpSpPr>
          <a:xfrm>
            <a:off x="307817" y="3591938"/>
            <a:ext cx="3369239" cy="931068"/>
            <a:chOff x="3016" y="2601337"/>
            <a:chExt cx="3369239" cy="931068"/>
          </a:xfrm>
          <a:scene3d>
            <a:camera prst="orthographicFront"/>
            <a:lightRig rig="threePt" dir="t"/>
          </a:scene3d>
        </p:grpSpPr>
        <p:sp>
          <p:nvSpPr>
            <p:cNvPr id="76" name="Rounded Rectangle 75"/>
            <p:cNvSpPr/>
            <p:nvPr/>
          </p:nvSpPr>
          <p:spPr>
            <a:xfrm>
              <a:off x="3016" y="2601337"/>
              <a:ext cx="3369239" cy="931068"/>
            </a:xfrm>
            <a:prstGeom prst="roundRect">
              <a:avLst>
                <a:gd name="adj" fmla="val 10000"/>
              </a:avLst>
            </a:prstGeom>
            <a:solidFill>
              <a:srgbClr val="FF99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7" name="Rounded Rectangle 8"/>
            <p:cNvSpPr/>
            <p:nvPr/>
          </p:nvSpPr>
          <p:spPr>
            <a:xfrm>
              <a:off x="30286" y="2628607"/>
              <a:ext cx="3314699"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rPr>
                <a:t>Object Portfolio</a:t>
              </a:r>
              <a:endParaRPr lang="en-US" sz="2800" b="1" kern="1200" dirty="0">
                <a:solidFill>
                  <a:schemeClr val="bg1"/>
                </a:solidFill>
              </a:endParaRPr>
            </a:p>
          </p:txBody>
        </p:sp>
      </p:grpSp>
      <p:grpSp>
        <p:nvGrpSpPr>
          <p:cNvPr id="61" name="Group 60"/>
          <p:cNvGrpSpPr/>
          <p:nvPr/>
        </p:nvGrpSpPr>
        <p:grpSpPr>
          <a:xfrm>
            <a:off x="327277" y="4848880"/>
            <a:ext cx="3330321" cy="931068"/>
            <a:chOff x="22476" y="3858279"/>
            <a:chExt cx="3330321" cy="931068"/>
          </a:xfrm>
          <a:scene3d>
            <a:camera prst="orthographicFront"/>
            <a:lightRig rig="threePt" dir="t"/>
          </a:scene3d>
        </p:grpSpPr>
        <p:sp>
          <p:nvSpPr>
            <p:cNvPr id="74" name="Rounded Rectangle 73"/>
            <p:cNvSpPr/>
            <p:nvPr/>
          </p:nvSpPr>
          <p:spPr>
            <a:xfrm>
              <a:off x="22476" y="3858279"/>
              <a:ext cx="3330321" cy="931068"/>
            </a:xfrm>
            <a:prstGeom prst="roundRect">
              <a:avLst>
                <a:gd name="adj" fmla="val 10000"/>
              </a:avLst>
            </a:prstGeom>
            <a:solidFill>
              <a:srgbClr val="FFC0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5" name="Rounded Rectangle 10"/>
            <p:cNvSpPr/>
            <p:nvPr/>
          </p:nvSpPr>
          <p:spPr>
            <a:xfrm>
              <a:off x="49746" y="3885549"/>
              <a:ext cx="3275781"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kumimoji="0" lang="en-US" sz="2800" b="1" i="0" u="none" strike="noStrike" kern="1200" cap="none" normalizeH="0" baseline="0" dirty="0" smtClean="0">
                  <a:ln/>
                  <a:solidFill>
                    <a:schemeClr val="bg1"/>
                  </a:solidFill>
                  <a:effectLst/>
                  <a:latin typeface="Verdana" pitchFamily="34" charset="0"/>
                  <a:ea typeface="ヒラギノ角ゴ ProN W3" charset="-128"/>
                  <a:sym typeface="Arial" pitchFamily="34" charset="0"/>
                </a:rPr>
                <a:t>Object</a:t>
              </a:r>
              <a:endParaRPr lang="en-US" sz="2800" b="1" kern="1200" dirty="0">
                <a:solidFill>
                  <a:schemeClr val="bg1"/>
                </a:solidFill>
              </a:endParaRPr>
            </a:p>
          </p:txBody>
        </p:sp>
      </p:grpSp>
      <p:grpSp>
        <p:nvGrpSpPr>
          <p:cNvPr id="62" name="Group 61"/>
          <p:cNvGrpSpPr/>
          <p:nvPr/>
        </p:nvGrpSpPr>
        <p:grpSpPr>
          <a:xfrm>
            <a:off x="4117817" y="1078052"/>
            <a:ext cx="4797583" cy="931068"/>
            <a:chOff x="3813016" y="87451"/>
            <a:chExt cx="4797583" cy="931068"/>
          </a:xfrm>
          <a:scene3d>
            <a:camera prst="orthographicFront"/>
            <a:lightRig rig="threePt" dir="t"/>
          </a:scene3d>
        </p:grpSpPr>
        <p:sp>
          <p:nvSpPr>
            <p:cNvPr id="72" name="Rounded Rectangle 71"/>
            <p:cNvSpPr/>
            <p:nvPr/>
          </p:nvSpPr>
          <p:spPr>
            <a:xfrm>
              <a:off x="3893655" y="87451"/>
              <a:ext cx="4637727" cy="931068"/>
            </a:xfrm>
            <a:prstGeom prst="roundRect">
              <a:avLst>
                <a:gd name="adj" fmla="val 10000"/>
              </a:avLst>
            </a:prstGeom>
            <a:solidFill>
              <a:srgbClr val="CC0000"/>
            </a:solidFill>
            <a:sp3d extrusionH="25400" prstMaterial="metal">
              <a:bevelT w="152400" h="50800" prst="softRound"/>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3" name="Rounded Rectangle 12"/>
            <p:cNvSpPr/>
            <p:nvPr/>
          </p:nvSpPr>
          <p:spPr>
            <a:xfrm>
              <a:off x="3813016" y="114721"/>
              <a:ext cx="4797583" cy="8765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normalizeH="0" baseline="0" dirty="0" smtClean="0">
                  <a:ln/>
                  <a:effectLst/>
                  <a:latin typeface="Verdana" pitchFamily="34" charset="0"/>
                  <a:ea typeface="ヒラギノ角ゴ ProN W3" charset="-128"/>
                  <a:sym typeface="Arial" pitchFamily="34" charset="0"/>
                </a:rPr>
                <a:t>EBSCOHost </a:t>
              </a:r>
            </a:p>
            <a:p>
              <a:pPr lvl="0" algn="ctr" defTabSz="1066800" rtl="0">
                <a:lnSpc>
                  <a:spcPct val="90000"/>
                </a:lnSpc>
                <a:spcBef>
                  <a:spcPct val="0"/>
                </a:spcBef>
                <a:spcAft>
                  <a:spcPct val="35000"/>
                </a:spcAft>
              </a:pPr>
              <a:r>
                <a:rPr kumimoji="0" lang="en-US" sz="2400" b="1" i="0" u="none" strike="noStrike" kern="1200" cap="none" normalizeH="0" baseline="0" dirty="0" smtClean="0">
                  <a:ln/>
                  <a:effectLst/>
                  <a:latin typeface="Verdana" pitchFamily="34" charset="0"/>
                  <a:ea typeface="ヒラギノ角ゴ ProN W3" charset="-128"/>
                  <a:sym typeface="Arial" pitchFamily="34" charset="0"/>
                </a:rPr>
                <a:t>Academic Search </a:t>
              </a:r>
              <a:r>
                <a:rPr lang="en-US" sz="2400" dirty="0" smtClean="0">
                  <a:ln/>
                  <a:latin typeface="Verdana" pitchFamily="34" charset="0"/>
                  <a:ea typeface="ヒラギノ角ゴ ProN W3" charset="-128"/>
                </a:rPr>
                <a:t>Premier</a:t>
              </a:r>
              <a:endParaRPr kumimoji="0" lang="en-US" sz="2400" b="1" i="0" u="none" strike="noStrike" kern="1200" cap="none" normalizeH="0" baseline="0" dirty="0">
                <a:ln/>
                <a:effectLst/>
                <a:latin typeface="Verdana" pitchFamily="34" charset="0"/>
                <a:ea typeface="ヒラギノ角ゴ ProN W3" charset="-128"/>
              </a:endParaRPr>
            </a:p>
          </p:txBody>
        </p:sp>
      </p:grpSp>
      <p:grpSp>
        <p:nvGrpSpPr>
          <p:cNvPr id="63" name="Group 62"/>
          <p:cNvGrpSpPr/>
          <p:nvPr/>
        </p:nvGrpSpPr>
        <p:grpSpPr>
          <a:xfrm>
            <a:off x="4198456" y="2334995"/>
            <a:ext cx="4637727" cy="931068"/>
            <a:chOff x="3893655" y="1344394"/>
            <a:chExt cx="4637727" cy="931068"/>
          </a:xfrm>
          <a:scene3d>
            <a:camera prst="orthographicFront"/>
            <a:lightRig rig="threePt" dir="t"/>
          </a:scene3d>
        </p:grpSpPr>
        <p:sp>
          <p:nvSpPr>
            <p:cNvPr id="70" name="Rounded Rectangle 69"/>
            <p:cNvSpPr/>
            <p:nvPr/>
          </p:nvSpPr>
          <p:spPr>
            <a:xfrm>
              <a:off x="3893655" y="1344394"/>
              <a:ext cx="4637727" cy="931068"/>
            </a:xfrm>
            <a:prstGeom prst="roundRect">
              <a:avLst>
                <a:gd name="adj" fmla="val 10000"/>
              </a:avLst>
            </a:prstGeom>
            <a:solidFill>
              <a:srgbClr val="CC66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1" name="Rounded Rectangle 14"/>
            <p:cNvSpPr/>
            <p:nvPr/>
          </p:nvSpPr>
          <p:spPr>
            <a:xfrm>
              <a:off x="3920925" y="1371664"/>
              <a:ext cx="4583187"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normalizeH="0" baseline="0" dirty="0" err="1" smtClean="0">
                  <a:ln/>
                  <a:solidFill>
                    <a:schemeClr val="bg1"/>
                  </a:solidFill>
                  <a:effectLst/>
                  <a:latin typeface="Verdana" pitchFamily="34" charset="0"/>
                  <a:ea typeface="ヒラギノ角ゴ ProN W3" charset="-128"/>
                </a:rPr>
                <a:t>getFulltxt</a:t>
              </a:r>
              <a:endParaRPr kumimoji="0" lang="en-US" sz="2400" b="1" i="0" u="none" strike="noStrike" kern="1200" cap="none" normalizeH="0" baseline="0" dirty="0">
                <a:ln/>
                <a:solidFill>
                  <a:schemeClr val="bg1"/>
                </a:solidFill>
                <a:effectLst/>
                <a:latin typeface="Verdana" pitchFamily="34" charset="0"/>
                <a:ea typeface="ヒラギノ角ゴ ProN W3" charset="-128"/>
              </a:endParaRPr>
            </a:p>
          </p:txBody>
        </p:sp>
      </p:grpSp>
      <p:grpSp>
        <p:nvGrpSpPr>
          <p:cNvPr id="64" name="Group 63"/>
          <p:cNvGrpSpPr/>
          <p:nvPr/>
        </p:nvGrpSpPr>
        <p:grpSpPr>
          <a:xfrm>
            <a:off x="4198456" y="3591938"/>
            <a:ext cx="4637727" cy="931068"/>
            <a:chOff x="3893655" y="2601337"/>
            <a:chExt cx="4637727" cy="931068"/>
          </a:xfrm>
          <a:scene3d>
            <a:camera prst="orthographicFront"/>
            <a:lightRig rig="threePt" dir="t"/>
          </a:scene3d>
        </p:grpSpPr>
        <p:sp>
          <p:nvSpPr>
            <p:cNvPr id="68" name="Rounded Rectangle 67"/>
            <p:cNvSpPr/>
            <p:nvPr/>
          </p:nvSpPr>
          <p:spPr>
            <a:xfrm>
              <a:off x="3893655" y="2601337"/>
              <a:ext cx="4637727" cy="931068"/>
            </a:xfrm>
            <a:prstGeom prst="roundRect">
              <a:avLst>
                <a:gd name="adj" fmla="val 10000"/>
              </a:avLst>
            </a:prstGeom>
            <a:solidFill>
              <a:srgbClr val="FF99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9" name="Rounded Rectangle 16"/>
            <p:cNvSpPr/>
            <p:nvPr/>
          </p:nvSpPr>
          <p:spPr>
            <a:xfrm>
              <a:off x="3920925" y="2628607"/>
              <a:ext cx="4583187"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dirty="0" smtClean="0">
                  <a:ln/>
                  <a:solidFill>
                    <a:schemeClr val="bg1"/>
                  </a:solidFill>
                  <a:latin typeface="Verdana" pitchFamily="34" charset="0"/>
                  <a:ea typeface="ヒラギノ角ゴ ProN W3" charset="-128"/>
                </a:rPr>
                <a:t>21,735</a:t>
              </a:r>
              <a:r>
                <a:rPr kumimoji="0" lang="en-US" sz="2400" b="1" i="0" u="none" strike="noStrike" kern="1200" cap="none" normalizeH="0" baseline="0" dirty="0" smtClean="0">
                  <a:ln/>
                  <a:solidFill>
                    <a:schemeClr val="bg1"/>
                  </a:solidFill>
                  <a:effectLst/>
                  <a:latin typeface="Verdana" pitchFamily="34" charset="0"/>
                  <a:ea typeface="ヒラギノ角ゴ ProN W3" charset="-128"/>
                  <a:sym typeface="Arial" pitchFamily="34" charset="0"/>
                </a:rPr>
                <a:t> e-journals</a:t>
              </a:r>
              <a:endParaRPr lang="en-US" sz="2400" kern="1200" dirty="0">
                <a:solidFill>
                  <a:schemeClr val="bg1"/>
                </a:solidFill>
              </a:endParaRPr>
            </a:p>
          </p:txBody>
        </p:sp>
      </p:grpSp>
      <p:grpSp>
        <p:nvGrpSpPr>
          <p:cNvPr id="65" name="Group 64"/>
          <p:cNvGrpSpPr/>
          <p:nvPr/>
        </p:nvGrpSpPr>
        <p:grpSpPr>
          <a:xfrm>
            <a:off x="4198456" y="4848880"/>
            <a:ext cx="4637727" cy="931068"/>
            <a:chOff x="3893655" y="3858279"/>
            <a:chExt cx="4637727" cy="931068"/>
          </a:xfrm>
          <a:scene3d>
            <a:camera prst="orthographicFront"/>
            <a:lightRig rig="threePt" dir="t"/>
          </a:scene3d>
        </p:grpSpPr>
        <p:sp>
          <p:nvSpPr>
            <p:cNvPr id="66" name="Rounded Rectangle 65"/>
            <p:cNvSpPr/>
            <p:nvPr/>
          </p:nvSpPr>
          <p:spPr>
            <a:xfrm>
              <a:off x="3893655" y="3858279"/>
              <a:ext cx="4637727" cy="931068"/>
            </a:xfrm>
            <a:prstGeom prst="roundRect">
              <a:avLst>
                <a:gd name="adj" fmla="val 10000"/>
              </a:avLst>
            </a:prstGeom>
            <a:solidFill>
              <a:srgbClr val="FFC000">
                <a:alpha val="90000"/>
              </a:srgbClr>
            </a:solidFill>
            <a:sp3d extrusionH="25400" prstMaterial="metal">
              <a:bevelT w="152400" h="50800" prst="softRound"/>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7" name="Rounded Rectangle 18"/>
            <p:cNvSpPr/>
            <p:nvPr/>
          </p:nvSpPr>
          <p:spPr>
            <a:xfrm>
              <a:off x="3920925" y="3885549"/>
              <a:ext cx="4583187" cy="87652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0" lang="en-US" sz="2400" b="1" i="1" u="none" strike="noStrike" kern="1200" cap="none" normalizeH="0" baseline="0" dirty="0" smtClean="0">
                  <a:ln/>
                  <a:solidFill>
                    <a:schemeClr val="bg1"/>
                  </a:solidFill>
                  <a:effectLst/>
                  <a:latin typeface="Verdana" pitchFamily="34" charset="0"/>
                  <a:ea typeface="ヒラギノ角ゴ ProN W3" charset="-128"/>
                  <a:sym typeface="Arial" pitchFamily="34" charset="0"/>
                </a:rPr>
                <a:t>Publisher’s Weekly </a:t>
              </a:r>
            </a:p>
            <a:p>
              <a:pPr lvl="0" algn="ctr" defTabSz="1066800" rtl="0">
                <a:lnSpc>
                  <a:spcPct val="90000"/>
                </a:lnSpc>
                <a:spcBef>
                  <a:spcPct val="0"/>
                </a:spcBef>
                <a:spcAft>
                  <a:spcPct val="35000"/>
                </a:spcAft>
              </a:pPr>
              <a:r>
                <a:rPr kumimoji="0" lang="en-US" sz="2400" b="1" i="0" u="none" strike="noStrike" kern="1200" cap="none" normalizeH="0" baseline="0" dirty="0" smtClean="0">
                  <a:ln/>
                  <a:solidFill>
                    <a:schemeClr val="bg1"/>
                  </a:solidFill>
                  <a:effectLst/>
                  <a:latin typeface="Verdana" pitchFamily="34" charset="0"/>
                  <a:ea typeface="ヒラギノ角ゴ ProN W3" charset="-128"/>
                  <a:sym typeface="Arial" pitchFamily="34" charset="0"/>
                </a:rPr>
                <a:t>ISSN 0000-0019</a:t>
              </a:r>
              <a:endParaRPr lang="en-US" sz="2400" kern="1200" dirty="0">
                <a:solidFill>
                  <a:schemeClr val="bg1"/>
                </a:solidFill>
              </a:endParaRPr>
            </a:p>
          </p:txBody>
        </p:sp>
      </p:grpSp>
    </p:spTree>
    <p:extLst>
      <p:ext uri="{BB962C8B-B14F-4D97-AF65-F5344CB8AC3E}">
        <p14:creationId xmlns:p14="http://schemas.microsoft.com/office/powerpoint/2010/main" val="32493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Agenda</a:t>
            </a:r>
          </a:p>
        </p:txBody>
      </p:sp>
      <p:sp>
        <p:nvSpPr>
          <p:cNvPr id="20483" name="Rectangle 3"/>
          <p:cNvSpPr>
            <a:spLocks noGrp="1" noChangeArrowheads="1"/>
          </p:cNvSpPr>
          <p:nvPr>
            <p:ph type="body" idx="1"/>
          </p:nvPr>
        </p:nvSpPr>
        <p:spPr>
          <a:xfrm>
            <a:off x="501650" y="1163638"/>
            <a:ext cx="8140700" cy="5376862"/>
          </a:xfrm>
        </p:spPr>
        <p:txBody>
          <a:bodyPr/>
          <a:lstStyle/>
          <a:p>
            <a:pPr eaLnBrk="1" hangingPunct="1"/>
            <a:r>
              <a:rPr lang="en-US" dirty="0" smtClean="0">
                <a:solidFill>
                  <a:schemeClr val="bg1">
                    <a:lumMod val="65000"/>
                  </a:schemeClr>
                </a:solidFill>
              </a:rPr>
              <a:t>Terminology Overview</a:t>
            </a:r>
          </a:p>
          <a:p>
            <a:pPr eaLnBrk="1" hangingPunct="1"/>
            <a:r>
              <a:rPr lang="en-US" dirty="0" smtClean="0"/>
              <a:t>Introduction to SFX Admin Lite</a:t>
            </a:r>
          </a:p>
          <a:p>
            <a:pPr eaLnBrk="1" hangingPunct="1"/>
            <a:r>
              <a:rPr lang="en-US" dirty="0" smtClean="0">
                <a:solidFill>
                  <a:schemeClr val="bg1">
                    <a:lumMod val="65000"/>
                  </a:schemeClr>
                </a:solidFill>
              </a:rPr>
              <a:t>SFX Resource Management</a:t>
            </a:r>
          </a:p>
          <a:p>
            <a:pPr lvl="1" eaLnBrk="1" hangingPunct="1"/>
            <a:r>
              <a:rPr lang="en-US" dirty="0" smtClean="0">
                <a:solidFill>
                  <a:schemeClr val="bg1">
                    <a:lumMod val="65000"/>
                  </a:schemeClr>
                </a:solidFill>
              </a:rPr>
              <a:t>Find and Activate/Deactivate </a:t>
            </a:r>
            <a:r>
              <a:rPr lang="en-US" dirty="0">
                <a:solidFill>
                  <a:schemeClr val="bg1">
                    <a:lumMod val="65000"/>
                  </a:schemeClr>
                </a:solidFill>
              </a:rPr>
              <a:t>O</a:t>
            </a:r>
            <a:r>
              <a:rPr lang="en-US" dirty="0" smtClean="0">
                <a:solidFill>
                  <a:schemeClr val="bg1">
                    <a:lumMod val="65000"/>
                  </a:schemeClr>
                </a:solidFill>
              </a:rPr>
              <a:t>bjects</a:t>
            </a:r>
          </a:p>
          <a:p>
            <a:pPr lvl="1" eaLnBrk="1" hangingPunct="1"/>
            <a:r>
              <a:rPr lang="en-US" dirty="0" smtClean="0">
                <a:solidFill>
                  <a:schemeClr val="bg1">
                    <a:lumMod val="65000"/>
                  </a:schemeClr>
                </a:solidFill>
              </a:rPr>
              <a:t>Add Local Thresholds</a:t>
            </a:r>
          </a:p>
          <a:p>
            <a:pPr lvl="1" eaLnBrk="1" hangingPunct="1"/>
            <a:r>
              <a:rPr lang="en-US" dirty="0" smtClean="0">
                <a:solidFill>
                  <a:schemeClr val="bg1">
                    <a:lumMod val="65000"/>
                  </a:schemeClr>
                </a:solidFill>
              </a:rPr>
              <a:t>Test SFX Menu</a:t>
            </a:r>
          </a:p>
          <a:p>
            <a:pPr eaLnBrk="1" hangingPunct="1"/>
            <a:r>
              <a:rPr lang="en-US" dirty="0" smtClean="0">
                <a:solidFill>
                  <a:schemeClr val="bg1">
                    <a:lumMod val="65000"/>
                  </a:schemeClr>
                </a:solidFill>
              </a:rPr>
              <a:t>Summary &amp; Additional </a:t>
            </a:r>
            <a:r>
              <a:rPr lang="en-US" dirty="0">
                <a:solidFill>
                  <a:schemeClr val="bg1">
                    <a:lumMod val="65000"/>
                  </a:schemeClr>
                </a:solidFill>
              </a:rPr>
              <a:t>R</a:t>
            </a:r>
            <a:r>
              <a:rPr lang="en-US" dirty="0" smtClean="0">
                <a:solidFill>
                  <a:schemeClr val="bg1">
                    <a:lumMod val="65000"/>
                  </a:schemeClr>
                </a:solidFill>
              </a:rPr>
              <a:t>esources</a:t>
            </a:r>
            <a:endParaRPr lang="en-US" dirty="0">
              <a:solidFill>
                <a:schemeClr val="bg1">
                  <a:lumMod val="65000"/>
                </a:schemeClr>
              </a:solidFill>
            </a:endParaRPr>
          </a:p>
        </p:txBody>
      </p:sp>
    </p:spTree>
    <p:extLst>
      <p:ext uri="{BB962C8B-B14F-4D97-AF65-F5344CB8AC3E}">
        <p14:creationId xmlns:p14="http://schemas.microsoft.com/office/powerpoint/2010/main" val="246399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9_urm">
  <a:themeElements>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urm">
  <a:themeElements>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urm">
  <a:themeElements>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urm">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FX_Templat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4443</TotalTime>
  <Words>3783</Words>
  <Application>Microsoft Office PowerPoint</Application>
  <PresentationFormat>On-screen Show (4:3)</PresentationFormat>
  <Paragraphs>260</Paragraphs>
  <Slides>23</Slides>
  <Notes>23</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9_urm</vt:lpstr>
      <vt:lpstr>10_urm</vt:lpstr>
      <vt:lpstr>8_urm</vt:lpstr>
      <vt:lpstr>SFX_Template</vt:lpstr>
      <vt:lpstr>PowerPoint Presentation</vt:lpstr>
      <vt:lpstr>Copyright Statement</vt:lpstr>
      <vt:lpstr>Agenda</vt:lpstr>
      <vt:lpstr>Objectives</vt:lpstr>
      <vt:lpstr>Agenda</vt:lpstr>
      <vt:lpstr>Terminology: Source</vt:lpstr>
      <vt:lpstr>Terminology: Targets</vt:lpstr>
      <vt:lpstr>Terminology: How they all relate</vt:lpstr>
      <vt:lpstr>Agenda</vt:lpstr>
      <vt:lpstr>SFX Admin Lite</vt:lpstr>
      <vt:lpstr>Agenda</vt:lpstr>
      <vt:lpstr>KB Manager: Objects</vt:lpstr>
      <vt:lpstr>View Object</vt:lpstr>
      <vt:lpstr>Activate/Deactivate Object</vt:lpstr>
      <vt:lpstr>Thresholds / Date Coverage</vt:lpstr>
      <vt:lpstr>Edit Coverage Information</vt:lpstr>
      <vt:lpstr>Test SFX Menu</vt:lpstr>
      <vt:lpstr>If Linking Parameters Needed…</vt:lpstr>
      <vt:lpstr>Guidelines</vt:lpstr>
      <vt:lpstr>Guidelines, continued</vt:lpstr>
      <vt:lpstr>Agenda</vt:lpstr>
      <vt:lpstr>Summary</vt:lpstr>
      <vt:lpstr>Additional Resources</vt:lpstr>
    </vt:vector>
  </TitlesOfParts>
  <Company>Endeavor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 Cabaup</dc:creator>
  <cp:lastModifiedBy>Carrie Bartels</cp:lastModifiedBy>
  <cp:revision>618</cp:revision>
  <cp:lastPrinted>2014-09-17T18:34:19Z</cp:lastPrinted>
  <dcterms:created xsi:type="dcterms:W3CDTF">2011-06-06T18:24:31Z</dcterms:created>
  <dcterms:modified xsi:type="dcterms:W3CDTF">2014-09-18T17:53:43Z</dcterms:modified>
</cp:coreProperties>
</file>