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7" r:id="rId1"/>
    <p:sldMasterId id="2147484528" r:id="rId2"/>
    <p:sldMasterId id="2147484526" r:id="rId3"/>
    <p:sldMasterId id="2147484239" r:id="rId4"/>
  </p:sldMasterIdLst>
  <p:notesMasterIdLst>
    <p:notesMasterId r:id="rId22"/>
  </p:notesMasterIdLst>
  <p:handoutMasterIdLst>
    <p:handoutMasterId r:id="rId23"/>
  </p:handoutMasterIdLst>
  <p:sldIdLst>
    <p:sldId id="1726" r:id="rId5"/>
    <p:sldId id="1913" r:id="rId6"/>
    <p:sldId id="1813" r:id="rId7"/>
    <p:sldId id="1814" r:id="rId8"/>
    <p:sldId id="1919" r:id="rId9"/>
    <p:sldId id="1847" r:id="rId10"/>
    <p:sldId id="1914" r:id="rId11"/>
    <p:sldId id="1845" r:id="rId12"/>
    <p:sldId id="1920" r:id="rId13"/>
    <p:sldId id="1915" r:id="rId14"/>
    <p:sldId id="1848" r:id="rId15"/>
    <p:sldId id="1916" r:id="rId16"/>
    <p:sldId id="1849" r:id="rId17"/>
    <p:sldId id="1922" r:id="rId18"/>
    <p:sldId id="1918" r:id="rId19"/>
    <p:sldId id="1819" r:id="rId20"/>
    <p:sldId id="1891" r:id="rId21"/>
  </p:sldIdLst>
  <p:sldSz cx="9144000" cy="6858000" type="screen4x3"/>
  <p:notesSz cx="7023100" cy="9309100"/>
  <p:defaultTextStyle>
    <a:defPPr>
      <a:defRPr lang="en-US"/>
    </a:defPPr>
    <a:lvl1pPr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1pPr>
    <a:lvl2pPr marL="4572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2pPr>
    <a:lvl3pPr marL="9144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3pPr>
    <a:lvl4pPr marL="13716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4pPr>
    <a:lvl5pPr marL="18288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5pPr>
    <a:lvl6pPr marL="22860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6pPr>
    <a:lvl7pPr marL="27432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7pPr>
    <a:lvl8pPr marL="32004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8pPr>
    <a:lvl9pPr marL="36576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C6600"/>
    <a:srgbClr val="FF9900"/>
    <a:srgbClr val="E68900"/>
    <a:srgbClr val="FFD9AD"/>
    <a:srgbClr val="62D13B"/>
    <a:srgbClr val="A0403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6471" autoAdjust="0"/>
  </p:normalViewPr>
  <p:slideViewPr>
    <p:cSldViewPr>
      <p:cViewPr varScale="1">
        <p:scale>
          <a:sx n="71" d="100"/>
          <a:sy n="71" d="100"/>
        </p:scale>
        <p:origin x="-960" y="-10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980231"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1" name="Rectangle 3"/>
          <p:cNvSpPr>
            <a:spLocks noGrp="1" noChangeArrowheads="1"/>
          </p:cNvSpPr>
          <p:nvPr>
            <p:ph type="dt" sz="quarter" idx="1"/>
          </p:nvPr>
        </p:nvSpPr>
        <p:spPr bwMode="auto">
          <a:xfrm>
            <a:off x="1582" y="0"/>
            <a:ext cx="304286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2" name="Rectangle 4"/>
          <p:cNvSpPr>
            <a:spLocks noGrp="1" noChangeArrowheads="1"/>
          </p:cNvSpPr>
          <p:nvPr>
            <p:ph type="ftr" sz="quarter" idx="2"/>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3" name="Rectangle 5"/>
          <p:cNvSpPr>
            <a:spLocks noGrp="1" noChangeArrowheads="1"/>
          </p:cNvSpPr>
          <p:nvPr>
            <p:ph type="sldNum" sz="quarter" idx="3"/>
          </p:nvPr>
        </p:nvSpPr>
        <p:spPr bwMode="auto">
          <a:xfrm>
            <a:off x="3980231"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2E8925B0-5166-41D4-A6EF-B3029690A4E2}" type="slidenum">
              <a:rPr lang="ar-SA"/>
              <a:pPr/>
              <a:t>‹#›</a:t>
            </a:fld>
            <a:endParaRPr lang="en-US"/>
          </a:p>
        </p:txBody>
      </p:sp>
      <p:pic>
        <p:nvPicPr>
          <p:cNvPr id="159750" name="Picture 6" descr="top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53" y="-303213"/>
            <a:ext cx="7021519" cy="107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3152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39" name="Rectangle 3"/>
          <p:cNvSpPr>
            <a:spLocks noGrp="1" noChangeArrowheads="1"/>
          </p:cNvSpPr>
          <p:nvPr>
            <p:ph type="dt" idx="1"/>
          </p:nvPr>
        </p:nvSpPr>
        <p:spPr bwMode="auto">
          <a:xfrm>
            <a:off x="3980231" y="1589"/>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83972"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701836" y="4422776"/>
            <a:ext cx="5619429"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43" name="Rectangle 7"/>
          <p:cNvSpPr>
            <a:spLocks noGrp="1" noChangeArrowheads="1"/>
          </p:cNvSpPr>
          <p:nvPr>
            <p:ph type="sldNum" sz="quarter" idx="5"/>
          </p:nvPr>
        </p:nvSpPr>
        <p:spPr bwMode="auto">
          <a:xfrm>
            <a:off x="3980231" y="8843964"/>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9B20C9E1-22CF-4BAC-BCC2-6ED106E34D5E}" type="slidenum">
              <a:rPr lang="ar-SA"/>
              <a:pPr/>
              <a:t>‹#›</a:t>
            </a:fld>
            <a:endParaRPr lang="en-US"/>
          </a:p>
        </p:txBody>
      </p:sp>
    </p:spTree>
    <p:extLst>
      <p:ext uri="{BB962C8B-B14F-4D97-AF65-F5344CB8AC3E}">
        <p14:creationId xmlns:p14="http://schemas.microsoft.com/office/powerpoint/2010/main" val="3767819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charset="0"/>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p:spPr>
        <p:txBody>
          <a:bodyPr/>
          <a:lstStyle/>
          <a:p>
            <a:r>
              <a:rPr lang="en-US" dirty="0" smtClean="0">
                <a:ea typeface="ＭＳ Ｐゴシック" pitchFamily="34" charset="-128"/>
              </a:rPr>
              <a:t>Hello and welcome to this session</a:t>
            </a:r>
            <a:r>
              <a:rPr lang="en-US" baseline="0" dirty="0" smtClean="0">
                <a:ea typeface="ＭＳ Ｐゴシック" pitchFamily="34" charset="-128"/>
              </a:rPr>
              <a:t> on KB Tools.</a:t>
            </a:r>
          </a:p>
          <a:p>
            <a:endParaRPr lang="en-US" dirty="0" smtClean="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rgbClr val="3E4C56"/>
                </a:solidFill>
              </a:rPr>
              <a:t>Please note that this</a:t>
            </a:r>
            <a:r>
              <a:rPr lang="en-US" baseline="0" dirty="0" smtClean="0">
                <a:solidFill>
                  <a:srgbClr val="3E4C56"/>
                </a:solidFill>
              </a:rPr>
              <a:t> presentation is copyrighted and is the</a:t>
            </a:r>
            <a:r>
              <a:rPr lang="en-US" dirty="0" smtClean="0">
                <a:solidFill>
                  <a:srgbClr val="3E4C56"/>
                </a:solidFill>
              </a:rPr>
              <a:t> confidential property</a:t>
            </a:r>
            <a:r>
              <a:rPr lang="en-US" baseline="0" dirty="0" smtClean="0">
                <a:solidFill>
                  <a:srgbClr val="3E4C56"/>
                </a:solidFill>
              </a:rPr>
              <a:t> </a:t>
            </a:r>
            <a:r>
              <a:rPr lang="en-US" dirty="0" smtClean="0">
                <a:solidFill>
                  <a:srgbClr val="3E4C56"/>
                </a:solidFill>
              </a:rPr>
              <a:t>of Ex </a:t>
            </a:r>
            <a:r>
              <a:rPr lang="en-US" dirty="0" err="1" smtClean="0">
                <a:solidFill>
                  <a:srgbClr val="3E4C56"/>
                </a:solidFill>
              </a:rPr>
              <a:t>Libris</a:t>
            </a:r>
            <a:r>
              <a:rPr lang="en-US" dirty="0" smtClean="0">
                <a:solidFill>
                  <a:srgbClr val="3E4C56"/>
                </a:solidFill>
              </a:rPr>
              <a:t> Ltd. Information included in this presentation is periodically </a:t>
            </a:r>
            <a:r>
              <a:rPr lang="en-US" baseline="0" dirty="0" smtClean="0">
                <a:solidFill>
                  <a:srgbClr val="3E4C56"/>
                </a:solidFill>
              </a:rPr>
              <a:t>reviewed and updated</a:t>
            </a:r>
            <a:r>
              <a:rPr lang="en-US" dirty="0" smtClean="0">
                <a:solidFill>
                  <a:srgbClr val="3E4C56"/>
                </a:solidFill>
              </a:rPr>
              <a:t>. You may</a:t>
            </a:r>
            <a:r>
              <a:rPr lang="en-US" baseline="0" dirty="0" smtClean="0">
                <a:solidFill>
                  <a:srgbClr val="3E4C56"/>
                </a:solidFill>
              </a:rPr>
              <a:t> share these training materials within your institution but not beyond.</a:t>
            </a:r>
            <a:endParaRPr lang="en-US" dirty="0" smtClean="0"/>
          </a:p>
          <a:p>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We’ve talked about</a:t>
            </a:r>
            <a:r>
              <a:rPr lang="en-US" baseline="0" dirty="0" smtClean="0">
                <a:ea typeface="ＭＳ Ｐゴシック" pitchFamily="34" charset="-128"/>
              </a:rPr>
              <a:t> importing data into SFX, so now let’s talk about getting data out of SFX using the Export Tool.</a:t>
            </a:r>
            <a:endParaRPr lang="en-US" dirty="0"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a:noFill/>
        </p:spPr>
        <p:txBody>
          <a:bodyPr/>
          <a:lstStyle/>
          <a:p>
            <a:r>
              <a:rPr lang="en-US" dirty="0" smtClean="0">
                <a:ea typeface="ＭＳ Ｐゴシック" pitchFamily="34" charset="-128"/>
              </a:rPr>
              <a:t>Export Tool does exactly what it sounds like it does – it exports data from your SFX </a:t>
            </a:r>
            <a:r>
              <a:rPr lang="en-US" dirty="0" err="1" smtClean="0">
                <a:ea typeface="ＭＳ Ｐゴシック" pitchFamily="34" charset="-128"/>
              </a:rPr>
              <a:t>KnowledgeBase</a:t>
            </a:r>
            <a:r>
              <a:rPr lang="en-US" dirty="0" smtClean="0">
                <a:ea typeface="ＭＳ Ｐゴシック" pitchFamily="34" charset="-128"/>
              </a:rPr>
              <a:t>. For example, you could use Export Tool if you want a list of all of your active targets, or a list of active targets, along with objects that are active in the target and threshold information</a:t>
            </a:r>
            <a:r>
              <a:rPr lang="en-US" baseline="0" dirty="0" smtClean="0">
                <a:ea typeface="ＭＳ Ｐゴシック" pitchFamily="34" charset="-128"/>
              </a:rPr>
              <a:t> for those objects.</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There are a set of basic export queries, advanced export queries, and ways to store your advanced exports by</a:t>
            </a:r>
            <a:r>
              <a:rPr lang="en-US" baseline="0" dirty="0" smtClean="0">
                <a:ea typeface="ＭＳ Ｐゴシック" pitchFamily="34" charset="-128"/>
              </a:rPr>
              <a:t> creating export </a:t>
            </a:r>
            <a:r>
              <a:rPr lang="en-US" dirty="0" smtClean="0">
                <a:ea typeface="ＭＳ Ｐゴシック" pitchFamily="34" charset="-128"/>
              </a:rPr>
              <a:t>profiles.</a:t>
            </a:r>
          </a:p>
          <a:p>
            <a:endParaRPr lang="en-US" b="1" dirty="0" smtClean="0">
              <a:ea typeface="ＭＳ Ｐゴシック" pitchFamily="34" charset="-128"/>
            </a:endParaRPr>
          </a:p>
          <a:p>
            <a:r>
              <a:rPr lang="en-US" dirty="0" smtClean="0">
                <a:ea typeface="ＭＳ Ｐゴシック" pitchFamily="34" charset="-128"/>
              </a:rPr>
              <a:t>The</a:t>
            </a:r>
            <a:r>
              <a:rPr lang="en-US" baseline="0" dirty="0" smtClean="0">
                <a:ea typeface="ＭＳ Ｐゴシック" pitchFamily="34" charset="-128"/>
              </a:rPr>
              <a:t> first </a:t>
            </a:r>
            <a:r>
              <a:rPr lang="en-US" dirty="0" smtClean="0">
                <a:ea typeface="ＭＳ Ｐゴシック" pitchFamily="34" charset="-128"/>
              </a:rPr>
              <a:t>basic query allows you to export a list of object portfolios from target services.  You can work with active, inactive, or both, and you can select one or more target service to analyze.  The second query allows you to pull just the ones with local thresholds.</a:t>
            </a:r>
          </a:p>
          <a:p>
            <a:r>
              <a:rPr lang="en-US" dirty="0" smtClean="0">
                <a:ea typeface="ＭＳ Ｐゴシック" pitchFamily="34" charset="-128"/>
              </a:rPr>
              <a:t>You can also export a list of your locally created </a:t>
            </a:r>
            <a:r>
              <a:rPr lang="en-US" dirty="0" err="1" smtClean="0">
                <a:ea typeface="ＭＳ Ｐゴシック" pitchFamily="34" charset="-128"/>
              </a:rPr>
              <a:t>object_portfolios</a:t>
            </a:r>
            <a:r>
              <a:rPr lang="en-US" dirty="0" smtClean="0">
                <a:ea typeface="ＭＳ Ｐゴシック" pitchFamily="34" charset="-128"/>
              </a:rPr>
              <a:t>.  And then there are other options – to export a list of targets, or produce counts of active </a:t>
            </a:r>
            <a:r>
              <a:rPr lang="en-US" dirty="0" err="1" smtClean="0">
                <a:ea typeface="ＭＳ Ｐゴシック" pitchFamily="34" charset="-128"/>
              </a:rPr>
              <a:t>object_portfolios</a:t>
            </a:r>
            <a:r>
              <a:rPr lang="en-US" dirty="0" smtClean="0">
                <a:ea typeface="ＭＳ Ｐゴシック" pitchFamily="34" charset="-128"/>
              </a:rPr>
              <a:t> per active target service.  You can also export objects with local attributes, local titles, or local objects. Lastly, you can indicate if</a:t>
            </a:r>
            <a:r>
              <a:rPr lang="en-US" baseline="0" dirty="0" smtClean="0">
                <a:ea typeface="ＭＳ Ｐゴシック" pitchFamily="34" charset="-128"/>
              </a:rPr>
              <a:t> there </a:t>
            </a:r>
            <a:r>
              <a:rPr lang="en-US" dirty="0" smtClean="0">
                <a:ea typeface="ＭＳ Ｐゴシック" pitchFamily="34" charset="-128"/>
              </a:rPr>
              <a:t>any Chinese titles</a:t>
            </a:r>
            <a:r>
              <a:rPr lang="en-US" baseline="0" dirty="0" smtClean="0">
                <a:ea typeface="ＭＳ Ｐゴシック" pitchFamily="34" charset="-128"/>
              </a:rPr>
              <a:t> in the file.</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In the advanced queries, you can specify the format of the exported file, whether or not you want to include serials and/or monographs, and what types of services you want to include.  You end up getting a lot more data fields in your export file using an advanced export query than you would in a basic query.</a:t>
            </a:r>
          </a:p>
          <a:p>
            <a:endParaRPr lang="en-US" dirty="0" smtClean="0">
              <a:ea typeface="ＭＳ Ｐゴシック" pitchFamily="34" charset="-128"/>
            </a:endParaRPr>
          </a:p>
          <a:p>
            <a:r>
              <a:rPr lang="en-US" dirty="0" smtClean="0">
                <a:ea typeface="ＭＳ Ｐゴシック" pitchFamily="34" charset="-128"/>
              </a:rPr>
              <a:t>You can also define and then </a:t>
            </a:r>
            <a:r>
              <a:rPr lang="en-US" i="1" dirty="0" smtClean="0">
                <a:ea typeface="ＭＳ Ｐゴシック" pitchFamily="34" charset="-128"/>
              </a:rPr>
              <a:t>save</a:t>
            </a:r>
            <a:r>
              <a:rPr lang="en-US" dirty="0" smtClean="0">
                <a:ea typeface="ＭＳ Ｐゴシック" pitchFamily="34" charset="-128"/>
              </a:rPr>
              <a:t> advanced exports in the Advanced</a:t>
            </a:r>
            <a:r>
              <a:rPr lang="en-US" baseline="0" dirty="0" smtClean="0">
                <a:ea typeface="ＭＳ Ｐゴシック" pitchFamily="34" charset="-128"/>
              </a:rPr>
              <a:t> Export P</a:t>
            </a:r>
            <a:r>
              <a:rPr lang="en-US" dirty="0" smtClean="0">
                <a:ea typeface="ＭＳ Ｐゴシック" pitchFamily="34" charset="-128"/>
              </a:rPr>
              <a:t>rofiles section. So you can use your</a:t>
            </a:r>
            <a:r>
              <a:rPr lang="en-US" baseline="0" dirty="0" smtClean="0">
                <a:ea typeface="ＭＳ Ｐゴシック" pitchFamily="34" charset="-128"/>
              </a:rPr>
              <a:t> advanced export parameters over and over again, without having to set the advanced export parameters each time you want to run the export.</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One thing to note is that while you have the ability to run exports manually from the Admin Center, you can also run exports by setting them up directly on the server, and export</a:t>
            </a:r>
            <a:r>
              <a:rPr lang="en-US" baseline="0" dirty="0" smtClean="0">
                <a:ea typeface="ＭＳ Ｐゴシック" pitchFamily="34" charset="-128"/>
              </a:rPr>
              <a:t> </a:t>
            </a:r>
            <a:r>
              <a:rPr lang="en-US" dirty="0" smtClean="0">
                <a:ea typeface="ＭＳ Ｐゴシック" pitchFamily="34" charset="-128"/>
              </a:rPr>
              <a:t>can even be scheduled to run on a regular basis.  One example of this </a:t>
            </a:r>
            <a:r>
              <a:rPr lang="en-US" baseline="0" dirty="0" smtClean="0">
                <a:ea typeface="ＭＳ Ｐゴシック" pitchFamily="34" charset="-128"/>
              </a:rPr>
              <a:t>is t</a:t>
            </a:r>
            <a:r>
              <a:rPr lang="en-US" dirty="0" smtClean="0">
                <a:ea typeface="ＭＳ Ｐゴシック" pitchFamily="34" charset="-128"/>
              </a:rPr>
              <a:t>he Google Scholar export - where your SFX full-text holdings information can</a:t>
            </a:r>
            <a:r>
              <a:rPr lang="en-US" baseline="0" dirty="0" smtClean="0">
                <a:ea typeface="ＭＳ Ｐゴシック" pitchFamily="34" charset="-128"/>
              </a:rPr>
              <a:t> be</a:t>
            </a:r>
            <a:r>
              <a:rPr lang="en-US" dirty="0" smtClean="0">
                <a:ea typeface="ＭＳ Ｐゴシック" pitchFamily="34" charset="-128"/>
              </a:rPr>
              <a:t> exported into a file for Google Scholar to</a:t>
            </a:r>
            <a:r>
              <a:rPr lang="en-US" baseline="0" dirty="0" smtClean="0">
                <a:ea typeface="ＭＳ Ｐゴシック" pitchFamily="34" charset="-128"/>
              </a:rPr>
              <a:t> pick up on a regular basis</a:t>
            </a:r>
            <a:r>
              <a:rPr lang="en-US" dirty="0" smtClean="0">
                <a:ea typeface="ＭＳ Ｐゴシック" pitchFamily="34" charset="-128"/>
              </a:rPr>
              <a:t>.  We’ll talk more about running exports on the server in the System Administration session.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Let’s talk about the last option in KB Tools, which is the Collection Tool.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a:noFill/>
        </p:spPr>
        <p:txBody>
          <a:bodyPr/>
          <a:lstStyle/>
          <a:p>
            <a:r>
              <a:rPr lang="en-US" dirty="0" smtClean="0">
                <a:ea typeface="ＭＳ Ｐゴシック" pitchFamily="34" charset="-128"/>
              </a:rPr>
              <a:t>The collection tool can give you the information you need to make collection development decisions. You can compare titles that are available in packages or sets of packages, check for duplicate titles within your holdings,</a:t>
            </a:r>
            <a:r>
              <a:rPr lang="en-US" baseline="0" dirty="0" smtClean="0">
                <a:ea typeface="ＭＳ Ｐゴシック" pitchFamily="34" charset="-128"/>
              </a:rPr>
              <a:t> </a:t>
            </a:r>
            <a:r>
              <a:rPr lang="en-US" dirty="0" smtClean="0">
                <a:ea typeface="ＭＳ Ｐゴシック" pitchFamily="34" charset="-128"/>
              </a:rPr>
              <a:t>and check to see which titles are from which packages, and what your coverage is in each package.</a:t>
            </a:r>
          </a:p>
          <a:p>
            <a:endParaRPr lang="en-US" dirty="0" smtClean="0">
              <a:ea typeface="ＭＳ Ｐゴシック" pitchFamily="34" charset="-128"/>
            </a:endParaRPr>
          </a:p>
          <a:p>
            <a:r>
              <a:rPr lang="en-US" dirty="0" smtClean="0">
                <a:ea typeface="ＭＳ Ｐゴシック" pitchFamily="34" charset="-128"/>
              </a:rPr>
              <a:t>With the collection tool, you can also see what would be gained with a purchase, and what would be lost with a cancellation.  This way you can develop your e-resource collections to meet your institution's needs, while making sure that</a:t>
            </a:r>
            <a:r>
              <a:rPr lang="en-US" baseline="0" dirty="0" smtClean="0">
                <a:ea typeface="ＭＳ Ｐゴシック" pitchFamily="34" charset="-128"/>
              </a:rPr>
              <a:t> </a:t>
            </a:r>
            <a:r>
              <a:rPr lang="en-US" dirty="0" smtClean="0">
                <a:ea typeface="ＭＳ Ｐゴシック" pitchFamily="34" charset="-128"/>
              </a:rPr>
              <a:t>money</a:t>
            </a:r>
            <a:r>
              <a:rPr lang="en-US" baseline="0" dirty="0" smtClean="0">
                <a:ea typeface="ＭＳ Ｐゴシック" pitchFamily="34" charset="-128"/>
              </a:rPr>
              <a:t> is</a:t>
            </a:r>
            <a:r>
              <a:rPr lang="en-US" dirty="0" smtClean="0">
                <a:ea typeface="ＭＳ Ｐゴシック" pitchFamily="34" charset="-128"/>
              </a:rPr>
              <a:t> spent efficiently.</a:t>
            </a:r>
          </a:p>
          <a:p>
            <a:endParaRPr lang="en-US" dirty="0" smtClean="0">
              <a:ea typeface="ＭＳ Ｐゴシック" pitchFamily="34" charset="-128"/>
            </a:endParaRPr>
          </a:p>
          <a:p>
            <a:r>
              <a:rPr lang="en-US" dirty="0" smtClean="0">
                <a:ea typeface="ＭＳ Ｐゴシック" pitchFamily="34" charset="-128"/>
              </a:rPr>
              <a:t>Each of the links on this page go to a wizard that will walk you through selecting criteria and running the report. When the report has</a:t>
            </a:r>
            <a:r>
              <a:rPr lang="en-US" baseline="0" dirty="0" smtClean="0">
                <a:ea typeface="ＭＳ Ｐゴシック" pitchFamily="34" charset="-128"/>
              </a:rPr>
              <a:t> </a:t>
            </a:r>
            <a:r>
              <a:rPr lang="en-US" baseline="0" dirty="0" err="1" smtClean="0">
                <a:ea typeface="ＭＳ Ｐゴシック" pitchFamily="34" charset="-128"/>
              </a:rPr>
              <a:t>finshed</a:t>
            </a:r>
            <a:r>
              <a:rPr lang="en-US" baseline="0" dirty="0" smtClean="0">
                <a:ea typeface="ＭＳ Ｐゴシック" pitchFamily="34" charset="-128"/>
              </a:rPr>
              <a:t> running, you will receive an email notification.</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You can always see the results of </a:t>
            </a:r>
            <a:r>
              <a:rPr lang="en-US" b="1" dirty="0" smtClean="0">
                <a:ea typeface="ＭＳ Ｐゴシック" pitchFamily="34" charset="-128"/>
              </a:rPr>
              <a:t>your latest report that you’ve run in</a:t>
            </a:r>
            <a:r>
              <a:rPr lang="en-US" b="1" baseline="0" dirty="0" smtClean="0">
                <a:ea typeface="ＭＳ Ｐゴシック" pitchFamily="34" charset="-128"/>
              </a:rPr>
              <a:t> the </a:t>
            </a:r>
            <a:r>
              <a:rPr lang="en-US" b="1" dirty="0" err="1" smtClean="0">
                <a:ea typeface="ＭＳ Ｐゴシック" pitchFamily="34" charset="-128"/>
              </a:rPr>
              <a:t>LastResults</a:t>
            </a:r>
            <a:r>
              <a:rPr lang="en-US" b="1" baseline="0" dirty="0" smtClean="0">
                <a:ea typeface="ＭＳ Ｐゴシック" pitchFamily="34" charset="-128"/>
              </a:rPr>
              <a:t> </a:t>
            </a:r>
            <a:r>
              <a:rPr lang="en-US" b="0" baseline="0" dirty="0" smtClean="0">
                <a:ea typeface="ＭＳ Ｐゴシック" pitchFamily="34" charset="-128"/>
              </a:rPr>
              <a:t>tab.</a:t>
            </a:r>
            <a:endParaRPr lang="en-US" b="0" dirty="0" smtClean="0">
              <a:ea typeface="ＭＳ Ｐゴシック" pitchFamily="34" charset="-128"/>
            </a:endParaRPr>
          </a:p>
          <a:p>
            <a:r>
              <a:rPr lang="en-US" dirty="0" smtClean="0">
                <a:ea typeface="ＭＳ Ｐゴシック" pitchFamily="34" charset="-128"/>
              </a:rPr>
              <a:t>And you can also see the </a:t>
            </a:r>
            <a:r>
              <a:rPr lang="en-US" b="1" dirty="0" smtClean="0">
                <a:ea typeface="ＭＳ Ｐゴシック" pitchFamily="34" charset="-128"/>
              </a:rPr>
              <a:t>list of reports you’ve run in the past</a:t>
            </a:r>
            <a:r>
              <a:rPr lang="en-US" dirty="0" smtClean="0">
                <a:ea typeface="ＭＳ Ｐゴシック" pitchFamily="34" charset="-128"/>
              </a:rPr>
              <a:t>. </a:t>
            </a:r>
            <a:r>
              <a:rPr lang="en-US" b="1" dirty="0" smtClean="0">
                <a:ea typeface="ＭＳ Ｐゴシック" pitchFamily="34" charset="-128"/>
              </a:rPr>
              <a:t>(Reports)</a:t>
            </a:r>
            <a:r>
              <a:rPr lang="en-US" dirty="0" smtClean="0">
                <a:ea typeface="ＭＳ Ｐゴシック" pitchFamily="34" charset="-128"/>
              </a:rPr>
              <a:t> so you can always refer back to them. Notice you have the option to remove reports that you may no longer be interested in.</a:t>
            </a:r>
          </a:p>
          <a:p>
            <a:r>
              <a:rPr lang="en-US" dirty="0" smtClean="0">
                <a:ea typeface="ＭＳ Ｐゴシック" pitchFamily="34" charset="-128"/>
              </a:rPr>
              <a:t>Finally, you can also </a:t>
            </a:r>
            <a:r>
              <a:rPr lang="en-US" b="1" dirty="0" smtClean="0">
                <a:ea typeface="ＭＳ Ｐゴシック" pitchFamily="34" charset="-128"/>
              </a:rPr>
              <a:t>schedule a report (</a:t>
            </a:r>
            <a:r>
              <a:rPr lang="en-US" b="1" dirty="0" err="1" smtClean="0">
                <a:ea typeface="ＭＳ Ｐゴシック" pitchFamily="34" charset="-128"/>
              </a:rPr>
              <a:t>ScheduledQueries</a:t>
            </a:r>
            <a:r>
              <a:rPr lang="en-US" b="1" dirty="0" smtClean="0">
                <a:ea typeface="ＭＳ Ｐゴシック" pitchFamily="34" charset="-128"/>
              </a:rPr>
              <a:t>)</a:t>
            </a:r>
            <a:r>
              <a:rPr lang="en-US" dirty="0" smtClean="0">
                <a:ea typeface="ＭＳ Ｐゴシック" pitchFamily="34" charset="-128"/>
              </a:rPr>
              <a:t> to run at a future date (not on a recurring</a:t>
            </a:r>
            <a:r>
              <a:rPr lang="en-US" baseline="0" dirty="0" smtClean="0">
                <a:ea typeface="ＭＳ Ｐゴシック" pitchFamily="34" charset="-128"/>
              </a:rPr>
              <a:t> basis, but on a scheduled date/time)</a:t>
            </a:r>
            <a:r>
              <a:rPr lang="en-US" dirty="0" smtClean="0">
                <a:ea typeface="ＭＳ Ｐゴシック" pitchFamily="34" charset="-128"/>
              </a:rPr>
              <a:t>; we can see a list of these scheduled queries in the last tab.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example of the kind of information you will get from Collection Tool.</a:t>
            </a:r>
          </a:p>
          <a:p>
            <a:endParaRPr lang="en-US" dirty="0" smtClean="0"/>
          </a:p>
          <a:p>
            <a:r>
              <a:rPr lang="en-US" dirty="0" smtClean="0"/>
              <a:t>Notice we are comparing 2 different</a:t>
            </a:r>
            <a:r>
              <a:rPr lang="en-US" baseline="0" dirty="0" smtClean="0"/>
              <a:t> packages: Gale </a:t>
            </a:r>
            <a:r>
              <a:rPr lang="en-US" baseline="0" dirty="0" err="1" smtClean="0"/>
              <a:t>Cengage</a:t>
            </a:r>
            <a:r>
              <a:rPr lang="en-US" baseline="0" dirty="0" smtClean="0"/>
              <a:t> Computer Database and </a:t>
            </a:r>
            <a:r>
              <a:rPr lang="en-US" baseline="0" dirty="0" err="1" smtClean="0"/>
              <a:t>EBSCOhost</a:t>
            </a:r>
            <a:r>
              <a:rPr lang="en-US" baseline="0" dirty="0" smtClean="0"/>
              <a:t> Computer Source. We can see the number of titles within each package, how many of those titles are unique for each package, as well as what the overlap is between the 2 packages. The overlap is then indicated in percentages.</a:t>
            </a:r>
          </a:p>
          <a:p>
            <a:endParaRPr lang="en-US" baseline="0" dirty="0" smtClean="0"/>
          </a:p>
          <a:p>
            <a:r>
              <a:rPr lang="en-US" baseline="0" dirty="0" smtClean="0"/>
              <a:t>Complete overlap means titles that are in packages being compared that have </a:t>
            </a:r>
            <a:r>
              <a:rPr lang="en-US" i="1" baseline="0" dirty="0" smtClean="0"/>
              <a:t>identical</a:t>
            </a:r>
            <a:r>
              <a:rPr lang="en-US" baseline="0" dirty="0" smtClean="0"/>
              <a:t> date coverage.</a:t>
            </a:r>
          </a:p>
          <a:p>
            <a:r>
              <a:rPr lang="en-US" baseline="0" dirty="0" smtClean="0"/>
              <a:t>Partial overlap means titles that exist in the packages being compared that have overlapping– but not identical - date coverage.</a:t>
            </a:r>
          </a:p>
          <a:p>
            <a:r>
              <a:rPr lang="en-US" baseline="0" dirty="0" smtClean="0"/>
              <a:t>Title overlap just means titles themselves that overlap between the packages – it doesn’t take into account the date </a:t>
            </a:r>
            <a:r>
              <a:rPr lang="en-US" baseline="0" dirty="0" err="1" smtClean="0"/>
              <a:t>coverages</a:t>
            </a:r>
            <a:r>
              <a:rPr lang="en-US" baseline="0" dirty="0" smtClean="0"/>
              <a:t> for the titles.</a:t>
            </a:r>
          </a:p>
          <a:p>
            <a:endParaRPr lang="en-US" baseline="0" dirty="0" smtClean="0"/>
          </a:p>
          <a:p>
            <a:r>
              <a:rPr lang="en-US" baseline="0" dirty="0" smtClean="0"/>
              <a:t>By clicking on the hyperlinked reports at the bottom of the screen, we’re able to get more details such as the actual titles themselves that are unique and have overlap between the 2 packages.</a:t>
            </a:r>
          </a:p>
          <a:p>
            <a:endParaRPr lang="en-US" baseline="0" dirty="0" smtClean="0"/>
          </a:p>
          <a:p>
            <a:r>
              <a:rPr lang="en-US" baseline="0" dirty="0" smtClean="0"/>
              <a:t>There’s more information on the Collection Tool in the SFX General User’s Guide.</a:t>
            </a:r>
            <a:endParaRPr lang="en-US" dirty="0"/>
          </a:p>
        </p:txBody>
      </p:sp>
      <p:sp>
        <p:nvSpPr>
          <p:cNvPr id="4" name="Slide Number Placeholder 3"/>
          <p:cNvSpPr>
            <a:spLocks noGrp="1"/>
          </p:cNvSpPr>
          <p:nvPr>
            <p:ph type="sldNum" sz="quarter" idx="10"/>
          </p:nvPr>
        </p:nvSpPr>
        <p:spPr/>
        <p:txBody>
          <a:bodyPr/>
          <a:lstStyle/>
          <a:p>
            <a:fld id="{9B20C9E1-22CF-4BAC-BCC2-6ED106E34D5E}" type="slidenum">
              <a:rPr lang="ar-SA" smtClean="0"/>
              <a:pPr/>
              <a:t>14</a:t>
            </a:fld>
            <a:endParaRPr lang="en-US"/>
          </a:p>
        </p:txBody>
      </p:sp>
    </p:spTree>
    <p:extLst>
      <p:ext uri="{BB962C8B-B14F-4D97-AF65-F5344CB8AC3E}">
        <p14:creationId xmlns:p14="http://schemas.microsoft.com/office/powerpoint/2010/main" val="3387523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This brings us to the end of our session.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p:spPr>
        <p:txBody>
          <a:bodyPr/>
          <a:lstStyle/>
          <a:p>
            <a:r>
              <a:rPr lang="en-US" dirty="0" smtClean="0">
                <a:ea typeface="ＭＳ Ｐゴシック" pitchFamily="34" charset="-128"/>
              </a:rPr>
              <a:t>To briefly summarize, we</a:t>
            </a:r>
            <a:r>
              <a:rPr lang="en-US" baseline="0" dirty="0" smtClean="0">
                <a:ea typeface="ＭＳ Ｐゴシック" pitchFamily="34" charset="-128"/>
              </a:rPr>
              <a:t> looked at how you can:</a:t>
            </a:r>
            <a:endParaRPr lang="en-US" dirty="0" smtClean="0">
              <a:ea typeface="ＭＳ Ｐゴシック" pitchFamily="34" charset="-128"/>
            </a:endParaRPr>
          </a:p>
          <a:p>
            <a:pPr marL="171450" indent="-171450">
              <a:buFont typeface="Arial" pitchFamily="34" charset="0"/>
              <a:buChar char="•"/>
            </a:pPr>
            <a:r>
              <a:rPr lang="en-US" dirty="0" smtClean="0">
                <a:ea typeface="ＭＳ Ｐゴシック" pitchFamily="34" charset="-128"/>
              </a:rPr>
              <a:t>import</a:t>
            </a:r>
            <a:r>
              <a:rPr lang="en-US" baseline="0" dirty="0" smtClean="0">
                <a:ea typeface="ＭＳ Ｐゴシック" pitchFamily="34" charset="-128"/>
              </a:rPr>
              <a:t> data to activate resources using the </a:t>
            </a:r>
            <a:r>
              <a:rPr lang="en-US" baseline="0" dirty="0" err="1" smtClean="0">
                <a:ea typeface="ＭＳ Ｐゴシック" pitchFamily="34" charset="-128"/>
              </a:rPr>
              <a:t>Dataloader</a:t>
            </a:r>
            <a:r>
              <a:rPr lang="en-US" baseline="0" dirty="0" smtClean="0">
                <a:ea typeface="ＭＳ Ｐゴシック" pitchFamily="34" charset="-128"/>
              </a:rPr>
              <a:t> tool</a:t>
            </a:r>
          </a:p>
          <a:p>
            <a:pPr marL="171450" indent="-171450">
              <a:buFont typeface="Arial" pitchFamily="34" charset="0"/>
              <a:buChar char="•"/>
            </a:pPr>
            <a:r>
              <a:rPr lang="en-US" baseline="0" dirty="0" smtClean="0">
                <a:ea typeface="ＭＳ Ｐゴシック" pitchFamily="34" charset="-128"/>
              </a:rPr>
              <a:t>export data from SFX using the Export tool</a:t>
            </a:r>
          </a:p>
          <a:p>
            <a:pPr marL="171450" indent="-171450">
              <a:buFont typeface="Arial" pitchFamily="34" charset="0"/>
              <a:buChar char="•"/>
            </a:pPr>
            <a:r>
              <a:rPr lang="en-US" baseline="0" dirty="0" smtClean="0">
                <a:ea typeface="ＭＳ Ｐゴシック" pitchFamily="34" charset="-128"/>
              </a:rPr>
              <a:t>run reports to assist in collection development decision-making using the Collection Tool.</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p:spPr>
        <p:txBody>
          <a:bodyPr/>
          <a:lstStyle/>
          <a:p>
            <a:r>
              <a:rPr lang="en-US" dirty="0" smtClean="0">
                <a:ea typeface="ＭＳ Ｐゴシック" pitchFamily="34" charset="-128"/>
              </a:rPr>
              <a:t>Here’s a list of documents that will provide more information on the KB Tools. These can all</a:t>
            </a:r>
            <a:r>
              <a:rPr lang="en-US" baseline="0" dirty="0" smtClean="0">
                <a:ea typeface="ＭＳ Ｐゴシック" pitchFamily="34" charset="-128"/>
              </a:rPr>
              <a:t> be found in the Ex </a:t>
            </a:r>
            <a:r>
              <a:rPr lang="en-US" baseline="0" dirty="0" err="1" smtClean="0">
                <a:ea typeface="ＭＳ Ｐゴシック" pitchFamily="34" charset="-128"/>
              </a:rPr>
              <a:t>Libris</a:t>
            </a:r>
            <a:r>
              <a:rPr lang="en-US" baseline="0" dirty="0" smtClean="0">
                <a:ea typeface="ＭＳ Ｐゴシック" pitchFamily="34" charset="-128"/>
              </a:rPr>
              <a:t> Documentation Center. </a:t>
            </a:r>
          </a:p>
          <a:p>
            <a:endParaRPr lang="en-US" baseline="0" dirty="0" smtClean="0">
              <a:ea typeface="ＭＳ Ｐゴシック" pitchFamily="34" charset="-128"/>
            </a:endParaRPr>
          </a:p>
          <a:p>
            <a:r>
              <a:rPr lang="en-US" baseline="0" dirty="0" smtClean="0">
                <a:ea typeface="ＭＳ Ｐゴシック" pitchFamily="34" charset="-128"/>
              </a:rPr>
              <a:t>For </a:t>
            </a:r>
            <a:r>
              <a:rPr lang="en-US" baseline="0" dirty="0" err="1" smtClean="0">
                <a:ea typeface="ＭＳ Ｐゴシック" pitchFamily="34" charset="-128"/>
              </a:rPr>
              <a:t>DataLoader</a:t>
            </a:r>
            <a:r>
              <a:rPr lang="en-US" baseline="0" dirty="0" smtClean="0">
                <a:ea typeface="ＭＳ Ｐゴシック" pitchFamily="34" charset="-128"/>
              </a:rPr>
              <a:t>, Export tool, and Collection tool information, the SFX General User’s Guide will be of most help when using these tools in SFX Admin Center. Note that these tools can also be run from the server as well so the Advanced User’s Guide and the System Administration Guide may be helpful in that case.</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Thanks for watching!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20C9E1-22CF-4BAC-BCC2-6ED106E34D5E}" type="slidenum">
              <a:rPr lang="ar-SA" smtClean="0"/>
              <a:pPr/>
              <a:t>2</a:t>
            </a:fld>
            <a:endParaRPr lang="en-US"/>
          </a:p>
        </p:txBody>
      </p:sp>
    </p:spTree>
    <p:extLst>
      <p:ext uri="{BB962C8B-B14F-4D97-AF65-F5344CB8AC3E}">
        <p14:creationId xmlns:p14="http://schemas.microsoft.com/office/powerpoint/2010/main" val="1011925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In</a:t>
            </a:r>
            <a:r>
              <a:rPr lang="en-US" baseline="0" dirty="0" smtClean="0">
                <a:ea typeface="ＭＳ Ｐゴシック" pitchFamily="34" charset="-128"/>
              </a:rPr>
              <a:t> this session, we’ll be looking at an area within the SFX Admin Center called KB Tools, which contains import, export, and collection analysis tools.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r>
              <a:rPr lang="en-US" dirty="0" smtClean="0">
                <a:ea typeface="ＭＳ Ｐゴシック" pitchFamily="34" charset="-128"/>
              </a:rPr>
              <a:t>By the end of this presentation, you will know how to:</a:t>
            </a:r>
          </a:p>
          <a:p>
            <a:pPr marL="171450" indent="-171450">
              <a:buFont typeface="Arial" pitchFamily="34" charset="0"/>
              <a:buChar char="•"/>
            </a:pPr>
            <a:r>
              <a:rPr lang="en-US" dirty="0" smtClean="0">
                <a:ea typeface="ＭＳ Ｐゴシック" pitchFamily="34" charset="-128"/>
              </a:rPr>
              <a:t>import data through the use of the </a:t>
            </a:r>
            <a:r>
              <a:rPr lang="en-US" dirty="0" err="1" smtClean="0">
                <a:ea typeface="ＭＳ Ｐゴシック" pitchFamily="34" charset="-128"/>
              </a:rPr>
              <a:t>DataLoader</a:t>
            </a:r>
            <a:r>
              <a:rPr lang="en-US" dirty="0" smtClean="0">
                <a:ea typeface="ＭＳ Ｐゴシック" pitchFamily="34" charset="-128"/>
              </a:rPr>
              <a:t> tool to activate</a:t>
            </a:r>
            <a:r>
              <a:rPr lang="en-US" baseline="0" dirty="0" smtClean="0">
                <a:ea typeface="ＭＳ Ｐゴシック" pitchFamily="34" charset="-128"/>
              </a:rPr>
              <a:t> or update resources</a:t>
            </a:r>
          </a:p>
          <a:p>
            <a:pPr marL="171450" indent="-171450">
              <a:buFont typeface="Arial" pitchFamily="34" charset="0"/>
              <a:buChar char="•"/>
            </a:pPr>
            <a:r>
              <a:rPr lang="en-US" baseline="0" dirty="0" smtClean="0">
                <a:ea typeface="ＭＳ Ｐゴシック" pitchFamily="34" charset="-128"/>
              </a:rPr>
              <a:t>export data from SFX</a:t>
            </a:r>
          </a:p>
          <a:p>
            <a:pPr marL="171450" indent="-171450">
              <a:buFont typeface="Arial" pitchFamily="34" charset="0"/>
              <a:buChar char="•"/>
            </a:pPr>
            <a:r>
              <a:rPr lang="en-US" baseline="0" dirty="0" smtClean="0">
                <a:ea typeface="ＭＳ Ｐゴシック" pitchFamily="34" charset="-128"/>
              </a:rPr>
              <a:t>run reports to analyze title overlaps within packages – to help with purchasing and cancellation decisions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baseline="0" dirty="0" smtClean="0">
                <a:ea typeface="ＭＳ Ｐゴシック" pitchFamily="34" charset="-128"/>
              </a:rPr>
              <a:t>Let’s take a look at where KB Tools is located in the SFX Admin Center…</a:t>
            </a:r>
            <a:endParaRPr lang="en-US" dirty="0"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p:spPr>
        <p:txBody>
          <a:bodyPr/>
          <a:lstStyle/>
          <a:p>
            <a:r>
              <a:rPr lang="en-US" baseline="0" dirty="0" smtClean="0">
                <a:ea typeface="ＭＳ Ｐゴシック" pitchFamily="34" charset="-128"/>
              </a:rPr>
              <a:t>KB Tools is the 2</a:t>
            </a:r>
            <a:r>
              <a:rPr lang="en-US" baseline="30000" dirty="0" smtClean="0">
                <a:ea typeface="ＭＳ Ｐゴシック" pitchFamily="34" charset="-128"/>
              </a:rPr>
              <a:t>nd</a:t>
            </a:r>
            <a:r>
              <a:rPr lang="en-US" baseline="0" dirty="0" smtClean="0">
                <a:ea typeface="ＭＳ Ｐゴシック" pitchFamily="34" charset="-128"/>
              </a:rPr>
              <a:t> section under the Data Management area in SFX Admin Center. </a:t>
            </a:r>
          </a:p>
          <a:p>
            <a:r>
              <a:rPr lang="en-US" baseline="0" dirty="0" smtClean="0">
                <a:ea typeface="ＭＳ Ｐゴシック" pitchFamily="34" charset="-128"/>
              </a:rPr>
              <a:t>I’ll be giving you an introduction to the </a:t>
            </a:r>
            <a:r>
              <a:rPr lang="en-US" baseline="0" dirty="0" err="1" smtClean="0">
                <a:ea typeface="ＭＳ Ｐゴシック" pitchFamily="34" charset="-128"/>
              </a:rPr>
              <a:t>DataLoader</a:t>
            </a:r>
            <a:r>
              <a:rPr lang="en-US" baseline="0" dirty="0" smtClean="0">
                <a:ea typeface="ＭＳ Ｐゴシック" pitchFamily="34" charset="-128"/>
              </a:rPr>
              <a:t>, Export Tool, and Collection Tool.</a:t>
            </a:r>
            <a:endParaRPr lang="en-US" dirty="0"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Let’s first take a look</a:t>
            </a:r>
            <a:r>
              <a:rPr lang="en-US" baseline="0" dirty="0" smtClean="0">
                <a:ea typeface="ＭＳ Ｐゴシック" pitchFamily="34" charset="-128"/>
              </a:rPr>
              <a:t> at the </a:t>
            </a:r>
            <a:r>
              <a:rPr lang="en-US" baseline="0" dirty="0" err="1" smtClean="0">
                <a:ea typeface="ＭＳ Ｐゴシック" pitchFamily="34" charset="-128"/>
              </a:rPr>
              <a:t>DataLoader</a:t>
            </a:r>
            <a:r>
              <a:rPr lang="en-US" baseline="0" dirty="0" smtClean="0">
                <a:ea typeface="ＭＳ Ｐゴシック" pitchFamily="34" charset="-128"/>
              </a:rPr>
              <a:t> tool.</a:t>
            </a:r>
            <a:endParaRPr lang="en-US" dirty="0"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p:spPr>
        <p:txBody>
          <a:bodyPr/>
          <a:lstStyle/>
          <a:p>
            <a:pPr>
              <a:lnSpc>
                <a:spcPct val="80000"/>
              </a:lnSpc>
            </a:pPr>
            <a:r>
              <a:rPr lang="en-US" sz="1200" dirty="0" smtClean="0">
                <a:ea typeface="ＭＳ Ｐゴシック" pitchFamily="34" charset="-128"/>
              </a:rPr>
              <a:t>You may remember in the Activating Resources session</a:t>
            </a:r>
            <a:r>
              <a:rPr lang="en-US" sz="1200" baseline="0" dirty="0" smtClean="0">
                <a:ea typeface="ＭＳ Ｐゴシック" pitchFamily="34" charset="-128"/>
              </a:rPr>
              <a:t> that</a:t>
            </a:r>
            <a:r>
              <a:rPr lang="en-US" sz="1200" dirty="0" smtClean="0">
                <a:ea typeface="ＭＳ Ｐゴシック" pitchFamily="34" charset="-128"/>
              </a:rPr>
              <a:t> we manually activated (and inactivated) targets, target</a:t>
            </a:r>
            <a:r>
              <a:rPr lang="en-US" sz="1200" baseline="0" dirty="0" smtClean="0">
                <a:ea typeface="ＭＳ Ｐゴシック" pitchFamily="34" charset="-128"/>
              </a:rPr>
              <a:t> services, and objects on a one-by-one basis. The </a:t>
            </a:r>
            <a:r>
              <a:rPr lang="en-US" sz="1200" baseline="0" dirty="0" err="1" smtClean="0">
                <a:ea typeface="ＭＳ Ｐゴシック" pitchFamily="34" charset="-128"/>
              </a:rPr>
              <a:t>DataLoader</a:t>
            </a:r>
            <a:r>
              <a:rPr lang="en-US" sz="1200" baseline="0" dirty="0" smtClean="0">
                <a:ea typeface="ＭＳ Ｐゴシック" pitchFamily="34" charset="-128"/>
              </a:rPr>
              <a:t> Tool allows you to make updates, such as activations, in batch for a specific target and target service. </a:t>
            </a:r>
            <a:endParaRPr lang="en-US" sz="1200" dirty="0" smtClean="0">
              <a:ea typeface="ＭＳ Ｐゴシック" pitchFamily="34" charset="-128"/>
            </a:endParaRPr>
          </a:p>
          <a:p>
            <a:pPr>
              <a:lnSpc>
                <a:spcPct val="80000"/>
              </a:lnSpc>
            </a:pPr>
            <a:endParaRPr lang="en-US" sz="1200" dirty="0" smtClean="0">
              <a:ea typeface="ＭＳ Ｐゴシック" pitchFamily="34" charset="-128"/>
            </a:endParaRPr>
          </a:p>
          <a:p>
            <a:pPr>
              <a:lnSpc>
                <a:spcPct val="80000"/>
              </a:lnSpc>
            </a:pPr>
            <a:r>
              <a:rPr lang="en-US" sz="1200" dirty="0" smtClean="0">
                <a:ea typeface="ＭＳ Ｐゴシック" pitchFamily="34" charset="-128"/>
              </a:rPr>
              <a:t>The </a:t>
            </a:r>
            <a:r>
              <a:rPr lang="en-US" sz="1200" dirty="0" err="1" smtClean="0">
                <a:ea typeface="ＭＳ Ｐゴシック" pitchFamily="34" charset="-128"/>
              </a:rPr>
              <a:t>DataLoader</a:t>
            </a:r>
            <a:r>
              <a:rPr lang="en-US" sz="1200" baseline="0" dirty="0" smtClean="0">
                <a:ea typeface="ＭＳ Ｐゴシック" pitchFamily="34" charset="-128"/>
              </a:rPr>
              <a:t> </a:t>
            </a:r>
            <a:r>
              <a:rPr lang="en-US" sz="1200" dirty="0" smtClean="0">
                <a:ea typeface="ＭＳ Ｐゴシック" pitchFamily="34" charset="-128"/>
              </a:rPr>
              <a:t>is</a:t>
            </a:r>
            <a:r>
              <a:rPr lang="en-US" sz="1200" baseline="0" dirty="0" smtClean="0">
                <a:ea typeface="ＭＳ Ｐゴシック" pitchFamily="34" charset="-128"/>
              </a:rPr>
              <a:t> </a:t>
            </a:r>
            <a:r>
              <a:rPr lang="en-US" sz="1200" dirty="0" smtClean="0">
                <a:ea typeface="ＭＳ Ｐゴシック" pitchFamily="34" charset="-128"/>
              </a:rPr>
              <a:t>an import tool to manage and update object portfolios in SFX. Not only can you</a:t>
            </a:r>
            <a:r>
              <a:rPr lang="en-US" sz="1200" baseline="0" dirty="0" smtClean="0">
                <a:ea typeface="ＭＳ Ｐゴシック" pitchFamily="34" charset="-128"/>
              </a:rPr>
              <a:t> </a:t>
            </a:r>
            <a:r>
              <a:rPr lang="en-US" sz="1200" dirty="0" smtClean="0">
                <a:ea typeface="ＭＳ Ｐゴシック" pitchFamily="34" charset="-128"/>
              </a:rPr>
              <a:t>activate or inactivate titles within a collection, you can also add your library's own subscription</a:t>
            </a:r>
            <a:r>
              <a:rPr lang="en-US" sz="1200" baseline="0" dirty="0" smtClean="0">
                <a:ea typeface="ＭＳ Ｐゴシック" pitchFamily="34" charset="-128"/>
              </a:rPr>
              <a:t> </a:t>
            </a:r>
            <a:r>
              <a:rPr lang="en-US" sz="1200" dirty="0" smtClean="0">
                <a:ea typeface="ＭＳ Ｐゴシック" pitchFamily="34" charset="-128"/>
              </a:rPr>
              <a:t>coverage dates (threshold data), add local titles (portfolios) to local targets, and much more</a:t>
            </a:r>
            <a:r>
              <a:rPr lang="en-US" sz="1200" baseline="0" dirty="0" smtClean="0">
                <a:ea typeface="ＭＳ Ｐゴシック" pitchFamily="34" charset="-128"/>
              </a:rPr>
              <a:t> using the </a:t>
            </a:r>
            <a:r>
              <a:rPr lang="en-US" sz="1200" baseline="0" dirty="0" err="1" smtClean="0">
                <a:ea typeface="ＭＳ Ｐゴシック" pitchFamily="34" charset="-128"/>
              </a:rPr>
              <a:t>DataLoader</a:t>
            </a:r>
            <a:r>
              <a:rPr lang="en-US" sz="1200" baseline="0" dirty="0" smtClean="0">
                <a:ea typeface="ＭＳ Ｐゴシック" pitchFamily="34" charset="-128"/>
              </a:rPr>
              <a:t>.</a:t>
            </a:r>
            <a:endParaRPr lang="en-US" sz="1200" dirty="0" smtClean="0">
              <a:ea typeface="ＭＳ Ｐゴシック" pitchFamily="34" charset="-128"/>
            </a:endParaRPr>
          </a:p>
          <a:p>
            <a:pPr>
              <a:lnSpc>
                <a:spcPct val="80000"/>
              </a:lnSpc>
            </a:pPr>
            <a:endParaRPr lang="en-US" sz="1200" dirty="0" smtClean="0">
              <a:ea typeface="ＭＳ Ｐゴシック" pitchFamily="34" charset="-128"/>
            </a:endParaRPr>
          </a:p>
          <a:p>
            <a:pPr>
              <a:lnSpc>
                <a:spcPct val="80000"/>
              </a:lnSpc>
            </a:pPr>
            <a:r>
              <a:rPr lang="en-US" sz="1200" dirty="0" smtClean="0">
                <a:ea typeface="ＭＳ Ｐゴシック" pitchFamily="34" charset="-128"/>
              </a:rPr>
              <a:t>To use </a:t>
            </a:r>
            <a:r>
              <a:rPr lang="en-US" sz="1200" dirty="0" err="1" smtClean="0">
                <a:ea typeface="ＭＳ Ｐゴシック" pitchFamily="34" charset="-128"/>
              </a:rPr>
              <a:t>DataLoader</a:t>
            </a:r>
            <a:r>
              <a:rPr lang="en-US" sz="1200" dirty="0" smtClean="0">
                <a:ea typeface="ＭＳ Ｐゴシック" pitchFamily="34" charset="-128"/>
              </a:rPr>
              <a:t>, first we need to prepare a file with the information we want to add or update to the SFX </a:t>
            </a:r>
            <a:r>
              <a:rPr lang="en-US" sz="1200" dirty="0" err="1" smtClean="0">
                <a:ea typeface="ＭＳ Ｐゴシック" pitchFamily="34" charset="-128"/>
              </a:rPr>
              <a:t>KnowledgeBase</a:t>
            </a:r>
            <a:r>
              <a:rPr lang="en-US" sz="1200" dirty="0" smtClean="0">
                <a:ea typeface="ＭＳ Ｐゴシック" pitchFamily="34" charset="-128"/>
              </a:rPr>
              <a:t>. We’ll talk more about the input</a:t>
            </a:r>
            <a:r>
              <a:rPr lang="en-US" sz="1200" baseline="0" dirty="0" smtClean="0">
                <a:ea typeface="ＭＳ Ｐゴシック" pitchFamily="34" charset="-128"/>
              </a:rPr>
              <a:t> file in a moment.</a:t>
            </a:r>
            <a:endParaRPr lang="en-US" sz="1200" dirty="0" smtClean="0">
              <a:ea typeface="ＭＳ Ｐゴシック" pitchFamily="34" charset="-128"/>
            </a:endParaRPr>
          </a:p>
          <a:p>
            <a:pPr>
              <a:lnSpc>
                <a:spcPct val="80000"/>
              </a:lnSpc>
            </a:pPr>
            <a:r>
              <a:rPr lang="en-US" sz="1200" dirty="0" smtClean="0">
                <a:ea typeface="ＭＳ Ｐゴシック" pitchFamily="34" charset="-128"/>
              </a:rPr>
              <a:t>Then, we </a:t>
            </a:r>
            <a:r>
              <a:rPr lang="en-US" sz="1200" b="1" dirty="0" smtClean="0">
                <a:ea typeface="ＭＳ Ｐゴシック" pitchFamily="34" charset="-128"/>
              </a:rPr>
              <a:t>define the target and service we want to work with</a:t>
            </a:r>
            <a:r>
              <a:rPr lang="en-US" sz="1200" dirty="0" smtClean="0">
                <a:ea typeface="ＭＳ Ｐゴシック" pitchFamily="34" charset="-128"/>
              </a:rPr>
              <a:t>, and</a:t>
            </a:r>
            <a:r>
              <a:rPr lang="en-US" sz="1200" baseline="0" dirty="0" smtClean="0">
                <a:ea typeface="ＭＳ Ｐゴシック" pitchFamily="34" charset="-128"/>
              </a:rPr>
              <a:t> </a:t>
            </a:r>
            <a:r>
              <a:rPr lang="en-US" sz="1200" dirty="0" smtClean="0">
                <a:ea typeface="ＭＳ Ｐゴシック" pitchFamily="34" charset="-128"/>
              </a:rPr>
              <a:t>select</a:t>
            </a:r>
            <a:r>
              <a:rPr lang="en-US" sz="1200" baseline="0" dirty="0" smtClean="0">
                <a:ea typeface="ＭＳ Ｐゴシック" pitchFamily="34" charset="-128"/>
              </a:rPr>
              <a:t> </a:t>
            </a:r>
            <a:r>
              <a:rPr lang="en-US" sz="1200" dirty="0" smtClean="0">
                <a:ea typeface="ＭＳ Ｐゴシック" pitchFamily="34" charset="-128"/>
              </a:rPr>
              <a:t>the input file</a:t>
            </a:r>
            <a:r>
              <a:rPr lang="en-US" sz="1200" baseline="0" dirty="0" smtClean="0">
                <a:ea typeface="ＭＳ Ｐゴシック" pitchFamily="34" charset="-128"/>
              </a:rPr>
              <a:t> that we want to use.</a:t>
            </a:r>
            <a:endParaRPr lang="en-US" sz="1200" b="1" dirty="0" smtClean="0">
              <a:ea typeface="ＭＳ Ｐゴシック" pitchFamily="34" charset="-128"/>
            </a:endParaRPr>
          </a:p>
          <a:p>
            <a:pPr>
              <a:lnSpc>
                <a:spcPct val="80000"/>
              </a:lnSpc>
            </a:pPr>
            <a:r>
              <a:rPr lang="en-US" sz="1200" dirty="0" smtClean="0">
                <a:ea typeface="ＭＳ Ｐゴシック" pitchFamily="34" charset="-128"/>
              </a:rPr>
              <a:t>We</a:t>
            </a:r>
            <a:r>
              <a:rPr lang="en-US" sz="1200" baseline="0" dirty="0" smtClean="0">
                <a:ea typeface="ＭＳ Ｐゴシック" pitchFamily="34" charset="-128"/>
              </a:rPr>
              <a:t> then </a:t>
            </a:r>
            <a:r>
              <a:rPr lang="en-US" sz="1200" dirty="0" smtClean="0">
                <a:ea typeface="ＭＳ Ｐゴシック" pitchFamily="34" charset="-128"/>
              </a:rPr>
              <a:t>need to tell SFX how the input file is structured, as in what data is contained</a:t>
            </a:r>
            <a:r>
              <a:rPr lang="en-US" sz="1200" baseline="0" dirty="0" smtClean="0">
                <a:ea typeface="ＭＳ Ｐゴシック" pitchFamily="34" charset="-128"/>
              </a:rPr>
              <a:t> in which columns:</a:t>
            </a:r>
            <a:endParaRPr lang="en-US" sz="1200" dirty="0" smtClean="0">
              <a:ea typeface="ＭＳ Ｐゴシック" pitchFamily="34" charset="-128"/>
            </a:endParaRPr>
          </a:p>
          <a:p>
            <a:pPr marL="171450" indent="-171450">
              <a:lnSpc>
                <a:spcPct val="80000"/>
              </a:lnSpc>
              <a:buFont typeface="Arial" pitchFamily="34" charset="0"/>
              <a:buChar char="•"/>
            </a:pPr>
            <a:r>
              <a:rPr lang="en-US" sz="1200" dirty="0" smtClean="0">
                <a:ea typeface="ＭＳ Ｐゴシック" pitchFamily="34" charset="-128"/>
              </a:rPr>
              <a:t>The</a:t>
            </a:r>
            <a:r>
              <a:rPr lang="en-US" sz="1200" baseline="0" dirty="0" smtClean="0">
                <a:ea typeface="ＭＳ Ｐゴシック" pitchFamily="34" charset="-128"/>
              </a:rPr>
              <a:t> first column </a:t>
            </a:r>
            <a:r>
              <a:rPr lang="en-US" sz="1200" dirty="0" smtClean="0">
                <a:ea typeface="ＭＳ Ｐゴシック" pitchFamily="34" charset="-128"/>
              </a:rPr>
              <a:t>in the file will act as a </a:t>
            </a:r>
            <a:r>
              <a:rPr lang="en-US" sz="1200" b="1" dirty="0" smtClean="0">
                <a:ea typeface="ＭＳ Ｐゴシック" pitchFamily="34" charset="-128"/>
              </a:rPr>
              <a:t>primary key</a:t>
            </a:r>
            <a:r>
              <a:rPr lang="en-US" sz="1200" dirty="0" smtClean="0">
                <a:ea typeface="ＭＳ Ｐゴシック" pitchFamily="34" charset="-128"/>
              </a:rPr>
              <a:t>, or a unique identifier. This is what we use to match the records in the file with any existing records in the KB.</a:t>
            </a:r>
          </a:p>
          <a:p>
            <a:pPr marL="171450" indent="-171450">
              <a:lnSpc>
                <a:spcPct val="80000"/>
              </a:lnSpc>
              <a:buFont typeface="Arial" pitchFamily="34" charset="0"/>
              <a:buChar char="•"/>
            </a:pPr>
            <a:r>
              <a:rPr lang="en-US" sz="1200" dirty="0" smtClean="0">
                <a:ea typeface="ＭＳ Ｐゴシック" pitchFamily="34" charset="-128"/>
              </a:rPr>
              <a:t>You</a:t>
            </a:r>
            <a:r>
              <a:rPr lang="en-US" sz="1200" baseline="0" dirty="0" smtClean="0">
                <a:ea typeface="ＭＳ Ｐゴシック" pitchFamily="34" charset="-128"/>
              </a:rPr>
              <a:t> can then specify up to 8 other columns that are contained in the file. You </a:t>
            </a:r>
            <a:r>
              <a:rPr lang="en-US" sz="1200" dirty="0" smtClean="0">
                <a:ea typeface="ＭＳ Ｐゴシック" pitchFamily="34" charset="-128"/>
              </a:rPr>
              <a:t>can define the column headers using the rest of the </a:t>
            </a:r>
            <a:r>
              <a:rPr lang="en-US" sz="1200" b="1" dirty="0" smtClean="0">
                <a:ea typeface="ＭＳ Ｐゴシック" pitchFamily="34" charset="-128"/>
              </a:rPr>
              <a:t>dropdowns</a:t>
            </a:r>
            <a:r>
              <a:rPr lang="en-US" sz="1200" dirty="0" smtClean="0">
                <a:ea typeface="ＭＳ Ｐゴシック" pitchFamily="34" charset="-128"/>
              </a:rPr>
              <a:t>.</a:t>
            </a:r>
          </a:p>
          <a:p>
            <a:pPr>
              <a:lnSpc>
                <a:spcPct val="80000"/>
              </a:lnSpc>
            </a:pPr>
            <a:r>
              <a:rPr lang="en-US" sz="1200" dirty="0" smtClean="0">
                <a:ea typeface="ＭＳ Ｐゴシック" pitchFamily="34" charset="-128"/>
              </a:rPr>
              <a:t>Then, we can choose the type of adjustments we want to make – add, update, or remove portfolios, activate targets, or work in report mode only.  Report</a:t>
            </a:r>
            <a:r>
              <a:rPr lang="en-US" sz="1200" baseline="0" dirty="0" smtClean="0">
                <a:ea typeface="ＭＳ Ｐゴシック" pitchFamily="34" charset="-128"/>
              </a:rPr>
              <a:t> Mode will simulate the updates, providing a report of what would have updated - without actually doing the updates in SFX.</a:t>
            </a:r>
            <a:endParaRPr lang="en-US" sz="1200" dirty="0" smtClean="0">
              <a:ea typeface="ＭＳ Ｐゴシック" pitchFamily="34" charset="-128"/>
            </a:endParaRPr>
          </a:p>
          <a:p>
            <a:pPr>
              <a:lnSpc>
                <a:spcPct val="80000"/>
              </a:lnSpc>
            </a:pPr>
            <a:r>
              <a:rPr lang="en-US" sz="1200" dirty="0" smtClean="0">
                <a:ea typeface="ＭＳ Ｐゴシック" pitchFamily="34" charset="-128"/>
              </a:rPr>
              <a:t>In any case, when you run the </a:t>
            </a:r>
            <a:r>
              <a:rPr lang="en-US" sz="1200" dirty="0" err="1" smtClean="0">
                <a:ea typeface="ＭＳ Ｐゴシック" pitchFamily="34" charset="-128"/>
              </a:rPr>
              <a:t>DataLoader</a:t>
            </a:r>
            <a:r>
              <a:rPr lang="en-US" sz="1200" dirty="0" smtClean="0">
                <a:ea typeface="ＭＳ Ｐゴシック" pitchFamily="34" charset="-128"/>
              </a:rPr>
              <a:t> import, a log file and report will be generated</a:t>
            </a:r>
            <a:r>
              <a:rPr lang="en-US" sz="1200" baseline="0" dirty="0" smtClean="0">
                <a:ea typeface="ＭＳ Ｐゴシック" pitchFamily="34" charset="-128"/>
              </a:rPr>
              <a:t> so you are able to see what successfully updated and if there were any errors.</a:t>
            </a:r>
            <a:endParaRPr lang="en-US" sz="1200" dirty="0" smtClean="0">
              <a:ea typeface="ＭＳ Ｐゴシック" pitchFamily="34" charset="-128"/>
            </a:endParaRPr>
          </a:p>
          <a:p>
            <a:pPr>
              <a:lnSpc>
                <a:spcPct val="80000"/>
              </a:lnSpc>
            </a:pPr>
            <a:endParaRPr lang="en-US" sz="1200" dirty="0" smtClean="0">
              <a:ea typeface="ＭＳ Ｐゴシック" pitchFamily="34" charset="-128"/>
            </a:endParaRPr>
          </a:p>
          <a:p>
            <a:pPr>
              <a:lnSpc>
                <a:spcPct val="80000"/>
              </a:lnSpc>
            </a:pPr>
            <a:r>
              <a:rPr lang="en-US" sz="1200" dirty="0" smtClean="0">
                <a:ea typeface="ＭＳ Ｐゴシック" pitchFamily="34" charset="-128"/>
              </a:rPr>
              <a:t>Let’s briefly go over the</a:t>
            </a:r>
            <a:r>
              <a:rPr lang="en-US" sz="1200" baseline="0" dirty="0" smtClean="0">
                <a:ea typeface="ＭＳ Ｐゴシック" pitchFamily="34" charset="-128"/>
              </a:rPr>
              <a:t> other tabs in the </a:t>
            </a:r>
            <a:r>
              <a:rPr lang="en-US" sz="1200" baseline="0" dirty="0" err="1" smtClean="0">
                <a:ea typeface="ＭＳ Ｐゴシック" pitchFamily="34" charset="-128"/>
              </a:rPr>
              <a:t>Dataloader</a:t>
            </a:r>
            <a:r>
              <a:rPr lang="en-US" sz="1200" baseline="0" dirty="0" smtClean="0">
                <a:ea typeface="ＭＳ Ｐゴシック" pitchFamily="34" charset="-128"/>
              </a:rPr>
              <a:t> tool: </a:t>
            </a:r>
          </a:p>
          <a:p>
            <a:pPr marL="171450" indent="-171450">
              <a:lnSpc>
                <a:spcPct val="80000"/>
              </a:lnSpc>
              <a:buFont typeface="Arial" pitchFamily="34" charset="0"/>
              <a:buChar char="•"/>
            </a:pPr>
            <a:r>
              <a:rPr lang="en-US" sz="1200" dirty="0" smtClean="0">
                <a:ea typeface="ＭＳ Ｐゴシック" pitchFamily="34" charset="-128"/>
              </a:rPr>
              <a:t>Update Objects: Allows you to add local attributes (e.g., local catalog numbers) and local titles (overriding the title that Ex </a:t>
            </a:r>
            <a:r>
              <a:rPr lang="en-US" sz="1200" dirty="0" err="1" smtClean="0">
                <a:ea typeface="ＭＳ Ｐゴシック" pitchFamily="34" charset="-128"/>
              </a:rPr>
              <a:t>Libris</a:t>
            </a:r>
            <a:r>
              <a:rPr lang="en-US" sz="1200" dirty="0" smtClean="0">
                <a:ea typeface="ＭＳ Ｐゴシック" pitchFamily="34" charset="-128"/>
              </a:rPr>
              <a:t> has in the SFX </a:t>
            </a:r>
            <a:r>
              <a:rPr lang="en-US" sz="1200" dirty="0" err="1" smtClean="0">
                <a:ea typeface="ＭＳ Ｐゴシック" pitchFamily="34" charset="-128"/>
              </a:rPr>
              <a:t>KnowledgeBase</a:t>
            </a:r>
            <a:r>
              <a:rPr lang="en-US" sz="1200" dirty="0" smtClean="0">
                <a:ea typeface="ＭＳ Ｐゴシック" pitchFamily="34" charset="-128"/>
              </a:rPr>
              <a:t>)</a:t>
            </a:r>
            <a:r>
              <a:rPr lang="en-US" sz="1200" baseline="0" dirty="0" smtClean="0">
                <a:ea typeface="ＭＳ Ｐゴシック" pitchFamily="34" charset="-128"/>
              </a:rPr>
              <a:t> </a:t>
            </a:r>
            <a:r>
              <a:rPr lang="en-US" sz="1200" dirty="0" smtClean="0">
                <a:ea typeface="ＭＳ Ｐゴシック" pitchFamily="34" charset="-128"/>
              </a:rPr>
              <a:t>to existing objects</a:t>
            </a:r>
            <a:r>
              <a:rPr lang="en-US" sz="1200" baseline="0" dirty="0" smtClean="0">
                <a:ea typeface="ＭＳ Ｐゴシック" pitchFamily="34" charset="-128"/>
              </a:rPr>
              <a:t> already in the </a:t>
            </a:r>
            <a:r>
              <a:rPr lang="en-US" sz="1200" baseline="0" dirty="0" err="1" smtClean="0">
                <a:ea typeface="ＭＳ Ｐゴシック" pitchFamily="34" charset="-128"/>
              </a:rPr>
              <a:t>KnowledgeBase</a:t>
            </a:r>
            <a:r>
              <a:rPr lang="en-US" sz="1200" baseline="0" dirty="0" smtClean="0">
                <a:ea typeface="ＭＳ Ｐゴシック" pitchFamily="34" charset="-128"/>
              </a:rPr>
              <a:t>.</a:t>
            </a:r>
          </a:p>
          <a:p>
            <a:pPr marL="171450" indent="-171450">
              <a:lnSpc>
                <a:spcPct val="80000"/>
              </a:lnSpc>
              <a:buFont typeface="Arial" pitchFamily="34" charset="0"/>
              <a:buChar char="•"/>
            </a:pPr>
            <a:r>
              <a:rPr lang="en-US" sz="1200" dirty="0" smtClean="0">
                <a:ea typeface="ＭＳ Ｐゴシック" pitchFamily="34" charset="-128"/>
              </a:rPr>
              <a:t>Add/Remove</a:t>
            </a:r>
            <a:r>
              <a:rPr lang="en-US" sz="1200" baseline="0" dirty="0" smtClean="0">
                <a:ea typeface="ＭＳ Ｐゴシック" pitchFamily="34" charset="-128"/>
              </a:rPr>
              <a:t> Objects tab allows you to </a:t>
            </a:r>
            <a:r>
              <a:rPr lang="en-US" sz="1200" baseline="0" dirty="0" smtClean="0">
                <a:ea typeface="ＭＳ Ｐゴシック" charset="0"/>
              </a:rPr>
              <a:t>a</a:t>
            </a:r>
            <a:r>
              <a:rPr lang="en-US" sz="1200" dirty="0" smtClean="0"/>
              <a:t>dd </a:t>
            </a:r>
            <a:r>
              <a:rPr lang="en-US" sz="1200" i="1" dirty="0" smtClean="0"/>
              <a:t>local</a:t>
            </a:r>
            <a:r>
              <a:rPr lang="en-US" sz="1200" dirty="0" smtClean="0"/>
              <a:t> objects,</a:t>
            </a:r>
            <a:r>
              <a:rPr lang="en-US" sz="1200" baseline="0" dirty="0" smtClean="0"/>
              <a:t> or remove local objects </a:t>
            </a:r>
            <a:r>
              <a:rPr lang="en-US" sz="1200" dirty="0" smtClean="0"/>
              <a:t>from the SFX </a:t>
            </a:r>
            <a:r>
              <a:rPr lang="en-US" sz="1200" dirty="0" err="1" smtClean="0"/>
              <a:t>KnowledgeBase</a:t>
            </a:r>
            <a:r>
              <a:rPr lang="en-US" sz="1200" dirty="0" smtClean="0"/>
              <a:t>.</a:t>
            </a:r>
            <a:r>
              <a:rPr lang="en-US" sz="1200" baseline="0" dirty="0" smtClean="0"/>
              <a:t> This is </a:t>
            </a:r>
            <a:r>
              <a:rPr lang="en-US" sz="1200" dirty="0" smtClean="0"/>
              <a:t>in the case where an object didn’t already exist in the SFX </a:t>
            </a:r>
            <a:r>
              <a:rPr lang="en-US" sz="1200" dirty="0" err="1" smtClean="0"/>
              <a:t>KnowledgeBase</a:t>
            </a:r>
            <a:r>
              <a:rPr lang="en-US" sz="1200" dirty="0" smtClean="0"/>
              <a:t>, you create</a:t>
            </a:r>
            <a:r>
              <a:rPr lang="en-US" sz="1200" baseline="0" dirty="0" smtClean="0"/>
              <a:t> and maintain the object locally - on your own.</a:t>
            </a:r>
            <a:endParaRPr lang="en-US" sz="1200" dirty="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Since putting together the input file itself could be a little time-consuming, a suggestion is that you could use </a:t>
            </a:r>
            <a:r>
              <a:rPr lang="en-US" baseline="0" dirty="0" err="1" smtClean="0"/>
              <a:t>DataLoader</a:t>
            </a:r>
            <a:r>
              <a:rPr lang="en-US" baseline="0" dirty="0" smtClean="0"/>
              <a:t> for very large selective package activations.  An example of an input file is here; it’s an example of a file where I want to activate objects in a particular target and target service, as well as include local thresholds for the objects.  </a:t>
            </a:r>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baseline="0" dirty="0" smtClean="0"/>
              <a:t>Some things to keep in mind when creating input files:   </a:t>
            </a:r>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baseline="0" dirty="0" smtClean="0"/>
              <a:t>The file needs to be either in KBART format, or a .txt tab-delimited file with no spaces in the filename; if you keep the header row in the file, just keep that in mind as you’re looking at the log files – it will count that header row as an error.</a:t>
            </a:r>
            <a:endParaRPr lang="en-US" dirty="0" smtClean="0"/>
          </a:p>
          <a:p>
            <a:pPr marL="171450" indent="-171450">
              <a:buFont typeface="Arial" pitchFamily="34" charset="0"/>
              <a:buChar char="•"/>
            </a:pPr>
            <a:r>
              <a:rPr lang="en-US" dirty="0" smtClean="0"/>
              <a:t>If you’re activating</a:t>
            </a:r>
            <a:r>
              <a:rPr lang="en-US" baseline="0" dirty="0" smtClean="0"/>
              <a:t> portfolios, y</a:t>
            </a:r>
            <a:r>
              <a:rPr lang="en-US" dirty="0" smtClean="0"/>
              <a:t>ou’ll need 1 file per target/target service</a:t>
            </a:r>
            <a:r>
              <a:rPr lang="en-US" baseline="0" dirty="0" smtClean="0"/>
              <a:t> -</a:t>
            </a:r>
            <a:r>
              <a:rPr lang="en-US" dirty="0" smtClean="0"/>
              <a:t> so one input</a:t>
            </a:r>
            <a:r>
              <a:rPr lang="en-US" baseline="0" dirty="0" smtClean="0"/>
              <a:t> </a:t>
            </a:r>
            <a:r>
              <a:rPr lang="en-US" dirty="0" smtClean="0"/>
              <a:t>file for Wiley full-text</a:t>
            </a:r>
            <a:r>
              <a:rPr lang="en-US" baseline="0" dirty="0" smtClean="0"/>
              <a:t> journals, another data file for </a:t>
            </a:r>
            <a:r>
              <a:rPr lang="en-US" baseline="0" dirty="0" err="1" smtClean="0"/>
              <a:t>Ebscohost</a:t>
            </a:r>
            <a:r>
              <a:rPr lang="en-US" baseline="0" dirty="0" smtClean="0"/>
              <a:t> </a:t>
            </a:r>
            <a:r>
              <a:rPr lang="en-US" baseline="0" dirty="0" err="1" smtClean="0"/>
              <a:t>ebooks</a:t>
            </a:r>
            <a:r>
              <a:rPr lang="en-US" baseline="0" dirty="0" smtClean="0"/>
              <a:t>, etc.</a:t>
            </a:r>
            <a:endParaRPr lang="en-US" dirty="0" smtClean="0"/>
          </a:p>
          <a:p>
            <a:pPr marL="171450" indent="-171450">
              <a:buFont typeface="Arial" pitchFamily="34" charset="0"/>
              <a:buChar char="•"/>
            </a:pPr>
            <a:r>
              <a:rPr lang="en-US" dirty="0" smtClean="0"/>
              <a:t>The first column needs to be the primary key (e.g.,</a:t>
            </a:r>
            <a:r>
              <a:rPr lang="en-US" baseline="0" dirty="0" smtClean="0"/>
              <a:t> usually ISSN or ISBN), but after that, the columns can be in any order – you’ll just need to define what’s in each column in the data loader screen. You can have up to 9 columns in total in the file including the primary key column. </a:t>
            </a:r>
          </a:p>
          <a:p>
            <a:pPr marL="171450" indent="-171450">
              <a:buFont typeface="Arial" pitchFamily="34" charset="0"/>
              <a:buChar char="•"/>
            </a:pPr>
            <a:r>
              <a:rPr lang="en-US" baseline="0" dirty="0" smtClean="0"/>
              <a:t>Only 1 primary key type can be used per input file.</a:t>
            </a:r>
          </a:p>
          <a:p>
            <a:pPr marL="171450" indent="-171450">
              <a:buFont typeface="Arial" pitchFamily="34" charset="0"/>
              <a:buChar char="•"/>
            </a:pPr>
            <a:r>
              <a:rPr lang="en-US" baseline="0" dirty="0" smtClean="0"/>
              <a:t>If you are activating or inactivating objects using </a:t>
            </a:r>
            <a:r>
              <a:rPr lang="en-US" baseline="0" dirty="0" err="1" smtClean="0"/>
              <a:t>DataLoader</a:t>
            </a:r>
            <a:r>
              <a:rPr lang="en-US" baseline="0" dirty="0" smtClean="0"/>
              <a:t>, you’ll need to have an Activation Status column in your file with either ACTIVE or INACTIVE as the values in that column. (These are case-sensitive!)</a:t>
            </a:r>
          </a:p>
          <a:p>
            <a:pPr marL="171450" indent="-171450">
              <a:buFont typeface="Arial" pitchFamily="34" charset="0"/>
              <a:buChar char="•"/>
            </a:pPr>
            <a:r>
              <a:rPr lang="en-US" baseline="0" dirty="0" smtClean="0"/>
              <a:t>If you want to include local thresholds, the thresholds do need to be written in </a:t>
            </a:r>
            <a:r>
              <a:rPr lang="en-US" baseline="0" dirty="0" err="1" smtClean="0"/>
              <a:t>perl</a:t>
            </a:r>
            <a:r>
              <a:rPr lang="en-US" baseline="0" dirty="0" smtClean="0"/>
              <a:t> – however, there’s a formula you can use for any local thresholds in the file that you can find in the SFX General User’s Guide.</a:t>
            </a:r>
          </a:p>
          <a:p>
            <a:pPr marL="171450" indent="-171450">
              <a:buFont typeface="Arial" pitchFamily="34" charset="0"/>
              <a:buChar char="•"/>
            </a:pPr>
            <a:endParaRPr lang="en-US" baseline="0" dirty="0" smtClean="0"/>
          </a:p>
          <a:p>
            <a:pPr marL="0" marR="0" indent="0" algn="l" defTabSz="914400" rtl="0" eaLnBrk="0" fontAlgn="base" latinLnBrk="0" hangingPunct="0">
              <a:lnSpc>
                <a:spcPct val="100000"/>
              </a:lnSpc>
              <a:spcBef>
                <a:spcPct val="30000"/>
              </a:spcBef>
              <a:spcAft>
                <a:spcPct val="0"/>
              </a:spcAft>
              <a:buClrTx/>
              <a:buSzTx/>
              <a:buFont typeface="Arial" pitchFamily="34" charset="0"/>
              <a:buNone/>
              <a:tabLst/>
              <a:defRPr/>
            </a:pPr>
            <a:r>
              <a:rPr lang="en-US" sz="1200" dirty="0" smtClean="0">
                <a:ea typeface="ＭＳ Ｐゴシック" pitchFamily="34" charset="-128"/>
              </a:rPr>
              <a:t>The SFX General User’s Guide will also provide more detailed information on how to use the tool, the format of the file, and what values each field accepts.</a:t>
            </a:r>
          </a:p>
        </p:txBody>
      </p:sp>
      <p:sp>
        <p:nvSpPr>
          <p:cNvPr id="4" name="Slide Number Placeholder 3"/>
          <p:cNvSpPr>
            <a:spLocks noGrp="1"/>
          </p:cNvSpPr>
          <p:nvPr>
            <p:ph type="sldNum" sz="quarter" idx="10"/>
          </p:nvPr>
        </p:nvSpPr>
        <p:spPr/>
        <p:txBody>
          <a:bodyPr/>
          <a:lstStyle/>
          <a:p>
            <a:fld id="{9B20C9E1-22CF-4BAC-BCC2-6ED106E34D5E}" type="slidenum">
              <a:rPr lang="ar-SA" smtClean="0"/>
              <a:pPr/>
              <a:t>9</a:t>
            </a:fld>
            <a:endParaRPr lang="en-US"/>
          </a:p>
        </p:txBody>
      </p:sp>
    </p:spTree>
    <p:extLst>
      <p:ext uri="{BB962C8B-B14F-4D97-AF65-F5344CB8AC3E}">
        <p14:creationId xmlns:p14="http://schemas.microsoft.com/office/powerpoint/2010/main" val="3700911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6640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622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280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5885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46881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2393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4943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2827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94525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08816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35326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58731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2745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297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4409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0650"/>
            <a:ext cx="82296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01650" y="1163638"/>
            <a:ext cx="8140700" cy="5030787"/>
          </a:xfrm>
        </p:spPr>
        <p:txBody>
          <a:bodyPr/>
          <a:lstStyle/>
          <a:p>
            <a:pPr lvl="0"/>
            <a:endParaRPr lang="en-US" noProof="0" smtClean="0"/>
          </a:p>
        </p:txBody>
      </p:sp>
    </p:spTree>
    <p:extLst>
      <p:ext uri="{BB962C8B-B14F-4D97-AF65-F5344CB8AC3E}">
        <p14:creationId xmlns:p14="http://schemas.microsoft.com/office/powerpoint/2010/main" val="7372546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656178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4968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1658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8837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86837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3598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47153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9006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13419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14833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1599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05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0551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28023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Front pag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70DDCCF3-2DDE-4AE2-A929-4AA735ADC0A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2"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5" name="Picture 15"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solidFill>
                <a:schemeClr val="tx1"/>
              </a:solidFill>
              <a:latin typeface="Arial" pitchFamily="34" charset="0"/>
              <a:ea typeface="ＭＳ Ｐゴシック" pitchFamily="34" charset="-128"/>
            </a:endParaRPr>
          </a:p>
        </p:txBody>
      </p:sp>
      <p:pic>
        <p:nvPicPr>
          <p:cNvPr id="17"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12594194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32643449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D4D3ACE5-C76C-4346-93C8-45A0C94679B6}"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80761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D6BA1E1-E102-4903-B939-8BFD3642AD2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sfx"/>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14400" y="1462088"/>
            <a:ext cx="1792288"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22293569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61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933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083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26094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173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6079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954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2.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theme" Target="../theme/theme4.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19"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9221" name="Picture 5" descr="ExLibris-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5801197D-BF18-45ED-8596-1419DCC173AB}"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22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4"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9226"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27"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8"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30"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84" r:id="rId1"/>
    <p:sldLayoutId id="2147484585" r:id="rId2"/>
    <p:sldLayoutId id="2147484586" r:id="rId3"/>
    <p:sldLayoutId id="2147484587" r:id="rId4"/>
    <p:sldLayoutId id="2147484588" r:id="rId5"/>
    <p:sldLayoutId id="2147484589" r:id="rId6"/>
    <p:sldLayoutId id="2147484590" r:id="rId7"/>
    <p:sldLayoutId id="2147484591" r:id="rId8"/>
    <p:sldLayoutId id="2147484592" r:id="rId9"/>
    <p:sldLayoutId id="2147484593" r:id="rId10"/>
    <p:sldLayoutId id="2147484594"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43"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10245" name="Picture 5" descr="ExLibris-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169909F0-65CB-40C3-B771-5574D415E6B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024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48"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250"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51"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52"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3"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1"/>
            <a:endParaRPr lang="en-US" smtClean="0"/>
          </a:p>
          <a:p>
            <a:pPr lvl="1"/>
            <a:endParaRPr lang="en-US" smtClean="0"/>
          </a:p>
        </p:txBody>
      </p:sp>
      <p:sp>
        <p:nvSpPr>
          <p:cNvPr id="10254"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95" r:id="rId1"/>
    <p:sldLayoutId id="2147484596" r:id="rId2"/>
    <p:sldLayoutId id="2147484597" r:id="rId3"/>
    <p:sldLayoutId id="2147484598" r:id="rId4"/>
    <p:sldLayoutId id="2147484599" r:id="rId5"/>
    <p:sldLayoutId id="2147484600" r:id="rId6"/>
    <p:sldLayoutId id="2147484601" r:id="rId7"/>
    <p:sldLayoutId id="2147484602" r:id="rId8"/>
    <p:sldLayoutId id="2147484603" r:id="rId9"/>
    <p:sldLayoutId id="2147484604" r:id="rId10"/>
    <p:sldLayoutId id="2147484605" r:id="rId11"/>
    <p:sldLayoutId id="2147484606"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defRPr sz="2200" i="1">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6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1269"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1BB3BA0-C0C7-4149-8673-E07EC9A6FD8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1270"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1"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1273"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74"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5"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607" r:id="rId1"/>
    <p:sldLayoutId id="2147484608" r:id="rId2"/>
    <p:sldLayoutId id="2147484609" r:id="rId3"/>
    <p:sldLayoutId id="2147484610" r:id="rId4"/>
    <p:sldLayoutId id="2147484611" r:id="rId5"/>
    <p:sldLayoutId id="2147484612" r:id="rId6"/>
    <p:sldLayoutId id="2147484613" r:id="rId7"/>
    <p:sldLayoutId id="2147484614" r:id="rId8"/>
    <p:sldLayoutId id="2147484615" r:id="rId9"/>
    <p:sldLayoutId id="2147484616" r:id="rId10"/>
    <p:sldLayoutId id="2147484617"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2291"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2293"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98F107C2-5B5E-4A28-A449-67F51C9FA69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2295"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2296" name="Picture 6" descr="ruler"/>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7"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Tree>
  </p:cSld>
  <p:clrMap bg1="lt1" tx1="dk1" bg2="lt2" tx2="dk2" accent1="accent1" accent2="accent2" accent3="accent3" accent4="accent4" accent5="accent5" accent6="accent6" hlink="hlink" folHlink="folHlink"/>
  <p:sldLayoutIdLst>
    <p:sldLayoutId id="2147484632" r:id="rId1"/>
    <p:sldLayoutId id="2147484618" r:id="rId2"/>
    <p:sldLayoutId id="2147484633" r:id="rId3"/>
    <p:sldLayoutId id="2147484634" r:id="rId4"/>
    <p:sldLayoutId id="2147484619" r:id="rId5"/>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ＭＳ Ｐゴシック" charset="0"/>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ＭＳ Ｐゴシック" charset="0"/>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15.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www.customercenter.exlibrisgroup.com/" TargetMode="External"/><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7"/>
          <p:cNvSpPr txBox="1">
            <a:spLocks noChangeArrowheads="1"/>
          </p:cNvSpPr>
          <p:nvPr/>
        </p:nvSpPr>
        <p:spPr bwMode="auto">
          <a:xfrm>
            <a:off x="923925" y="2928938"/>
            <a:ext cx="7334250" cy="5847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algn="l" eaLnBrk="1" hangingPunct="1">
              <a:spcBef>
                <a:spcPct val="50000"/>
              </a:spcBef>
            </a:pPr>
            <a:r>
              <a:rPr lang="en-US" sz="3200" dirty="0" smtClean="0">
                <a:solidFill>
                  <a:schemeClr val="bg2">
                    <a:lumMod val="50000"/>
                  </a:schemeClr>
                </a:solidFill>
              </a:rPr>
              <a:t>KB Tools</a:t>
            </a:r>
            <a:endParaRPr lang="en-US" sz="3200"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KB Tools</a:t>
            </a:r>
            <a:endParaRPr lang="en-US" dirty="0">
              <a:solidFill>
                <a:schemeClr val="bg1">
                  <a:lumMod val="65000"/>
                </a:schemeClr>
              </a:solidFill>
            </a:endParaRPr>
          </a:p>
          <a:p>
            <a:pPr lvl="1" eaLnBrk="1" hangingPunct="1"/>
            <a:r>
              <a:rPr lang="en-US" dirty="0" err="1" smtClean="0">
                <a:solidFill>
                  <a:schemeClr val="bg1">
                    <a:lumMod val="65000"/>
                  </a:schemeClr>
                </a:solidFill>
              </a:rPr>
              <a:t>DataLoader</a:t>
            </a:r>
            <a:endParaRPr lang="en-US" dirty="0">
              <a:solidFill>
                <a:schemeClr val="bg1">
                  <a:lumMod val="65000"/>
                </a:schemeClr>
              </a:solidFill>
            </a:endParaRPr>
          </a:p>
          <a:p>
            <a:pPr lvl="1" eaLnBrk="1" hangingPunct="1"/>
            <a:r>
              <a:rPr lang="en-US" dirty="0" smtClean="0"/>
              <a:t>Export Tool</a:t>
            </a:r>
          </a:p>
          <a:p>
            <a:pPr lvl="1" eaLnBrk="1" hangingPunct="1"/>
            <a:r>
              <a:rPr lang="en-US" dirty="0" smtClean="0">
                <a:solidFill>
                  <a:schemeClr val="bg1">
                    <a:lumMod val="65000"/>
                  </a:schemeClr>
                </a:solidFill>
              </a:rPr>
              <a:t>Collection Tool</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19613543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sz="2800" smtClean="0"/>
              <a:t>KBTools: Export Tool</a:t>
            </a:r>
          </a:p>
        </p:txBody>
      </p:sp>
      <p:pic>
        <p:nvPicPr>
          <p:cNvPr id="4915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990600"/>
            <a:ext cx="7997825" cy="4916488"/>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3850" y="1371600"/>
            <a:ext cx="4857750" cy="5248275"/>
          </a:xfrm>
          <a:prstGeom prst="rect">
            <a:avLst/>
          </a:prstGeom>
          <a:noFill/>
          <a:ln>
            <a:noFill/>
          </a:ln>
          <a:effectLst>
            <a:glow rad="101600">
              <a:schemeClr val="bg1">
                <a:lumMod val="75000"/>
                <a:alpha val="40000"/>
              </a:schemeClr>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563" y="2133600"/>
            <a:ext cx="1813437" cy="422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1376825"/>
            <a:ext cx="1813437" cy="422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KB Tools</a:t>
            </a:r>
            <a:endParaRPr lang="en-US" dirty="0">
              <a:solidFill>
                <a:schemeClr val="bg1">
                  <a:lumMod val="65000"/>
                </a:schemeClr>
              </a:solidFill>
            </a:endParaRPr>
          </a:p>
          <a:p>
            <a:pPr lvl="1" eaLnBrk="1" hangingPunct="1"/>
            <a:r>
              <a:rPr lang="en-US" dirty="0" err="1" smtClean="0">
                <a:solidFill>
                  <a:schemeClr val="bg1">
                    <a:lumMod val="65000"/>
                  </a:schemeClr>
                </a:solidFill>
              </a:rPr>
              <a:t>DataLoader</a:t>
            </a:r>
            <a:endParaRPr lang="en-US" dirty="0">
              <a:solidFill>
                <a:schemeClr val="bg1">
                  <a:lumMod val="65000"/>
                </a:schemeClr>
              </a:solidFill>
            </a:endParaRPr>
          </a:p>
          <a:p>
            <a:pPr lvl="1" eaLnBrk="1" hangingPunct="1"/>
            <a:r>
              <a:rPr lang="en-US" dirty="0" smtClean="0">
                <a:solidFill>
                  <a:schemeClr val="bg1">
                    <a:lumMod val="65000"/>
                  </a:schemeClr>
                </a:solidFill>
              </a:rPr>
              <a:t>Export Tool</a:t>
            </a:r>
          </a:p>
          <a:p>
            <a:pPr lvl="1" eaLnBrk="1" hangingPunct="1"/>
            <a:r>
              <a:rPr lang="en-US" dirty="0" smtClean="0"/>
              <a:t>Collection Tool</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1961354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z="2800" smtClean="0"/>
              <a:t>KBTools: Collection Tool</a:t>
            </a:r>
          </a:p>
        </p:txBody>
      </p:sp>
      <p:pic>
        <p:nvPicPr>
          <p:cNvPr id="5017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187449"/>
            <a:ext cx="7997825" cy="4905375"/>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 Tool Example Report</a:t>
            </a: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2218" y="1163638"/>
            <a:ext cx="8079564" cy="5030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44853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KB Tools</a:t>
            </a:r>
          </a:p>
          <a:p>
            <a:pPr lvl="1" eaLnBrk="1" hangingPunct="1"/>
            <a:r>
              <a:rPr lang="en-US" dirty="0" err="1" smtClean="0">
                <a:solidFill>
                  <a:schemeClr val="bg1">
                    <a:lumMod val="65000"/>
                  </a:schemeClr>
                </a:solidFill>
              </a:rPr>
              <a:t>Dataloader</a:t>
            </a:r>
            <a:endParaRPr lang="en-US" dirty="0">
              <a:solidFill>
                <a:schemeClr val="bg1">
                  <a:lumMod val="65000"/>
                </a:schemeClr>
              </a:solidFill>
            </a:endParaRPr>
          </a:p>
          <a:p>
            <a:pPr lvl="1" eaLnBrk="1" hangingPunct="1"/>
            <a:r>
              <a:rPr lang="en-US" dirty="0" smtClean="0">
                <a:solidFill>
                  <a:schemeClr val="bg1">
                    <a:lumMod val="65000"/>
                  </a:schemeClr>
                </a:solidFill>
              </a:rPr>
              <a:t>Export Tool</a:t>
            </a:r>
          </a:p>
          <a:p>
            <a:pPr lvl="1" eaLnBrk="1" hangingPunct="1"/>
            <a:r>
              <a:rPr lang="en-US" dirty="0" smtClean="0">
                <a:solidFill>
                  <a:schemeClr val="bg1">
                    <a:lumMod val="65000"/>
                  </a:schemeClr>
                </a:solidFill>
              </a:rPr>
              <a:t>Collection Tool</a:t>
            </a:r>
          </a:p>
          <a:p>
            <a:pPr eaLnBrk="1" hangingPunct="1"/>
            <a:r>
              <a:rPr lang="en-US" dirty="0" smtClean="0"/>
              <a:t>Summary and </a:t>
            </a:r>
            <a:r>
              <a:rPr lang="en-US" dirty="0"/>
              <a:t>a</a:t>
            </a:r>
            <a:r>
              <a:rPr lang="en-US" dirty="0" smtClean="0"/>
              <a:t>dditional resources</a:t>
            </a:r>
          </a:p>
        </p:txBody>
      </p:sp>
    </p:spTree>
    <p:extLst>
      <p:ext uri="{BB962C8B-B14F-4D97-AF65-F5344CB8AC3E}">
        <p14:creationId xmlns:p14="http://schemas.microsoft.com/office/powerpoint/2010/main" val="3705842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4" name="Group 2"/>
          <p:cNvGrpSpPr>
            <a:grpSpLocks/>
          </p:cNvGrpSpPr>
          <p:nvPr/>
        </p:nvGrpSpPr>
        <p:grpSpPr bwMode="auto">
          <a:xfrm>
            <a:off x="3381375" y="1239838"/>
            <a:ext cx="4802188" cy="4802187"/>
            <a:chOff x="2130" y="781"/>
            <a:chExt cx="3025" cy="3025"/>
          </a:xfrm>
        </p:grpSpPr>
        <p:pic>
          <p:nvPicPr>
            <p:cNvPr id="79876"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7" name="Text Box 4"/>
            <p:cNvSpPr txBox="1">
              <a:spLocks noChangeArrowheads="1"/>
            </p:cNvSpPr>
            <p:nvPr/>
          </p:nvSpPr>
          <p:spPr bwMode="auto">
            <a:xfrm rot="642306">
              <a:off x="2763" y="1146"/>
              <a:ext cx="1963" cy="1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eaLnBrk="1" hangingPunct="1"/>
              <a:endParaRPr lang="en-US" dirty="0">
                <a:solidFill>
                  <a:schemeClr val="bg2">
                    <a:lumMod val="50000"/>
                  </a:schemeClr>
                </a:solidFill>
              </a:endParaRPr>
            </a:p>
            <a:p>
              <a:pPr algn="l" eaLnBrk="1" hangingPunct="1">
                <a:spcBef>
                  <a:spcPts val="0"/>
                </a:spcBef>
              </a:pPr>
              <a:r>
                <a:rPr lang="en-US" b="0" dirty="0">
                  <a:solidFill>
                    <a:schemeClr val="bg2">
                      <a:lumMod val="50000"/>
                    </a:schemeClr>
                  </a:solidFill>
                </a:rPr>
                <a:t>Import data to activate resources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Export data from SFX</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Run reports to analyze package title overlaps</a:t>
              </a:r>
            </a:p>
            <a:p>
              <a:pPr algn="l" eaLnBrk="1" hangingPunct="1">
                <a:spcBef>
                  <a:spcPts val="0"/>
                </a:spcBef>
              </a:pPr>
              <a:endParaRPr lang="en-US" b="0" dirty="0">
                <a:solidFill>
                  <a:schemeClr val="bg2">
                    <a:lumMod val="50000"/>
                  </a:schemeClr>
                </a:solidFill>
              </a:endParaRPr>
            </a:p>
          </p:txBody>
        </p:sp>
      </p:grpSp>
      <p:sp>
        <p:nvSpPr>
          <p:cNvPr id="79875" name="Rectangle 5"/>
          <p:cNvSpPr>
            <a:spLocks noGrp="1" noChangeArrowheads="1"/>
          </p:cNvSpPr>
          <p:nvPr>
            <p:ph type="ctrTitle"/>
          </p:nvPr>
        </p:nvSpPr>
        <p:spPr>
          <a:xfrm>
            <a:off x="693738" y="893763"/>
            <a:ext cx="7772400" cy="1470025"/>
          </a:xfrm>
        </p:spPr>
        <p:txBody>
          <a:bodyPr/>
          <a:lstStyle/>
          <a:p>
            <a:pPr eaLnBrk="1" hangingPunct="1"/>
            <a:r>
              <a:rPr lang="en-US" dirty="0" smtClean="0"/>
              <a:t>Summary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z="2800" smtClean="0"/>
              <a:t>Additional Resources</a:t>
            </a:r>
          </a:p>
        </p:txBody>
      </p:sp>
      <p:sp>
        <p:nvSpPr>
          <p:cNvPr id="80899" name="Rectangle 3"/>
          <p:cNvSpPr>
            <a:spLocks noGrp="1" noChangeArrowheads="1"/>
          </p:cNvSpPr>
          <p:nvPr>
            <p:ph type="body" idx="1"/>
          </p:nvPr>
        </p:nvSpPr>
        <p:spPr>
          <a:xfrm>
            <a:off x="501650" y="990600"/>
            <a:ext cx="8140700" cy="5030787"/>
          </a:xfrm>
        </p:spPr>
        <p:txBody>
          <a:bodyPr/>
          <a:lstStyle/>
          <a:p>
            <a:pPr marL="0" indent="0" eaLnBrk="1" hangingPunct="1">
              <a:buNone/>
            </a:pPr>
            <a:r>
              <a:rPr lang="en-US" dirty="0" smtClean="0"/>
              <a:t>Accessible from Documentation Center:</a:t>
            </a:r>
          </a:p>
          <a:p>
            <a:pPr marL="0" indent="0" eaLnBrk="1" hangingPunct="1">
              <a:buNone/>
            </a:pPr>
            <a:r>
              <a:rPr lang="en-US" sz="2000" dirty="0" smtClean="0"/>
              <a:t>(</a:t>
            </a:r>
            <a:r>
              <a:rPr lang="en-US" sz="2000" u="sng" dirty="0">
                <a:hlinkClick r:id="rId3"/>
              </a:rPr>
              <a:t>http://www.customercenter.exlibrisgroup.com</a:t>
            </a:r>
            <a:r>
              <a:rPr lang="en-US" sz="2000" u="sng" dirty="0" smtClean="0">
                <a:hlinkClick r:id="rId3"/>
              </a:rPr>
              <a:t>/</a:t>
            </a:r>
            <a:r>
              <a:rPr lang="en-US" sz="2000" dirty="0"/>
              <a:t>)</a:t>
            </a:r>
            <a:endParaRPr lang="en-US" sz="2000" dirty="0" smtClean="0"/>
          </a:p>
          <a:p>
            <a:pPr lvl="1" eaLnBrk="1" hangingPunct="1"/>
            <a:endParaRPr lang="en-US" dirty="0" smtClean="0"/>
          </a:p>
          <a:p>
            <a:pPr lvl="1" eaLnBrk="1" hangingPunct="1"/>
            <a:r>
              <a:rPr lang="en-US" dirty="0" smtClean="0"/>
              <a:t>General User’s Guide</a:t>
            </a:r>
          </a:p>
          <a:p>
            <a:pPr lvl="1" eaLnBrk="1" hangingPunct="1"/>
            <a:r>
              <a:rPr lang="en-US" dirty="0" smtClean="0"/>
              <a:t>Advanced User’s Guide</a:t>
            </a:r>
          </a:p>
          <a:p>
            <a:pPr lvl="1" eaLnBrk="1" hangingPunct="1"/>
            <a:r>
              <a:rPr lang="en-US" dirty="0" smtClean="0"/>
              <a:t>SFX System </a:t>
            </a:r>
            <a:r>
              <a:rPr lang="en-US" dirty="0"/>
              <a:t>Administration </a:t>
            </a:r>
            <a:r>
              <a:rPr lang="en-US" dirty="0" smtClean="0"/>
              <a:t>Guide</a:t>
            </a:r>
          </a:p>
        </p:txBody>
      </p:sp>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4485051"/>
            <a:ext cx="2280466" cy="2280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Statement</a:t>
            </a:r>
            <a:endParaRPr lang="en-US" dirty="0"/>
          </a:p>
        </p:txBody>
      </p:sp>
      <p:sp>
        <p:nvSpPr>
          <p:cNvPr id="3" name="Content Placeholder 2"/>
          <p:cNvSpPr>
            <a:spLocks noGrp="1"/>
          </p:cNvSpPr>
          <p:nvPr>
            <p:ph idx="1"/>
          </p:nvPr>
        </p:nvSpPr>
        <p:spPr/>
        <p:txBody>
          <a:bodyPr/>
          <a:lstStyle/>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All of the information and material inclusive of text, images, logos, product names is either the property of, or used with permission by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The information may not be distributed, modified, displayed, reproduced –  in whole or in part –  without the prior written permission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a:t>
            </a:r>
          </a:p>
          <a:p>
            <a:pPr marL="0" indent="0">
              <a:lnSpc>
                <a:spcPct val="105000"/>
              </a:lnSpc>
              <a:spcBef>
                <a:spcPct val="0"/>
              </a:spcBef>
              <a:buNone/>
            </a:pPr>
            <a:endParaRPr lang="en-US" altLang="ko-KR" sz="1200" dirty="0" smtClean="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smtClean="0">
                <a:solidFill>
                  <a:schemeClr val="bg2">
                    <a:lumMod val="50000"/>
                  </a:schemeClr>
                </a:solidFill>
                <a:ea typeface="굴림" pitchFamily="34" charset="-127"/>
                <a:cs typeface="Arial" pitchFamily="34" charset="0"/>
              </a:rPr>
              <a:t>TRADEMARKS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the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logo, </a:t>
            </a:r>
            <a:r>
              <a:rPr lang="en-US" altLang="ko-KR" sz="1200" dirty="0" smtClean="0">
                <a:solidFill>
                  <a:schemeClr val="bg2">
                    <a:lumMod val="50000"/>
                  </a:schemeClr>
                </a:solidFill>
                <a:ea typeface="굴림" pitchFamily="34" charset="-127"/>
                <a:cs typeface="Arial" pitchFamily="34" charset="0"/>
              </a:rPr>
              <a:t>Aleph</a:t>
            </a:r>
            <a:r>
              <a:rPr lang="en-US" altLang="ko-KR" sz="1200" dirty="0">
                <a:solidFill>
                  <a:schemeClr val="bg2">
                    <a:lumMod val="50000"/>
                  </a:schemeClr>
                </a:solidFill>
                <a:ea typeface="굴림" pitchFamily="34" charset="-127"/>
                <a:cs typeface="Arial" pitchFamily="34" charset="0"/>
              </a:rPr>
              <a:t>, </a:t>
            </a:r>
            <a:r>
              <a:rPr lang="en-US" altLang="ko-KR" sz="1200" dirty="0" smtClean="0">
                <a:solidFill>
                  <a:schemeClr val="bg2">
                    <a:lumMod val="50000"/>
                  </a:schemeClr>
                </a:solidFill>
                <a:ea typeface="굴림" pitchFamily="34" charset="-127"/>
                <a:cs typeface="Arial" pitchFamily="34" charset="0"/>
              </a:rPr>
              <a:t>Alma, SFX</a:t>
            </a:r>
            <a:r>
              <a:rPr lang="en-US" altLang="ko-KR" sz="1200" dirty="0">
                <a:solidFill>
                  <a:schemeClr val="bg2">
                    <a:lumMod val="50000"/>
                  </a:schemeClr>
                </a:solidFill>
                <a:ea typeface="굴림" pitchFamily="34" charset="-127"/>
                <a:cs typeface="Arial" pitchFamily="34" charset="0"/>
              </a:rPr>
              <a:t>, SFXIT, </a:t>
            </a:r>
            <a:r>
              <a:rPr lang="en-US" altLang="ko-KR" sz="1200" dirty="0" err="1">
                <a:solidFill>
                  <a:schemeClr val="bg2">
                    <a:lumMod val="50000"/>
                  </a:schemeClr>
                </a:solidFill>
                <a:ea typeface="굴림" pitchFamily="34" charset="-127"/>
                <a:cs typeface="Arial" pitchFamily="34" charset="0"/>
              </a:rPr>
              <a:t>MetaLib</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DigiTool</a:t>
            </a:r>
            <a:r>
              <a:rPr lang="en-US" altLang="ko-KR" sz="1200" dirty="0">
                <a:solidFill>
                  <a:schemeClr val="bg2">
                    <a:lumMod val="50000"/>
                  </a:schemeClr>
                </a:solidFill>
                <a:ea typeface="굴림" pitchFamily="34" charset="-127"/>
                <a:cs typeface="Arial" pitchFamily="34" charset="0"/>
              </a:rPr>
              <a:t>, Verde, Primo, Voyager, </a:t>
            </a:r>
            <a:r>
              <a:rPr lang="en-US" altLang="ko-KR" sz="1200" dirty="0" err="1">
                <a:solidFill>
                  <a:schemeClr val="bg2">
                    <a:lumMod val="50000"/>
                  </a:schemeClr>
                </a:solidFill>
                <a:ea typeface="굴림" pitchFamily="34" charset="-127"/>
                <a:cs typeface="Arial" pitchFamily="34" charset="0"/>
              </a:rPr>
              <a:t>MetaSearch</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MetaIndex</a:t>
            </a:r>
            <a:r>
              <a:rPr lang="en-US" altLang="ko-KR" sz="1200" dirty="0">
                <a:solidFill>
                  <a:schemeClr val="bg2">
                    <a:lumMod val="50000"/>
                  </a:schemeClr>
                </a:solidFill>
                <a:ea typeface="굴림" pitchFamily="34" charset="-127"/>
                <a:cs typeface="Arial" pitchFamily="34" charset="0"/>
              </a:rPr>
              <a:t> and other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products and services referenced herein are trademarks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and may be registered in certain jurisdictions. All other product names, company names, marks and logos referenced may be trademarks of their respective owners.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a:solidFill>
                  <a:schemeClr val="bg2">
                    <a:lumMod val="50000"/>
                  </a:schemeClr>
                </a:solidFill>
                <a:ea typeface="굴림" pitchFamily="34" charset="-127"/>
                <a:cs typeface="Arial" pitchFamily="34" charset="0"/>
              </a:rPr>
              <a:t>DISCLAIMER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The information contained in this document is compiled from various sources and provided on an "AS IS" basis for general information purposes only without any representations, conditions or warranties whether express or implied, including any implied warranties of satisfactory quality, completeness, accuracy or fitness for a particular purpose.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its subsidiaries and related corporations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Group") disclaim any and all liability for all use of this information, including losses, damages, claims or expenses any person may incur as a result of the use of this information, even if advised of the possibility of such loss or damage.</a:t>
            </a:r>
          </a:p>
          <a:p>
            <a:pPr>
              <a:lnSpc>
                <a:spcPct val="105000"/>
              </a:lnSpc>
              <a:spcBef>
                <a:spcPct val="0"/>
              </a:spcBef>
            </a:pPr>
            <a:endParaRPr lang="en-US" sz="1200" dirty="0">
              <a:solidFill>
                <a:schemeClr val="bg2">
                  <a:lumMod val="50000"/>
                </a:schemeClr>
              </a:solidFill>
              <a:ea typeface="ＭＳ Ｐゴシック" pitchFamily="34" charset="-128"/>
              <a:cs typeface="Arial" pitchFamily="34" charset="0"/>
            </a:endParaRPr>
          </a:p>
          <a:p>
            <a:pPr marL="0" indent="0">
              <a:lnSpc>
                <a:spcPct val="80000"/>
              </a:lnSpc>
              <a:spcBef>
                <a:spcPct val="0"/>
              </a:spcBef>
              <a:buNone/>
            </a:pPr>
            <a:r>
              <a:rPr lang="en-US" sz="1200" dirty="0">
                <a:solidFill>
                  <a:schemeClr val="bg2">
                    <a:lumMod val="50000"/>
                  </a:schemeClr>
                </a:solidFill>
                <a:ea typeface="ＭＳ Ｐゴシック" pitchFamily="34" charset="-128"/>
                <a:cs typeface="Arial" pitchFamily="34" charset="0"/>
              </a:rPr>
              <a:t>© Ex </a:t>
            </a:r>
            <a:r>
              <a:rPr lang="en-US" sz="1200" dirty="0" err="1">
                <a:solidFill>
                  <a:schemeClr val="bg2">
                    <a:lumMod val="50000"/>
                  </a:schemeClr>
                </a:solidFill>
                <a:ea typeface="ＭＳ Ｐゴシック" pitchFamily="34" charset="-128"/>
                <a:cs typeface="Arial" pitchFamily="34" charset="0"/>
              </a:rPr>
              <a:t>Libris</a:t>
            </a:r>
            <a:r>
              <a:rPr lang="en-US" sz="1200" dirty="0">
                <a:solidFill>
                  <a:schemeClr val="bg2">
                    <a:lumMod val="50000"/>
                  </a:schemeClr>
                </a:solidFill>
                <a:ea typeface="ＭＳ Ｐゴシック" pitchFamily="34" charset="-128"/>
                <a:cs typeface="Arial" pitchFamily="34" charset="0"/>
              </a:rPr>
              <a:t> Ltd., 2014</a:t>
            </a:r>
          </a:p>
          <a:p>
            <a:pPr marL="0" indent="0">
              <a:lnSpc>
                <a:spcPct val="105000"/>
              </a:lnSpc>
              <a:spcBef>
                <a:spcPct val="0"/>
              </a:spcBef>
              <a:buNone/>
            </a:pPr>
            <a:endParaRPr lang="en-US" sz="1200" dirty="0">
              <a:solidFill>
                <a:schemeClr val="bg2">
                  <a:lumMod val="50000"/>
                </a:schemeClr>
              </a:solidFill>
              <a:ea typeface="ＭＳ Ｐゴシック" pitchFamily="34" charset="-128"/>
              <a:cs typeface="Arial" pitchFamily="34" charset="0"/>
            </a:endParaRPr>
          </a:p>
        </p:txBody>
      </p:sp>
    </p:spTree>
    <p:extLst>
      <p:ext uri="{BB962C8B-B14F-4D97-AF65-F5344CB8AC3E}">
        <p14:creationId xmlns:p14="http://schemas.microsoft.com/office/powerpoint/2010/main" val="2625235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2">
                    <a:lumMod val="50000"/>
                  </a:schemeClr>
                </a:solidFill>
              </a:rPr>
              <a:t>KB Tools</a:t>
            </a:r>
          </a:p>
          <a:p>
            <a:pPr lvl="1" eaLnBrk="1" hangingPunct="1"/>
            <a:r>
              <a:rPr lang="en-US" dirty="0" err="1" smtClean="0">
                <a:solidFill>
                  <a:schemeClr val="bg2">
                    <a:lumMod val="50000"/>
                  </a:schemeClr>
                </a:solidFill>
              </a:rPr>
              <a:t>DataLoader</a:t>
            </a:r>
            <a:endParaRPr lang="en-US" dirty="0">
              <a:solidFill>
                <a:schemeClr val="bg2">
                  <a:lumMod val="50000"/>
                </a:schemeClr>
              </a:solidFill>
            </a:endParaRPr>
          </a:p>
          <a:p>
            <a:pPr lvl="1" eaLnBrk="1" hangingPunct="1"/>
            <a:r>
              <a:rPr lang="en-US" dirty="0" smtClean="0">
                <a:solidFill>
                  <a:schemeClr val="bg2">
                    <a:lumMod val="50000"/>
                  </a:schemeClr>
                </a:solidFill>
              </a:rPr>
              <a:t>Export Tool</a:t>
            </a:r>
          </a:p>
          <a:p>
            <a:pPr lvl="1" eaLnBrk="1" hangingPunct="1"/>
            <a:r>
              <a:rPr lang="en-US" dirty="0" smtClean="0">
                <a:solidFill>
                  <a:schemeClr val="bg2">
                    <a:lumMod val="50000"/>
                  </a:schemeClr>
                </a:solidFill>
              </a:rPr>
              <a:t>Collection Tool</a:t>
            </a:r>
          </a:p>
          <a:p>
            <a:pPr eaLnBrk="1" hangingPunct="1"/>
            <a:r>
              <a:rPr lang="en-US" dirty="0" smtClean="0">
                <a:solidFill>
                  <a:schemeClr val="bg2">
                    <a:lumMod val="50000"/>
                  </a:schemeClr>
                </a:solidFill>
              </a:rPr>
              <a:t>Summary and </a:t>
            </a:r>
            <a:r>
              <a:rPr lang="en-US" dirty="0">
                <a:solidFill>
                  <a:schemeClr val="bg2">
                    <a:lumMod val="50000"/>
                  </a:schemeClr>
                </a:solidFill>
              </a:rPr>
              <a:t>a</a:t>
            </a:r>
            <a:r>
              <a:rPr lang="en-US" dirty="0" smtClean="0">
                <a:solidFill>
                  <a:schemeClr val="bg2">
                    <a:lumMod val="50000"/>
                  </a:schemeClr>
                </a:solidFill>
              </a:rPr>
              <a:t>dditional resources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8"/>
          <p:cNvGrpSpPr>
            <a:grpSpLocks/>
          </p:cNvGrpSpPr>
          <p:nvPr/>
        </p:nvGrpSpPr>
        <p:grpSpPr bwMode="auto">
          <a:xfrm>
            <a:off x="3381375" y="1239838"/>
            <a:ext cx="4802188" cy="4802187"/>
            <a:chOff x="2130" y="781"/>
            <a:chExt cx="3025" cy="3025"/>
          </a:xfrm>
        </p:grpSpPr>
        <p:pic>
          <p:nvPicPr>
            <p:cNvPr id="19460"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4"/>
            <p:cNvSpPr txBox="1">
              <a:spLocks noChangeArrowheads="1"/>
            </p:cNvSpPr>
            <p:nvPr/>
          </p:nvSpPr>
          <p:spPr bwMode="auto">
            <a:xfrm rot="732348">
              <a:off x="2763" y="1146"/>
              <a:ext cx="1963" cy="1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eaLnBrk="1" hangingPunct="1"/>
              <a:endParaRPr lang="en-US" dirty="0">
                <a:solidFill>
                  <a:schemeClr val="bg2">
                    <a:lumMod val="50000"/>
                  </a:schemeClr>
                </a:solidFill>
              </a:endParaRPr>
            </a:p>
            <a:p>
              <a:pPr algn="l" eaLnBrk="1" hangingPunct="1">
                <a:spcBef>
                  <a:spcPts val="0"/>
                </a:spcBef>
              </a:pPr>
              <a:r>
                <a:rPr lang="en-US" b="0" dirty="0" smtClean="0">
                  <a:solidFill>
                    <a:schemeClr val="bg2">
                      <a:lumMod val="50000"/>
                    </a:schemeClr>
                  </a:solidFill>
                </a:rPr>
                <a:t>Import data to activate resources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Export data from SFX</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Run reports to analyze package title overlaps</a:t>
              </a:r>
            </a:p>
            <a:p>
              <a:pPr algn="l" eaLnBrk="1" hangingPunct="1">
                <a:spcBef>
                  <a:spcPts val="0"/>
                </a:spcBef>
              </a:pPr>
              <a:endParaRPr lang="en-US" b="0" dirty="0">
                <a:solidFill>
                  <a:schemeClr val="bg2">
                    <a:lumMod val="50000"/>
                  </a:schemeClr>
                </a:solidFill>
              </a:endParaRPr>
            </a:p>
          </p:txBody>
        </p:sp>
      </p:grpSp>
      <p:sp>
        <p:nvSpPr>
          <p:cNvPr id="19459" name="Rectangle 5"/>
          <p:cNvSpPr>
            <a:spLocks noGrp="1" noChangeArrowheads="1"/>
          </p:cNvSpPr>
          <p:nvPr>
            <p:ph type="ctrTitle"/>
          </p:nvPr>
        </p:nvSpPr>
        <p:spPr>
          <a:xfrm>
            <a:off x="693738" y="893763"/>
            <a:ext cx="7772400" cy="1470025"/>
          </a:xfrm>
        </p:spPr>
        <p:txBody>
          <a:bodyPr/>
          <a:lstStyle/>
          <a:p>
            <a:pPr eaLnBrk="1" hangingPunct="1"/>
            <a:r>
              <a:rPr lang="en-US" dirty="0" smtClean="0"/>
              <a:t>Objectives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2">
                    <a:lumMod val="50000"/>
                  </a:schemeClr>
                </a:solidFill>
              </a:rPr>
              <a:t>KB Tools</a:t>
            </a:r>
          </a:p>
          <a:p>
            <a:pPr lvl="1" eaLnBrk="1" hangingPunct="1"/>
            <a:r>
              <a:rPr lang="en-US" dirty="0" err="1" smtClean="0">
                <a:solidFill>
                  <a:schemeClr val="bg1">
                    <a:lumMod val="65000"/>
                  </a:schemeClr>
                </a:solidFill>
              </a:rPr>
              <a:t>DataLoader</a:t>
            </a:r>
            <a:endParaRPr lang="en-US" dirty="0">
              <a:solidFill>
                <a:schemeClr val="bg1">
                  <a:lumMod val="65000"/>
                </a:schemeClr>
              </a:solidFill>
            </a:endParaRPr>
          </a:p>
          <a:p>
            <a:pPr lvl="1" eaLnBrk="1" hangingPunct="1"/>
            <a:r>
              <a:rPr lang="en-US" dirty="0" smtClean="0">
                <a:solidFill>
                  <a:schemeClr val="bg1">
                    <a:lumMod val="65000"/>
                  </a:schemeClr>
                </a:solidFill>
              </a:rPr>
              <a:t>Export Tool</a:t>
            </a:r>
          </a:p>
          <a:p>
            <a:pPr lvl="1" eaLnBrk="1" hangingPunct="1"/>
            <a:r>
              <a:rPr lang="en-US" dirty="0" smtClean="0">
                <a:solidFill>
                  <a:schemeClr val="bg1">
                    <a:lumMod val="65000"/>
                  </a:schemeClr>
                </a:solidFill>
              </a:rPr>
              <a:t>Collection Tool</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1382919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z="2800" smtClean="0"/>
              <a:t>Admin Center</a:t>
            </a:r>
          </a:p>
        </p:txBody>
      </p:sp>
      <p:pic>
        <p:nvPicPr>
          <p:cNvPr id="460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187450"/>
            <a:ext cx="7997825" cy="3975100"/>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2430824" y="1981200"/>
            <a:ext cx="1372465" cy="85898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err="1" smtClean="0"/>
              <a:t>KBTools</a:t>
            </a:r>
            <a:endParaRPr lang="en-US" dirty="0" smtClean="0"/>
          </a:p>
          <a:p>
            <a:pPr lvl="1" eaLnBrk="1" hangingPunct="1"/>
            <a:r>
              <a:rPr lang="en-US" dirty="0" err="1" smtClean="0"/>
              <a:t>DataLoader</a:t>
            </a:r>
            <a:endParaRPr lang="en-US" dirty="0"/>
          </a:p>
          <a:p>
            <a:pPr lvl="1" eaLnBrk="1" hangingPunct="1"/>
            <a:r>
              <a:rPr lang="en-US" dirty="0" smtClean="0">
                <a:solidFill>
                  <a:schemeClr val="bg1">
                    <a:lumMod val="65000"/>
                  </a:schemeClr>
                </a:solidFill>
              </a:rPr>
              <a:t>Export Tool</a:t>
            </a:r>
          </a:p>
          <a:p>
            <a:pPr lvl="1" eaLnBrk="1" hangingPunct="1"/>
            <a:r>
              <a:rPr lang="en-US" dirty="0" smtClean="0">
                <a:solidFill>
                  <a:schemeClr val="bg1">
                    <a:lumMod val="65000"/>
                  </a:schemeClr>
                </a:solidFill>
              </a:rPr>
              <a:t>Collection Tool</a:t>
            </a:r>
          </a:p>
          <a:p>
            <a:pPr eaLnBrk="1" hangingPunct="1"/>
            <a:r>
              <a:rPr lang="en-US" dirty="0" smtClean="0">
                <a:solidFill>
                  <a:schemeClr val="bg1">
                    <a:lumMod val="65000"/>
                  </a:schemeClr>
                </a:solidFill>
              </a:rPr>
              <a:t>Summary and </a:t>
            </a:r>
            <a:r>
              <a:rPr lang="en-US" dirty="0">
                <a:solidFill>
                  <a:schemeClr val="bg1">
                    <a:lumMod val="65000"/>
                  </a:schemeClr>
                </a:solidFill>
              </a:rPr>
              <a:t>a</a:t>
            </a:r>
            <a:r>
              <a:rPr lang="en-US" dirty="0" smtClean="0">
                <a:solidFill>
                  <a:schemeClr val="bg1">
                    <a:lumMod val="65000"/>
                  </a:schemeClr>
                </a:solidFill>
              </a:rPr>
              <a:t>dditional resources</a:t>
            </a:r>
          </a:p>
        </p:txBody>
      </p:sp>
    </p:spTree>
    <p:extLst>
      <p:ext uri="{BB962C8B-B14F-4D97-AF65-F5344CB8AC3E}">
        <p14:creationId xmlns:p14="http://schemas.microsoft.com/office/powerpoint/2010/main" val="1961354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z="2800" dirty="0" err="1" smtClean="0"/>
              <a:t>KBTools</a:t>
            </a:r>
            <a:r>
              <a:rPr lang="en-US" sz="2800" dirty="0" smtClean="0"/>
              <a:t>: </a:t>
            </a:r>
            <a:r>
              <a:rPr lang="en-US" sz="2800" dirty="0" err="1" smtClean="0"/>
              <a:t>DataLoader</a:t>
            </a:r>
            <a:endParaRPr lang="en-US" sz="28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160004"/>
            <a:ext cx="8572500" cy="4707396"/>
          </a:xfrm>
          <a:prstGeom prst="rect">
            <a:avLst/>
          </a:prstGeom>
          <a:noFill/>
          <a:ln>
            <a:noFill/>
          </a:ln>
          <a:effectLst>
            <a:glow rad="101600">
              <a:schemeClr val="bg1">
                <a:lumMod val="75000"/>
                <a:alpha val="40000"/>
              </a:schemeClr>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1593" y="3726084"/>
            <a:ext cx="668465" cy="6569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758053"/>
            <a:ext cx="1498283" cy="775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DataLoader</a:t>
            </a:r>
            <a:r>
              <a:rPr lang="en-US" dirty="0" smtClean="0"/>
              <a:t>: Input File</a:t>
            </a:r>
            <a:endParaRPr lang="en-US" dirty="0"/>
          </a:p>
        </p:txBody>
      </p:sp>
      <p:sp>
        <p:nvSpPr>
          <p:cNvPr id="3" name="Content Placeholder 2"/>
          <p:cNvSpPr>
            <a:spLocks noGrp="1"/>
          </p:cNvSpPr>
          <p:nvPr>
            <p:ph idx="1"/>
          </p:nvPr>
        </p:nvSpPr>
        <p:spPr>
          <a:xfrm>
            <a:off x="501650" y="1981200"/>
            <a:ext cx="8140700" cy="4441825"/>
          </a:xfrm>
        </p:spPr>
        <p:txBody>
          <a:bodyPr/>
          <a:lstStyle/>
          <a:p>
            <a:r>
              <a:rPr lang="en-US" sz="2400" dirty="0" smtClean="0"/>
              <a:t>Tab-delimited text (.txt) file or KBART format</a:t>
            </a:r>
          </a:p>
          <a:p>
            <a:r>
              <a:rPr lang="en-US" sz="2400" dirty="0" smtClean="0"/>
              <a:t>No spaces in file name</a:t>
            </a:r>
          </a:p>
          <a:p>
            <a:r>
              <a:rPr lang="en-US" sz="2400" dirty="0" smtClean="0"/>
              <a:t>One file per target/target service</a:t>
            </a:r>
          </a:p>
          <a:p>
            <a:r>
              <a:rPr lang="en-US" sz="2400" dirty="0" smtClean="0"/>
              <a:t>1</a:t>
            </a:r>
            <a:r>
              <a:rPr lang="en-US" sz="2400" baseline="30000" dirty="0" smtClean="0"/>
              <a:t>st</a:t>
            </a:r>
            <a:r>
              <a:rPr lang="en-US" sz="2400" dirty="0" smtClean="0"/>
              <a:t> column = Primary key</a:t>
            </a:r>
          </a:p>
          <a:p>
            <a:r>
              <a:rPr lang="en-US" sz="2400" dirty="0" smtClean="0"/>
              <a:t>If adding local thresholds, need to be written in Perl</a:t>
            </a:r>
          </a:p>
          <a:p>
            <a:pPr lvl="1">
              <a:spcBef>
                <a:spcPts val="0"/>
              </a:spcBef>
            </a:pPr>
            <a:r>
              <a:rPr lang="en-US" dirty="0" smtClean="0"/>
              <a:t>See SFX General User’s Guide: Using Excel to Create Local Thresholds</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299" y="1210627"/>
            <a:ext cx="8769668" cy="61817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808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9_urm">
  <a:themeElements>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_urm">
  <a:themeElements>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urm">
  <a:themeElements>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FX_Template">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4922</TotalTime>
  <Words>1893</Words>
  <Application>Microsoft Office PowerPoint</Application>
  <PresentationFormat>On-screen Show (4:3)</PresentationFormat>
  <Paragraphs>167</Paragraphs>
  <Slides>17</Slides>
  <Notes>17</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9_urm</vt:lpstr>
      <vt:lpstr>10_urm</vt:lpstr>
      <vt:lpstr>8_urm</vt:lpstr>
      <vt:lpstr>SFX_Template</vt:lpstr>
      <vt:lpstr>PowerPoint Presentation</vt:lpstr>
      <vt:lpstr>Copyright Statement</vt:lpstr>
      <vt:lpstr>Agenda</vt:lpstr>
      <vt:lpstr>Objectives</vt:lpstr>
      <vt:lpstr>Agenda</vt:lpstr>
      <vt:lpstr>Admin Center</vt:lpstr>
      <vt:lpstr>Agenda</vt:lpstr>
      <vt:lpstr>KBTools: DataLoader</vt:lpstr>
      <vt:lpstr>DataLoader: Input File</vt:lpstr>
      <vt:lpstr>Agenda</vt:lpstr>
      <vt:lpstr>KBTools: Export Tool</vt:lpstr>
      <vt:lpstr>Agenda</vt:lpstr>
      <vt:lpstr>KBTools: Collection Tool</vt:lpstr>
      <vt:lpstr>Collection Tool Example Report</vt:lpstr>
      <vt:lpstr>Agenda</vt:lpstr>
      <vt:lpstr>Summary</vt:lpstr>
      <vt:lpstr>Additional Resources</vt:lpstr>
    </vt:vector>
  </TitlesOfParts>
  <Company>Endeavor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Jean Cabaup</dc:creator>
  <cp:lastModifiedBy>Carrie Bartels</cp:lastModifiedBy>
  <cp:revision>614</cp:revision>
  <cp:lastPrinted>2014-08-18T14:04:12Z</cp:lastPrinted>
  <dcterms:created xsi:type="dcterms:W3CDTF">2011-06-06T18:24:31Z</dcterms:created>
  <dcterms:modified xsi:type="dcterms:W3CDTF">2014-08-19T13:59:45Z</dcterms:modified>
</cp:coreProperties>
</file>