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27" r:id="rId1"/>
    <p:sldMasterId id="2147484528" r:id="rId2"/>
    <p:sldMasterId id="2147484526" r:id="rId3"/>
    <p:sldMasterId id="2147484239" r:id="rId4"/>
  </p:sldMasterIdLst>
  <p:notesMasterIdLst>
    <p:notesMasterId r:id="rId21"/>
  </p:notesMasterIdLst>
  <p:handoutMasterIdLst>
    <p:handoutMasterId r:id="rId22"/>
  </p:handoutMasterIdLst>
  <p:sldIdLst>
    <p:sldId id="1726" r:id="rId5"/>
    <p:sldId id="1913" r:id="rId6"/>
    <p:sldId id="1813" r:id="rId7"/>
    <p:sldId id="1814" r:id="rId8"/>
    <p:sldId id="1917" r:id="rId9"/>
    <p:sldId id="1852" r:id="rId10"/>
    <p:sldId id="1851" r:id="rId11"/>
    <p:sldId id="1897" r:id="rId12"/>
    <p:sldId id="1898" r:id="rId13"/>
    <p:sldId id="1899" r:id="rId14"/>
    <p:sldId id="1853" r:id="rId15"/>
    <p:sldId id="1921" r:id="rId16"/>
    <p:sldId id="1900" r:id="rId17"/>
    <p:sldId id="1918" r:id="rId18"/>
    <p:sldId id="1819" r:id="rId19"/>
    <p:sldId id="1891" r:id="rId20"/>
  </p:sldIdLst>
  <p:sldSz cx="9144000" cy="6858000" type="screen4x3"/>
  <p:notesSz cx="7023100" cy="9309100"/>
  <p:defaultTextStyle>
    <a:defPPr>
      <a:defRPr lang="en-US"/>
    </a:defPPr>
    <a:lvl1pPr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1pPr>
    <a:lvl2pPr marL="4572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2pPr>
    <a:lvl3pPr marL="9144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3pPr>
    <a:lvl4pPr marL="13716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4pPr>
    <a:lvl5pPr marL="18288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5pPr>
    <a:lvl6pPr marL="22860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6pPr>
    <a:lvl7pPr marL="27432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7pPr>
    <a:lvl8pPr marL="32004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8pPr>
    <a:lvl9pPr marL="36576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CC6600"/>
    <a:srgbClr val="FF9900"/>
    <a:srgbClr val="E68900"/>
    <a:srgbClr val="FFD9AD"/>
    <a:srgbClr val="62D13B"/>
    <a:srgbClr val="A04036"/>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0" autoAdjust="0"/>
    <p:restoredTop sz="93277" autoAdjust="0"/>
  </p:normalViewPr>
  <p:slideViewPr>
    <p:cSldViewPr>
      <p:cViewPr varScale="1">
        <p:scale>
          <a:sx n="69" d="100"/>
          <a:sy n="69" d="100"/>
        </p:scale>
        <p:origin x="-1020" y="-96"/>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3980231" y="0"/>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lvl1pPr algn="r"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2291" name="Rectangle 3"/>
          <p:cNvSpPr>
            <a:spLocks noGrp="1" noChangeArrowheads="1"/>
          </p:cNvSpPr>
          <p:nvPr>
            <p:ph type="dt" sz="quarter" idx="1"/>
          </p:nvPr>
        </p:nvSpPr>
        <p:spPr bwMode="auto">
          <a:xfrm>
            <a:off x="1582" y="0"/>
            <a:ext cx="304286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lvl1pPr algn="l"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2292" name="Rectangle 4"/>
          <p:cNvSpPr>
            <a:spLocks noGrp="1" noChangeArrowheads="1"/>
          </p:cNvSpPr>
          <p:nvPr>
            <p:ph type="ftr" sz="quarter" idx="2"/>
          </p:nvPr>
        </p:nvSpPr>
        <p:spPr bwMode="auto">
          <a:xfrm>
            <a:off x="0" y="8842375"/>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b" anchorCtr="0" compatLnSpc="1">
            <a:prstTxWarp prst="textNoShape">
              <a:avLst/>
            </a:prstTxWarp>
          </a:bodyPr>
          <a:lstStyle>
            <a:lvl1pPr algn="l"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2293" name="Rectangle 5"/>
          <p:cNvSpPr>
            <a:spLocks noGrp="1" noChangeArrowheads="1"/>
          </p:cNvSpPr>
          <p:nvPr>
            <p:ph type="sldNum" sz="quarter" idx="3"/>
          </p:nvPr>
        </p:nvSpPr>
        <p:spPr bwMode="auto">
          <a:xfrm>
            <a:off x="3980231" y="8842375"/>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b" anchorCtr="0" compatLnSpc="1">
            <a:prstTxWarp prst="textNoShape">
              <a:avLst/>
            </a:prstTxWarp>
          </a:bodyPr>
          <a:lstStyle>
            <a:lvl1pPr algn="r" defTabSz="935038">
              <a:spcBef>
                <a:spcPct val="0"/>
              </a:spcBef>
              <a:defRPr sz="1300" b="0">
                <a:solidFill>
                  <a:schemeClr val="tx1"/>
                </a:solidFill>
                <a:latin typeface="Arial" pitchFamily="34" charset="0"/>
              </a:defRPr>
            </a:lvl1pPr>
          </a:lstStyle>
          <a:p>
            <a:fld id="{2E8925B0-5166-41D4-A6EF-B3029690A4E2}" type="slidenum">
              <a:rPr lang="ar-SA"/>
              <a:pPr/>
              <a:t>‹#›</a:t>
            </a:fld>
            <a:endParaRPr lang="en-US"/>
          </a:p>
        </p:txBody>
      </p:sp>
      <p:pic>
        <p:nvPicPr>
          <p:cNvPr id="159750" name="Picture 6" descr="top_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53" y="-303213"/>
            <a:ext cx="7021519" cy="1073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31529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lvl1pPr algn="l"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4339" name="Rectangle 3"/>
          <p:cNvSpPr>
            <a:spLocks noGrp="1" noChangeArrowheads="1"/>
          </p:cNvSpPr>
          <p:nvPr>
            <p:ph type="dt" idx="1"/>
          </p:nvPr>
        </p:nvSpPr>
        <p:spPr bwMode="auto">
          <a:xfrm>
            <a:off x="3980231" y="1589"/>
            <a:ext cx="3042869"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lvl1pPr algn="r"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83972" name="Rectangle 4"/>
          <p:cNvSpPr>
            <a:spLocks noGrp="1" noRot="1" noChangeAspect="1" noChangeArrowheads="1" noTextEdit="1"/>
          </p:cNvSpPr>
          <p:nvPr>
            <p:ph type="sldImg" idx="2"/>
          </p:nvPr>
        </p:nvSpPr>
        <p:spPr bwMode="auto">
          <a:xfrm>
            <a:off x="1185863" y="698500"/>
            <a:ext cx="4652962"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701836" y="4422776"/>
            <a:ext cx="5619429"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342" name="Rectangle 6"/>
          <p:cNvSpPr>
            <a:spLocks noGrp="1" noChangeArrowheads="1"/>
          </p:cNvSpPr>
          <p:nvPr>
            <p:ph type="ftr" sz="quarter" idx="4"/>
          </p:nvPr>
        </p:nvSpPr>
        <p:spPr bwMode="auto">
          <a:xfrm>
            <a:off x="0" y="8842375"/>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b" anchorCtr="0" compatLnSpc="1">
            <a:prstTxWarp prst="textNoShape">
              <a:avLst/>
            </a:prstTxWarp>
          </a:bodyPr>
          <a:lstStyle>
            <a:lvl1pPr algn="l"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4343" name="Rectangle 7"/>
          <p:cNvSpPr>
            <a:spLocks noGrp="1" noChangeArrowheads="1"/>
          </p:cNvSpPr>
          <p:nvPr>
            <p:ph type="sldNum" sz="quarter" idx="5"/>
          </p:nvPr>
        </p:nvSpPr>
        <p:spPr bwMode="auto">
          <a:xfrm>
            <a:off x="3980231" y="8843964"/>
            <a:ext cx="3042869"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b" anchorCtr="0" compatLnSpc="1">
            <a:prstTxWarp prst="textNoShape">
              <a:avLst/>
            </a:prstTxWarp>
          </a:bodyPr>
          <a:lstStyle>
            <a:lvl1pPr algn="r" defTabSz="935038">
              <a:spcBef>
                <a:spcPct val="0"/>
              </a:spcBef>
              <a:defRPr sz="1300" b="0">
                <a:solidFill>
                  <a:schemeClr val="tx1"/>
                </a:solidFill>
                <a:latin typeface="Arial" pitchFamily="34" charset="0"/>
              </a:defRPr>
            </a:lvl1pPr>
          </a:lstStyle>
          <a:p>
            <a:fld id="{9B20C9E1-22CF-4BAC-BCC2-6ED106E34D5E}" type="slidenum">
              <a:rPr lang="ar-SA"/>
              <a:pPr/>
              <a:t>‹#›</a:t>
            </a:fld>
            <a:endParaRPr lang="en-US"/>
          </a:p>
        </p:txBody>
      </p:sp>
    </p:spTree>
    <p:extLst>
      <p:ext uri="{BB962C8B-B14F-4D97-AF65-F5344CB8AC3E}">
        <p14:creationId xmlns:p14="http://schemas.microsoft.com/office/powerpoint/2010/main" val="37678191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erdana" pitchFamily="34" charset="0"/>
        <a:ea typeface="ＭＳ Ｐゴシック" charset="0"/>
        <a:cs typeface="Arial" pitchFamily="34" charset="0"/>
      </a:defRPr>
    </a:lvl1pPr>
    <a:lvl2pPr marL="4572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Arial" pitchFamily="34" charset="0"/>
      </a:defRPr>
    </a:lvl2pPr>
    <a:lvl3pPr marL="9144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Arial" pitchFamily="34" charset="0"/>
      </a:defRPr>
    </a:lvl3pPr>
    <a:lvl4pPr marL="13716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Arial" pitchFamily="34" charset="0"/>
      </a:defRPr>
    </a:lvl4pPr>
    <a:lvl5pPr marL="18288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p:spPr>
        <p:txBody>
          <a:bodyPr/>
          <a:lstStyle/>
          <a:p>
            <a:r>
              <a:rPr lang="en-US" dirty="0" smtClean="0">
                <a:ea typeface="ＭＳ Ｐゴシック" pitchFamily="34" charset="-128"/>
              </a:rPr>
              <a:t>Hello and welcome to this session</a:t>
            </a:r>
            <a:r>
              <a:rPr lang="en-US" baseline="0" dirty="0" smtClean="0">
                <a:ea typeface="ＭＳ Ｐゴシック" pitchFamily="34" charset="-128"/>
              </a:rPr>
              <a:t> on SFX Statistics.</a:t>
            </a:r>
          </a:p>
          <a:p>
            <a:endParaRPr lang="en-US" dirty="0" smtClean="0">
              <a:ea typeface="ＭＳ Ｐゴシック" pitchFamily="34"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solidFill>
                  <a:srgbClr val="3E4C56"/>
                </a:solidFill>
              </a:rPr>
              <a:t>Please note that this</a:t>
            </a:r>
            <a:r>
              <a:rPr lang="en-US" baseline="0" dirty="0" smtClean="0">
                <a:solidFill>
                  <a:srgbClr val="3E4C56"/>
                </a:solidFill>
              </a:rPr>
              <a:t> presentation is copyrighted and is the</a:t>
            </a:r>
            <a:r>
              <a:rPr lang="en-US" dirty="0" smtClean="0">
                <a:solidFill>
                  <a:srgbClr val="3E4C56"/>
                </a:solidFill>
              </a:rPr>
              <a:t> confidential property</a:t>
            </a:r>
            <a:r>
              <a:rPr lang="en-US" baseline="0" dirty="0" smtClean="0">
                <a:solidFill>
                  <a:srgbClr val="3E4C56"/>
                </a:solidFill>
              </a:rPr>
              <a:t> </a:t>
            </a:r>
            <a:r>
              <a:rPr lang="en-US" dirty="0" smtClean="0">
                <a:solidFill>
                  <a:srgbClr val="3E4C56"/>
                </a:solidFill>
              </a:rPr>
              <a:t>of Ex </a:t>
            </a:r>
            <a:r>
              <a:rPr lang="en-US" dirty="0" err="1" smtClean="0">
                <a:solidFill>
                  <a:srgbClr val="3E4C56"/>
                </a:solidFill>
              </a:rPr>
              <a:t>Libris</a:t>
            </a:r>
            <a:r>
              <a:rPr lang="en-US" dirty="0" smtClean="0">
                <a:solidFill>
                  <a:srgbClr val="3E4C56"/>
                </a:solidFill>
              </a:rPr>
              <a:t> Ltd. Information included in this presentation is periodically </a:t>
            </a:r>
            <a:r>
              <a:rPr lang="en-US" baseline="0" dirty="0" smtClean="0">
                <a:solidFill>
                  <a:srgbClr val="3E4C56"/>
                </a:solidFill>
              </a:rPr>
              <a:t>reviewed and updated</a:t>
            </a:r>
            <a:r>
              <a:rPr lang="en-US" dirty="0" smtClean="0">
                <a:solidFill>
                  <a:srgbClr val="3E4C56"/>
                </a:solidFill>
              </a:rPr>
              <a:t>. You may</a:t>
            </a:r>
            <a:r>
              <a:rPr lang="en-US" baseline="0" dirty="0" smtClean="0">
                <a:solidFill>
                  <a:srgbClr val="3E4C56"/>
                </a:solidFill>
              </a:rPr>
              <a:t> share these training materials within your institution but not beyond.</a:t>
            </a:r>
            <a:endParaRPr lang="en-US" dirty="0" smtClean="0"/>
          </a:p>
          <a:p>
            <a:endParaRPr lang="en-US" dirty="0" smtClean="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a:noFill/>
        </p:spPr>
        <p:txBody>
          <a:bodyPr/>
          <a:lstStyle/>
          <a:p>
            <a:r>
              <a:rPr lang="en-US" dirty="0" smtClean="0">
                <a:ea typeface="ＭＳ Ｐゴシック" pitchFamily="34" charset="-128"/>
              </a:rPr>
              <a:t>Continuation</a:t>
            </a:r>
            <a:r>
              <a:rPr lang="en-US" baseline="0" dirty="0" smtClean="0">
                <a:ea typeface="ＭＳ Ｐゴシック" pitchFamily="34" charset="-128"/>
              </a:rPr>
              <a:t> of SFX query descriptions.</a:t>
            </a:r>
            <a:endParaRPr lang="en-US" dirty="0" smtClean="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a:noFill/>
        </p:spPr>
        <p:txBody>
          <a:bodyPr/>
          <a:lstStyle/>
          <a:p>
            <a:r>
              <a:rPr lang="en-US" dirty="0" smtClean="0">
                <a:ea typeface="ＭＳ Ｐゴシック" pitchFamily="34" charset="-128"/>
              </a:rPr>
              <a:t>It’s also possible to schedule any of these queries to run at a future date, have them run on a recurring basis, and have the results emailed </a:t>
            </a:r>
            <a:r>
              <a:rPr lang="en-US" dirty="0" smtClean="0">
                <a:ea typeface="ＭＳ Ｐゴシック" pitchFamily="34" charset="-128"/>
              </a:rPr>
              <a:t>to</a:t>
            </a:r>
            <a:r>
              <a:rPr lang="en-US" baseline="0" dirty="0" smtClean="0">
                <a:ea typeface="ＭＳ Ｐゴシック" pitchFamily="34" charset="-128"/>
              </a:rPr>
              <a:t> you</a:t>
            </a:r>
            <a:r>
              <a:rPr lang="en-US" dirty="0" smtClean="0">
                <a:ea typeface="ＭＳ Ｐゴシック" pitchFamily="34" charset="-128"/>
              </a:rPr>
              <a:t>.</a:t>
            </a:r>
            <a:endParaRPr lang="en-US" dirty="0" smtClean="0">
              <a:ea typeface="ＭＳ Ｐゴシック" pitchFamily="34" charset="-128"/>
            </a:endParaRPr>
          </a:p>
          <a:p>
            <a:endParaRPr lang="en-US" dirty="0" smtClean="0">
              <a:ea typeface="ＭＳ Ｐゴシック" pitchFamily="34"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pitchFamily="34" charset="-128"/>
              </a:rPr>
              <a:t>Note that in order to</a:t>
            </a:r>
            <a:r>
              <a:rPr lang="en-US" baseline="0" dirty="0" smtClean="0">
                <a:ea typeface="ＭＳ Ｐゴシック" pitchFamily="34" charset="-128"/>
              </a:rPr>
              <a:t> run s</a:t>
            </a:r>
            <a:r>
              <a:rPr lang="en-US" dirty="0" smtClean="0">
                <a:ea typeface="ＭＳ Ｐゴシック" pitchFamily="34" charset="-128"/>
              </a:rPr>
              <a:t>tatistics</a:t>
            </a:r>
            <a:r>
              <a:rPr lang="en-US" baseline="0" dirty="0" smtClean="0">
                <a:ea typeface="ＭＳ Ｐゴシック" pitchFamily="34" charset="-128"/>
              </a:rPr>
              <a:t> in the SFX Admin Center, a job needs to run behind the scenes on the server – and it’s scheduled to run on a regular basis. We’ll cover this more in the System Administration session, but just be aware that there may be a slight lag in the data that you are able to query using statistics in the SFX Admin Center.</a:t>
            </a:r>
            <a:endParaRPr lang="en-US" dirty="0" smtClean="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r>
              <a:rPr lang="en-US" dirty="0" smtClean="0">
                <a:ea typeface="ＭＳ Ｐゴシック" pitchFamily="34" charset="-128"/>
              </a:rPr>
              <a:t>Our last statistics-related</a:t>
            </a:r>
            <a:r>
              <a:rPr lang="en-US" baseline="0" dirty="0" smtClean="0">
                <a:ea typeface="ＭＳ Ｐゴシック" pitchFamily="34" charset="-128"/>
              </a:rPr>
              <a:t> topic is an application called USTAT, which is available to you through SFX Admin Center. I’ll just be briefly introducing you to USTAT here, as there is more USTAT information available to you in the Documentation Center.</a:t>
            </a:r>
            <a:endParaRPr lang="en-US" dirty="0" smtClean="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a:noFill/>
        </p:spPr>
        <p:txBody>
          <a:bodyPr/>
          <a:lstStyle/>
          <a:p>
            <a:r>
              <a:rPr lang="en-US" dirty="0" smtClean="0">
                <a:ea typeface="ＭＳ Ｐゴシック" pitchFamily="34" charset="-128"/>
              </a:rPr>
              <a:t>SFX Statistics provides statistics that rely on SFX transactional data.  In addition to this, each of your vendors probably supplies you with usage statistics.</a:t>
            </a:r>
          </a:p>
          <a:p>
            <a:endParaRPr lang="en-US" dirty="0" smtClean="0">
              <a:ea typeface="ＭＳ Ｐゴシック" pitchFamily="34"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pitchFamily="34" charset="-128"/>
              </a:rPr>
              <a:t>There are standards out there for both the format of the vendor reports, as well as the protocols for gathering and transmitting this information. These standards enabled Ex </a:t>
            </a:r>
            <a:r>
              <a:rPr lang="en-US" dirty="0" err="1" smtClean="0">
                <a:ea typeface="ＭＳ Ｐゴシック" pitchFamily="34" charset="-128"/>
              </a:rPr>
              <a:t>Libris</a:t>
            </a:r>
            <a:r>
              <a:rPr lang="en-US" dirty="0" smtClean="0">
                <a:ea typeface="ＭＳ Ｐゴシック" pitchFamily="34" charset="-128"/>
              </a:rPr>
              <a:t> to create </a:t>
            </a:r>
            <a:r>
              <a:rPr lang="en-US" dirty="0" err="1" smtClean="0">
                <a:ea typeface="ＭＳ Ｐゴシック" pitchFamily="34" charset="-128"/>
              </a:rPr>
              <a:t>UStat</a:t>
            </a:r>
            <a:r>
              <a:rPr lang="en-US" dirty="0" smtClean="0">
                <a:ea typeface="ＭＳ Ｐゴシック" pitchFamily="34" charset="-128"/>
              </a:rPr>
              <a:t>, a usage statistics service that allows the collecting and reporting of usage statistics information supplied by vendors who adhere to these standards</a:t>
            </a:r>
            <a:r>
              <a:rPr lang="en-US" baseline="0" dirty="0" smtClean="0">
                <a:ea typeface="ＭＳ Ｐゴシック" pitchFamily="34" charset="-128"/>
              </a:rPr>
              <a:t>.</a:t>
            </a:r>
            <a:r>
              <a:rPr lang="en-US" dirty="0" smtClean="0">
                <a:ea typeface="ＭＳ Ｐゴシック" pitchFamily="34" charset="-128"/>
              </a:rPr>
              <a:t> This</a:t>
            </a:r>
            <a:r>
              <a:rPr lang="en-US" baseline="0" dirty="0" smtClean="0">
                <a:ea typeface="ＭＳ Ｐゴシック" pitchFamily="34" charset="-128"/>
              </a:rPr>
              <a:t> allows </a:t>
            </a:r>
            <a:r>
              <a:rPr lang="en-US" sz="1200" dirty="0" smtClean="0">
                <a:solidFill>
                  <a:schemeClr val="bg2">
                    <a:lumMod val="75000"/>
                  </a:schemeClr>
                </a:solidFill>
              </a:rPr>
              <a:t>you to consolidate</a:t>
            </a:r>
            <a:r>
              <a:rPr lang="en-US" sz="1200" baseline="0" dirty="0" smtClean="0">
                <a:solidFill>
                  <a:schemeClr val="bg2">
                    <a:lumMod val="75000"/>
                  </a:schemeClr>
                </a:solidFill>
              </a:rPr>
              <a:t> reports from various vendors (who adhere to the standards) into one place where you can do the analysis on all of the reports together. </a:t>
            </a:r>
            <a:r>
              <a:rPr lang="en-US" dirty="0" smtClean="0">
                <a:ea typeface="ＭＳ Ｐゴシック" pitchFamily="34" charset="-128"/>
              </a:rPr>
              <a:t>These reports complement the SFX</a:t>
            </a:r>
            <a:r>
              <a:rPr lang="en-US" baseline="0" dirty="0" smtClean="0">
                <a:ea typeface="ＭＳ Ｐゴシック" pitchFamily="34" charset="-128"/>
              </a:rPr>
              <a:t> queries</a:t>
            </a:r>
            <a:r>
              <a:rPr lang="en-US" dirty="0" smtClean="0">
                <a:ea typeface="ＭＳ Ｐゴシック" pitchFamily="34" charset="-128"/>
              </a:rPr>
              <a:t> that are available in the SFX Admin Center. </a:t>
            </a:r>
            <a:endParaRPr lang="en-US" sz="1200" dirty="0" smtClean="0">
              <a:solidFill>
                <a:schemeClr val="bg2">
                  <a:lumMod val="75000"/>
                </a:schemeClr>
              </a:solidFill>
            </a:endParaRPr>
          </a:p>
          <a:p>
            <a:endParaRPr lang="en-US" dirty="0" smtClean="0">
              <a:ea typeface="ＭＳ Ｐゴシック" pitchFamily="34" charset="-128"/>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err="1" smtClean="0">
                <a:ea typeface="ＭＳ Ｐゴシック" pitchFamily="34" charset="-128"/>
              </a:rPr>
              <a:t>UStat</a:t>
            </a:r>
            <a:r>
              <a:rPr lang="en-US" dirty="0" smtClean="0">
                <a:ea typeface="ＭＳ Ｐゴシック" pitchFamily="34" charset="-128"/>
              </a:rPr>
              <a:t> comes with your SFX subscription</a:t>
            </a:r>
            <a:r>
              <a:rPr lang="en-US" baseline="0" dirty="0" smtClean="0">
                <a:ea typeface="ＭＳ Ｐゴシック" pitchFamily="34" charset="-128"/>
              </a:rPr>
              <a:t> and you can access it from the SFX Admin Center in the Statistics menu. Y</a:t>
            </a:r>
            <a:r>
              <a:rPr lang="en-US" dirty="0" smtClean="0">
                <a:ea typeface="ＭＳ Ｐゴシック" pitchFamily="34" charset="-128"/>
              </a:rPr>
              <a:t>ou can register and request a login</a:t>
            </a:r>
            <a:r>
              <a:rPr lang="en-US" baseline="0" dirty="0" smtClean="0">
                <a:ea typeface="ＭＳ Ｐゴシック" pitchFamily="34" charset="-128"/>
              </a:rPr>
              <a:t> </a:t>
            </a:r>
            <a:r>
              <a:rPr lang="en-US" dirty="0" smtClean="0">
                <a:ea typeface="ＭＳ Ｐゴシック" pitchFamily="34" charset="-128"/>
              </a:rPr>
              <a:t>using the Registration</a:t>
            </a:r>
            <a:r>
              <a:rPr lang="en-US" baseline="0" dirty="0" smtClean="0">
                <a:ea typeface="ＭＳ Ｐゴシック" pitchFamily="34" charset="-128"/>
              </a:rPr>
              <a:t> link on the USTAT login page; i</a:t>
            </a:r>
            <a:r>
              <a:rPr lang="en-US" dirty="0" smtClean="0">
                <a:ea typeface="ＭＳ Ｐゴシック" pitchFamily="34" charset="-128"/>
              </a:rPr>
              <a:t>t’s a quick registration process where you define your username</a:t>
            </a:r>
            <a:r>
              <a:rPr lang="en-US" baseline="0" dirty="0" smtClean="0">
                <a:ea typeface="ＭＳ Ｐゴシック" pitchFamily="34" charset="-128"/>
              </a:rPr>
              <a:t> and password. </a:t>
            </a:r>
            <a:r>
              <a:rPr lang="en-US" dirty="0" smtClean="0">
                <a:ea typeface="ＭＳ Ｐゴシック" pitchFamily="34" charset="-128"/>
              </a:rPr>
              <a:t>Once you’ve registered for </a:t>
            </a:r>
            <a:r>
              <a:rPr lang="en-US" dirty="0" err="1" smtClean="0">
                <a:ea typeface="ＭＳ Ｐゴシック" pitchFamily="34" charset="-128"/>
              </a:rPr>
              <a:t>UStat</a:t>
            </a:r>
            <a:r>
              <a:rPr lang="en-US" dirty="0" smtClean="0">
                <a:ea typeface="ＭＳ Ｐゴシック" pitchFamily="34" charset="-128"/>
              </a:rPr>
              <a:t>, you'll be able to log in through USTAT link in the SFX Admin Center</a:t>
            </a:r>
            <a:r>
              <a:rPr lang="en-US" baseline="0" dirty="0" smtClean="0">
                <a:ea typeface="ＭＳ Ｐゴシック" pitchFamily="34" charset="-128"/>
              </a:rPr>
              <a:t> and start using the USTAT application.</a:t>
            </a:r>
            <a:endParaRPr lang="en-US" sz="1200" dirty="0" smtClean="0">
              <a:solidFill>
                <a:srgbClr val="333333"/>
              </a:solidFill>
              <a:latin typeface="Verdana" pitchFamily="34" charset="0"/>
            </a:endParaRPr>
          </a:p>
          <a:p>
            <a:endParaRPr lang="en-US" dirty="0" smtClean="0">
              <a:ea typeface="ＭＳ Ｐゴシック" pitchFamily="34" charset="-128"/>
            </a:endParaRPr>
          </a:p>
          <a:p>
            <a:r>
              <a:rPr lang="en-US" dirty="0" smtClean="0">
                <a:ea typeface="ＭＳ Ｐゴシック" pitchFamily="34" charset="-128"/>
              </a:rPr>
              <a:t>There is more information in the USTAT User’s Guide that is available in the Documentation Center,</a:t>
            </a:r>
            <a:r>
              <a:rPr lang="en-US" baseline="0" dirty="0" smtClean="0">
                <a:ea typeface="ＭＳ Ｐゴシック" pitchFamily="34" charset="-128"/>
              </a:rPr>
              <a:t> and there’s also a USTAT course that’s available in the Learning Center.</a:t>
            </a:r>
            <a:endParaRPr lang="en-US" dirty="0" smtClean="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r>
              <a:rPr lang="en-US" dirty="0" smtClean="0">
                <a:ea typeface="ＭＳ Ｐゴシック" pitchFamily="34" charset="-128"/>
              </a:rPr>
              <a:t>This brings us to the end of our session.</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noFill/>
        </p:spPr>
        <p:txBody>
          <a:bodyPr/>
          <a:lstStyle/>
          <a:p>
            <a:r>
              <a:rPr lang="en-US" dirty="0" smtClean="0">
                <a:ea typeface="ＭＳ Ｐゴシック" pitchFamily="34" charset="-128"/>
              </a:rPr>
              <a:t>To briefly summarize, we</a:t>
            </a:r>
            <a:r>
              <a:rPr lang="en-US" baseline="0" dirty="0" smtClean="0">
                <a:ea typeface="ＭＳ Ｐゴシック" pitchFamily="34" charset="-128"/>
              </a:rPr>
              <a:t> looked at how you can analyze SFX usage through statistics that are available through SFX Admin Center, and where you can analyze statistics that are provided by vendors by using the USTAT application.</a:t>
            </a:r>
            <a:endParaRPr lang="en-US" dirty="0" smtClean="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a:noFill/>
        </p:spPr>
        <p:txBody>
          <a:bodyPr/>
          <a:lstStyle/>
          <a:p>
            <a:r>
              <a:rPr lang="en-US" dirty="0" smtClean="0">
                <a:ea typeface="ＭＳ Ｐゴシック" pitchFamily="34" charset="-128"/>
              </a:rPr>
              <a:t>Here’s a list of documents that will provide more information on statistics. These can all</a:t>
            </a:r>
            <a:r>
              <a:rPr lang="en-US" baseline="0" dirty="0" smtClean="0">
                <a:ea typeface="ＭＳ Ｐゴシック" pitchFamily="34" charset="-128"/>
              </a:rPr>
              <a:t> be found in the Ex </a:t>
            </a:r>
            <a:r>
              <a:rPr lang="en-US" baseline="0" dirty="0" err="1" smtClean="0">
                <a:ea typeface="ＭＳ Ｐゴシック" pitchFamily="34" charset="-128"/>
              </a:rPr>
              <a:t>Libris</a:t>
            </a:r>
            <a:r>
              <a:rPr lang="en-US" baseline="0" dirty="0" smtClean="0">
                <a:ea typeface="ＭＳ Ｐゴシック" pitchFamily="34" charset="-128"/>
              </a:rPr>
              <a:t> Documentation Center. </a:t>
            </a:r>
          </a:p>
          <a:p>
            <a:endParaRPr lang="en-US" baseline="0" dirty="0" smtClean="0">
              <a:ea typeface="ＭＳ Ｐゴシック" pitchFamily="34" charset="-128"/>
            </a:endParaRPr>
          </a:p>
          <a:p>
            <a:r>
              <a:rPr lang="en-US" dirty="0" smtClean="0">
                <a:ea typeface="ＭＳ Ｐゴシック" pitchFamily="34" charset="-128"/>
              </a:rPr>
              <a:t>The best way to learn how the SFX statistics work is to go in, run them, and see what the results are. That said, the </a:t>
            </a:r>
            <a:r>
              <a:rPr lang="en-US" b="1" dirty="0" smtClean="0">
                <a:ea typeface="ＭＳ Ｐゴシック" pitchFamily="34" charset="-128"/>
              </a:rPr>
              <a:t>General</a:t>
            </a:r>
            <a:r>
              <a:rPr lang="en-US" dirty="0" smtClean="0">
                <a:ea typeface="ＭＳ Ｐゴシック" pitchFamily="34" charset="-128"/>
              </a:rPr>
              <a:t> User’s Guide provides a bit more detail than what I’ve provided in this session. Additionally,</a:t>
            </a:r>
            <a:r>
              <a:rPr lang="en-US" baseline="0" dirty="0" smtClean="0">
                <a:ea typeface="ＭＳ Ｐゴシック" pitchFamily="34" charset="-128"/>
              </a:rPr>
              <a:t> s</a:t>
            </a:r>
            <a:r>
              <a:rPr lang="en-US" dirty="0" smtClean="0">
                <a:ea typeface="ＭＳ Ｐゴシック" pitchFamily="34" charset="-128"/>
              </a:rPr>
              <a:t>ince the data behind the statistics are managed on the server, there is some additional information you may want to refer to in the </a:t>
            </a:r>
            <a:r>
              <a:rPr lang="en-US" b="1" dirty="0" smtClean="0">
                <a:ea typeface="ＭＳ Ｐゴシック" pitchFamily="34" charset="-128"/>
              </a:rPr>
              <a:t>Advanced</a:t>
            </a:r>
            <a:r>
              <a:rPr lang="en-US" dirty="0" smtClean="0">
                <a:ea typeface="ＭＳ Ｐゴシック" pitchFamily="34" charset="-128"/>
              </a:rPr>
              <a:t> User’s guide and the </a:t>
            </a:r>
            <a:r>
              <a:rPr lang="en-US" b="1" dirty="0" smtClean="0">
                <a:ea typeface="ＭＳ Ｐゴシック" pitchFamily="34" charset="-128"/>
              </a:rPr>
              <a:t>System Administration</a:t>
            </a:r>
            <a:r>
              <a:rPr lang="en-US" dirty="0" smtClean="0">
                <a:ea typeface="ＭＳ Ｐゴシック" pitchFamily="34" charset="-128"/>
              </a:rPr>
              <a:t> Guide.</a:t>
            </a:r>
          </a:p>
          <a:p>
            <a:endParaRPr lang="en-US" b="1" dirty="0" smtClean="0">
              <a:ea typeface="ＭＳ Ｐゴシック" pitchFamily="34" charset="-128"/>
            </a:endParaRPr>
          </a:p>
          <a:p>
            <a:r>
              <a:rPr lang="en-US" b="0" dirty="0" smtClean="0">
                <a:ea typeface="ＭＳ Ｐゴシック" pitchFamily="34" charset="-128"/>
              </a:rPr>
              <a:t>If you’re in a consortium</a:t>
            </a:r>
            <a:r>
              <a:rPr lang="en-US" b="0" baseline="0" dirty="0" smtClean="0">
                <a:ea typeface="ＭＳ Ｐゴシック" pitchFamily="34" charset="-128"/>
              </a:rPr>
              <a:t> using SFX, you may want to refer to the Using SFX in a Consortium Environment guide, as it will discuss SFX statistics in a consortium environment.</a:t>
            </a:r>
            <a:endParaRPr lang="en-US" b="0" dirty="0" smtClean="0">
              <a:ea typeface="ＭＳ Ｐゴシック" pitchFamily="34" charset="-128"/>
            </a:endParaRPr>
          </a:p>
          <a:p>
            <a:endParaRPr lang="en-US" b="1" dirty="0" smtClean="0">
              <a:ea typeface="ＭＳ Ｐゴシック" pitchFamily="34" charset="-128"/>
            </a:endParaRPr>
          </a:p>
          <a:p>
            <a:r>
              <a:rPr lang="en-US" dirty="0" smtClean="0">
                <a:ea typeface="ＭＳ Ｐゴシック" pitchFamily="34" charset="-128"/>
              </a:rPr>
              <a:t>If you</a:t>
            </a:r>
            <a:r>
              <a:rPr lang="en-US" baseline="0" dirty="0" smtClean="0">
                <a:ea typeface="ＭＳ Ｐゴシック" pitchFamily="34" charset="-128"/>
              </a:rPr>
              <a:t> are</a:t>
            </a:r>
            <a:r>
              <a:rPr lang="en-US" dirty="0" smtClean="0">
                <a:ea typeface="ＭＳ Ｐゴシック" pitchFamily="34" charset="-128"/>
              </a:rPr>
              <a:t> registered for </a:t>
            </a:r>
            <a:r>
              <a:rPr lang="en-US" b="1" dirty="0" err="1" smtClean="0">
                <a:ea typeface="ＭＳ Ｐゴシック" pitchFamily="34" charset="-128"/>
              </a:rPr>
              <a:t>UStat</a:t>
            </a:r>
            <a:r>
              <a:rPr lang="en-US" b="1" dirty="0" smtClean="0">
                <a:ea typeface="ＭＳ Ｐゴシック" pitchFamily="34" charset="-128"/>
              </a:rPr>
              <a:t> </a:t>
            </a:r>
            <a:r>
              <a:rPr lang="en-US" dirty="0" smtClean="0">
                <a:ea typeface="ＭＳ Ｐゴシック" pitchFamily="34" charset="-128"/>
              </a:rPr>
              <a:t>, you</a:t>
            </a:r>
            <a:r>
              <a:rPr lang="en-US" baseline="0" dirty="0" smtClean="0">
                <a:ea typeface="ＭＳ Ｐゴシック" pitchFamily="34" charset="-128"/>
              </a:rPr>
              <a:t> may</a:t>
            </a:r>
            <a:r>
              <a:rPr lang="en-US" dirty="0" smtClean="0">
                <a:ea typeface="ＭＳ Ｐゴシック" pitchFamily="34" charset="-128"/>
              </a:rPr>
              <a:t> want to take a look at the </a:t>
            </a:r>
            <a:r>
              <a:rPr lang="en-US" dirty="0" err="1" smtClean="0">
                <a:ea typeface="ＭＳ Ｐゴシック" pitchFamily="34" charset="-128"/>
              </a:rPr>
              <a:t>UStat</a:t>
            </a:r>
            <a:r>
              <a:rPr lang="en-US" dirty="0" smtClean="0">
                <a:ea typeface="ＭＳ Ｐゴシック" pitchFamily="34" charset="-128"/>
              </a:rPr>
              <a:t> User’s Guide. And the USTAT course can be accessed from the Learning Center by using the Customer</a:t>
            </a:r>
            <a:r>
              <a:rPr lang="en-US" baseline="0" dirty="0" smtClean="0">
                <a:ea typeface="ＭＳ Ｐゴシック" pitchFamily="34" charset="-128"/>
              </a:rPr>
              <a:t> Ce</a:t>
            </a:r>
            <a:r>
              <a:rPr lang="en-US" dirty="0" smtClean="0">
                <a:ea typeface="ＭＳ Ｐゴシック" pitchFamily="34" charset="-128"/>
              </a:rPr>
              <a:t>nter</a:t>
            </a:r>
            <a:r>
              <a:rPr lang="en-US" baseline="0" dirty="0" smtClean="0">
                <a:ea typeface="ＭＳ Ｐゴシック" pitchFamily="34" charset="-128"/>
              </a:rPr>
              <a:t> URL listed here.</a:t>
            </a:r>
            <a:endParaRPr lang="en-US" dirty="0" smtClean="0">
              <a:ea typeface="ＭＳ Ｐゴシック" pitchFamily="34" charset="-128"/>
            </a:endParaRPr>
          </a:p>
          <a:p>
            <a:endParaRPr lang="en-US" dirty="0" smtClean="0">
              <a:ea typeface="ＭＳ Ｐゴシック" pitchFamily="34" charset="-128"/>
            </a:endParaRPr>
          </a:p>
          <a:p>
            <a:r>
              <a:rPr lang="en-US" dirty="0" smtClean="0">
                <a:ea typeface="ＭＳ Ｐゴシック" pitchFamily="34" charset="-128"/>
              </a:rPr>
              <a:t>Thanks for watching!</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B20C9E1-22CF-4BAC-BCC2-6ED106E34D5E}" type="slidenum">
              <a:rPr lang="ar-SA" smtClean="0"/>
              <a:pPr/>
              <a:t>2</a:t>
            </a:fld>
            <a:endParaRPr lang="en-US"/>
          </a:p>
        </p:txBody>
      </p:sp>
    </p:spTree>
    <p:extLst>
      <p:ext uri="{BB962C8B-B14F-4D97-AF65-F5344CB8AC3E}">
        <p14:creationId xmlns:p14="http://schemas.microsoft.com/office/powerpoint/2010/main" val="10119254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r>
              <a:rPr lang="en-US" dirty="0" smtClean="0">
                <a:ea typeface="ＭＳ Ｐゴシック" pitchFamily="34" charset="-128"/>
              </a:rPr>
              <a:t>In</a:t>
            </a:r>
            <a:r>
              <a:rPr lang="en-US" baseline="0" dirty="0" smtClean="0">
                <a:ea typeface="ＭＳ Ｐゴシック" pitchFamily="34" charset="-128"/>
              </a:rPr>
              <a:t> this session, we’ll be looking at statistics-related tools within the SFX Admin Center.</a:t>
            </a:r>
          </a:p>
          <a:p>
            <a:r>
              <a:rPr lang="en-US" baseline="0" dirty="0" smtClean="0">
                <a:ea typeface="ＭＳ Ｐゴシック" pitchFamily="34" charset="-128"/>
              </a:rPr>
              <a:t>There are statistics for analyzing SFX usage, and a tool called USTAT that will help you analyze statistics that are provided by your vendors.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p:spPr>
        <p:txBody>
          <a:bodyPr/>
          <a:lstStyle/>
          <a:p>
            <a:r>
              <a:rPr lang="en-US" dirty="0" smtClean="0">
                <a:ea typeface="ＭＳ Ｐゴシック" pitchFamily="34" charset="-128"/>
              </a:rPr>
              <a:t>By the end of this presentation, you will know how to:</a:t>
            </a:r>
            <a:endParaRPr lang="en-US" baseline="0" dirty="0" smtClean="0">
              <a:ea typeface="ＭＳ Ｐゴシック" pitchFamily="34" charset="-128"/>
            </a:endParaRPr>
          </a:p>
          <a:p>
            <a:pPr marL="171450" indent="-171450">
              <a:buFont typeface="Arial" pitchFamily="34" charset="0"/>
              <a:buChar char="•"/>
            </a:pPr>
            <a:r>
              <a:rPr lang="en-US" baseline="0" dirty="0" smtClean="0">
                <a:ea typeface="ＭＳ Ｐゴシック" pitchFamily="34" charset="-128"/>
              </a:rPr>
              <a:t>analyze SFX usage through statistics that are available in SFX Admin Center</a:t>
            </a:r>
          </a:p>
          <a:p>
            <a:pPr marL="171450" indent="-171450">
              <a:buFont typeface="Arial" pitchFamily="34" charset="0"/>
              <a:buChar char="•"/>
            </a:pPr>
            <a:r>
              <a:rPr lang="en-US" baseline="0" dirty="0" smtClean="0">
                <a:ea typeface="ＭＳ Ｐゴシック" pitchFamily="34" charset="-128"/>
              </a:rPr>
              <a:t>access USTAT to analyze </a:t>
            </a:r>
            <a:r>
              <a:rPr lang="en-US" baseline="0" dirty="0" smtClean="0">
                <a:ea typeface="ＭＳ Ｐゴシック" pitchFamily="34" charset="-128"/>
              </a:rPr>
              <a:t>vendor-provided usage </a:t>
            </a:r>
            <a:r>
              <a:rPr lang="en-US" baseline="0" dirty="0" smtClean="0">
                <a:ea typeface="ＭＳ Ｐゴシック" pitchFamily="34" charset="-128"/>
              </a:rPr>
              <a:t>statistics. </a:t>
            </a:r>
            <a:endParaRPr lang="en-US" dirty="0" smtClean="0">
              <a:ea typeface="ＭＳ Ｐゴシック" pitchFamily="34" charset="-128"/>
            </a:endParaRPr>
          </a:p>
          <a:p>
            <a:pPr>
              <a:buFontTx/>
              <a:buNone/>
            </a:pPr>
            <a:endParaRPr lang="en-US" dirty="0" smtClean="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r>
              <a:rPr lang="en-US" dirty="0" smtClean="0">
                <a:ea typeface="ＭＳ Ｐゴシック" pitchFamily="34" charset="-128"/>
              </a:rPr>
              <a:t>Let’s look at</a:t>
            </a:r>
            <a:r>
              <a:rPr lang="en-US" baseline="0" dirty="0" smtClean="0">
                <a:ea typeface="ＭＳ Ｐゴシック" pitchFamily="34" charset="-128"/>
              </a:rPr>
              <a:t> how to analyze SFX </a:t>
            </a:r>
            <a:r>
              <a:rPr lang="en-US" baseline="0" dirty="0" smtClean="0">
                <a:ea typeface="ＭＳ Ｐゴシック" pitchFamily="34" charset="-128"/>
              </a:rPr>
              <a:t>usage.</a:t>
            </a:r>
            <a:endParaRPr lang="en-US" dirty="0" smtClean="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a:noFill/>
        </p:spPr>
        <p:txBody>
          <a:bodyPr/>
          <a:lstStyle/>
          <a:p>
            <a:r>
              <a:rPr lang="en-US" dirty="0" smtClean="0">
                <a:ea typeface="ＭＳ Ｐゴシック" pitchFamily="34" charset="-128"/>
              </a:rPr>
              <a:t>From the Admin Center home page, we’ll</a:t>
            </a:r>
            <a:r>
              <a:rPr lang="en-US" baseline="0" dirty="0" smtClean="0">
                <a:ea typeface="ＭＳ Ｐゴシック" pitchFamily="34" charset="-128"/>
              </a:rPr>
              <a:t> working in the </a:t>
            </a:r>
            <a:r>
              <a:rPr lang="en-US" dirty="0" smtClean="0">
                <a:ea typeface="ＭＳ Ｐゴシック" pitchFamily="34" charset="-128"/>
              </a:rPr>
              <a:t>Statistics section,</a:t>
            </a:r>
            <a:r>
              <a:rPr lang="en-US" baseline="0" dirty="0" smtClean="0">
                <a:ea typeface="ＭＳ Ｐゴシック" pitchFamily="34" charset="-128"/>
              </a:rPr>
              <a:t> which is </a:t>
            </a:r>
            <a:r>
              <a:rPr lang="en-US" dirty="0" smtClean="0">
                <a:ea typeface="ＭＳ Ｐゴシック" pitchFamily="34" charset="-128"/>
              </a:rPr>
              <a:t>the third group in the top section.</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a:noFill/>
        </p:spPr>
        <p:txBody>
          <a:bodyPr/>
          <a:lstStyle/>
          <a:p>
            <a:r>
              <a:rPr lang="en-US" dirty="0" smtClean="0">
                <a:ea typeface="ＭＳ Ｐゴシック" pitchFamily="34" charset="-128"/>
              </a:rPr>
              <a:t>SFX has 20 different statistical queries that you can run.  You can set certain parameters in each query, so you have a lot of different ways to analyze your e-resource usage, discover new service needs and collection gaps, and identify linking errors.</a:t>
            </a:r>
          </a:p>
          <a:p>
            <a:endParaRPr lang="en-US" dirty="0" smtClean="0">
              <a:ea typeface="ＭＳ Ｐゴシック" pitchFamily="34" charset="-128"/>
            </a:endParaRPr>
          </a:p>
          <a:p>
            <a:r>
              <a:rPr lang="en-US" dirty="0" smtClean="0">
                <a:ea typeface="ＭＳ Ｐゴシック" pitchFamily="34" charset="-128"/>
              </a:rPr>
              <a:t>Before I give an overview of what each of these </a:t>
            </a:r>
            <a:r>
              <a:rPr lang="en-US" dirty="0" smtClean="0">
                <a:ea typeface="ＭＳ Ｐゴシック" pitchFamily="34" charset="-128"/>
              </a:rPr>
              <a:t>queries does</a:t>
            </a:r>
            <a:r>
              <a:rPr lang="en-US" dirty="0" smtClean="0">
                <a:ea typeface="ＭＳ Ｐゴシック" pitchFamily="34" charset="-128"/>
              </a:rPr>
              <a:t>, I’d like to point out a couple</a:t>
            </a:r>
            <a:r>
              <a:rPr lang="en-US" baseline="0" dirty="0" smtClean="0">
                <a:ea typeface="ＭＳ Ｐゴシック" pitchFamily="34" charset="-128"/>
              </a:rPr>
              <a:t> of </a:t>
            </a:r>
            <a:r>
              <a:rPr lang="en-US" dirty="0" smtClean="0">
                <a:ea typeface="ＭＳ Ｐゴシック" pitchFamily="34" charset="-128"/>
              </a:rPr>
              <a:t>terms that are used:</a:t>
            </a:r>
            <a:r>
              <a:rPr lang="en-US" baseline="0" dirty="0" smtClean="0">
                <a:ea typeface="ＭＳ Ｐゴシック" pitchFamily="34" charset="-128"/>
              </a:rPr>
              <a:t> requests and </a:t>
            </a:r>
            <a:r>
              <a:rPr lang="en-US" baseline="0" dirty="0" err="1" smtClean="0">
                <a:ea typeface="ＭＳ Ｐゴシック" pitchFamily="34" charset="-128"/>
              </a:rPr>
              <a:t>clickthroughs</a:t>
            </a:r>
            <a:r>
              <a:rPr lang="en-US" baseline="0" dirty="0" smtClean="0">
                <a:ea typeface="ＭＳ Ｐゴシック" pitchFamily="34" charset="-128"/>
              </a:rPr>
              <a:t>.</a:t>
            </a:r>
            <a:endParaRPr lang="en-US" dirty="0" smtClean="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p:spPr>
        <p:txBody>
          <a:bodyPr/>
          <a:lstStyle/>
          <a:p>
            <a:r>
              <a:rPr lang="en-US" dirty="0" smtClean="0">
                <a:ea typeface="ＭＳ Ｐゴシック" pitchFamily="34" charset="-128"/>
              </a:rPr>
              <a:t>SFX measures usage at two different points in the link resolution process – </a:t>
            </a:r>
          </a:p>
          <a:p>
            <a:endParaRPr lang="en-US" dirty="0" smtClean="0">
              <a:ea typeface="ＭＳ Ｐゴシック" pitchFamily="34" charset="-128"/>
            </a:endParaRPr>
          </a:p>
          <a:p>
            <a:r>
              <a:rPr lang="en-US" dirty="0" smtClean="0">
                <a:ea typeface="ＭＳ Ｐゴシック" pitchFamily="34" charset="-128"/>
              </a:rPr>
              <a:t>A </a:t>
            </a:r>
            <a:r>
              <a:rPr lang="en-US" b="1" dirty="0" smtClean="0">
                <a:ea typeface="ＭＳ Ｐゴシック" pitchFamily="34" charset="-128"/>
              </a:rPr>
              <a:t>request</a:t>
            </a:r>
            <a:r>
              <a:rPr lang="en-US" dirty="0" smtClean="0">
                <a:ea typeface="ＭＳ Ｐゴシック" pitchFamily="34" charset="-128"/>
              </a:rPr>
              <a:t> is when a user clicks on the SFX button in the source database (or clicks on the ‘View Online’ tab in Primo)</a:t>
            </a:r>
          </a:p>
          <a:p>
            <a:r>
              <a:rPr lang="en-US" dirty="0" smtClean="0">
                <a:ea typeface="ＭＳ Ｐゴシック" pitchFamily="34" charset="-128"/>
              </a:rPr>
              <a:t>A </a:t>
            </a:r>
            <a:r>
              <a:rPr lang="en-US" b="1" dirty="0" err="1" smtClean="0">
                <a:ea typeface="ＭＳ Ｐゴシック" pitchFamily="34" charset="-128"/>
              </a:rPr>
              <a:t>clickthrough</a:t>
            </a:r>
            <a:r>
              <a:rPr lang="en-US" b="1" dirty="0" smtClean="0">
                <a:ea typeface="ＭＳ Ｐゴシック" pitchFamily="34" charset="-128"/>
              </a:rPr>
              <a:t> </a:t>
            </a:r>
            <a:r>
              <a:rPr lang="en-US" dirty="0" smtClean="0">
                <a:ea typeface="ＭＳ Ｐゴシック" pitchFamily="34" charset="-128"/>
              </a:rPr>
              <a:t>is when a user clicks on a (target)</a:t>
            </a:r>
            <a:r>
              <a:rPr lang="en-US" baseline="0" dirty="0" smtClean="0">
                <a:ea typeface="ＭＳ Ｐゴシック" pitchFamily="34" charset="-128"/>
              </a:rPr>
              <a:t> </a:t>
            </a:r>
            <a:r>
              <a:rPr lang="en-US" dirty="0" smtClean="0">
                <a:ea typeface="ＭＳ Ｐゴシック" pitchFamily="34" charset="-128"/>
              </a:rPr>
              <a:t>link in the SFX Menu.</a:t>
            </a:r>
          </a:p>
          <a:p>
            <a:endParaRPr lang="en-US" dirty="0" smtClean="0">
              <a:ea typeface="ＭＳ Ｐゴシック" pitchFamily="34" charset="-128"/>
            </a:endParaRPr>
          </a:p>
          <a:p>
            <a:r>
              <a:rPr lang="en-US" dirty="0" smtClean="0">
                <a:ea typeface="ＭＳ Ｐゴシック" pitchFamily="34" charset="-128"/>
              </a:rPr>
              <a:t>If</a:t>
            </a:r>
            <a:r>
              <a:rPr lang="en-US" baseline="0" dirty="0" smtClean="0">
                <a:ea typeface="ＭＳ Ｐゴシック" pitchFamily="34" charset="-128"/>
              </a:rPr>
              <a:t> </a:t>
            </a:r>
            <a:r>
              <a:rPr lang="en-US" baseline="0" dirty="0" err="1" smtClean="0">
                <a:ea typeface="ＭＳ Ｐゴシック" pitchFamily="34" charset="-128"/>
              </a:rPr>
              <a:t>Directlink</a:t>
            </a:r>
            <a:r>
              <a:rPr lang="en-US" baseline="0" dirty="0" smtClean="0">
                <a:ea typeface="ＭＳ Ｐゴシック" pitchFamily="34" charset="-128"/>
              </a:rPr>
              <a:t> is turned on so the user bypasses the SFX menu and goes directly to the full text when they click on the SFX button in the source database or the View Online tab in Primo, it will count as 1 request and 1 </a:t>
            </a:r>
            <a:r>
              <a:rPr lang="en-US" baseline="0" dirty="0" err="1" smtClean="0">
                <a:ea typeface="ＭＳ Ｐゴシック" pitchFamily="34" charset="-128"/>
              </a:rPr>
              <a:t>clickthrough</a:t>
            </a:r>
            <a:r>
              <a:rPr lang="en-US" baseline="0" dirty="0" smtClean="0">
                <a:ea typeface="ＭＳ Ｐゴシック" pitchFamily="34" charset="-128"/>
              </a:rPr>
              <a:t>.</a:t>
            </a:r>
            <a:endParaRPr lang="en-US" dirty="0" smtClean="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a:noFill/>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pitchFamily="34" charset="-128"/>
              </a:rPr>
              <a:t>The</a:t>
            </a:r>
            <a:r>
              <a:rPr lang="en-US" baseline="0" dirty="0" smtClean="0">
                <a:ea typeface="ＭＳ Ｐゴシック" pitchFamily="34" charset="-128"/>
              </a:rPr>
              <a:t> next couple of slides are descriptions </a:t>
            </a:r>
            <a:r>
              <a:rPr lang="en-US" baseline="0" dirty="0" smtClean="0">
                <a:ea typeface="ＭＳ Ｐゴシック" pitchFamily="34" charset="-128"/>
              </a:rPr>
              <a:t>of each </a:t>
            </a:r>
            <a:r>
              <a:rPr lang="en-US" baseline="0" dirty="0" smtClean="0">
                <a:ea typeface="ＭＳ Ｐゴシック" pitchFamily="34" charset="-128"/>
              </a:rPr>
              <a:t>of the 20 queries that are available in SFX. This same list is in the accompanying presentation for this </a:t>
            </a:r>
            <a:r>
              <a:rPr lang="en-US" baseline="0" dirty="0" smtClean="0">
                <a:ea typeface="ＭＳ Ｐゴシック" pitchFamily="34" charset="-128"/>
              </a:rPr>
              <a:t>recording </a:t>
            </a:r>
            <a:r>
              <a:rPr lang="en-US" baseline="0" dirty="0" smtClean="0">
                <a:ea typeface="ＭＳ Ｐゴシック" pitchFamily="34" charset="-128"/>
              </a:rPr>
              <a:t>so you can refer to it at any point. For now, </a:t>
            </a:r>
            <a:r>
              <a:rPr lang="en-US" dirty="0" smtClean="0">
                <a:ea typeface="ＭＳ Ｐゴシック" pitchFamily="34" charset="-128"/>
              </a:rPr>
              <a:t>I’ll just cover a few</a:t>
            </a:r>
            <a:r>
              <a:rPr lang="en-US" baseline="0" dirty="0" smtClean="0">
                <a:ea typeface="ＭＳ Ｐゴシック" pitchFamily="34" charset="-128"/>
              </a:rPr>
              <a:t> of the reports.</a:t>
            </a:r>
            <a:endParaRPr lang="en-US" dirty="0" smtClean="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16640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3622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0650"/>
            <a:ext cx="2057400" cy="60737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650"/>
            <a:ext cx="6019800" cy="607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28069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58857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146881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123934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1650" y="1163638"/>
            <a:ext cx="3994150" cy="503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63638"/>
            <a:ext cx="3994150" cy="503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849431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428272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945252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08816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2353269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58731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227453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62970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0650"/>
            <a:ext cx="2057400" cy="60737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650"/>
            <a:ext cx="6019800" cy="607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424409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20650"/>
            <a:ext cx="822960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501650" y="1163638"/>
            <a:ext cx="8140700" cy="5030787"/>
          </a:xfrm>
        </p:spPr>
        <p:txBody>
          <a:bodyPr/>
          <a:lstStyle/>
          <a:p>
            <a:pPr lvl="0"/>
            <a:endParaRPr lang="en-US" noProof="0" smtClean="0"/>
          </a:p>
        </p:txBody>
      </p:sp>
    </p:spTree>
    <p:extLst>
      <p:ext uri="{BB962C8B-B14F-4D97-AF65-F5344CB8AC3E}">
        <p14:creationId xmlns:p14="http://schemas.microsoft.com/office/powerpoint/2010/main" val="7372546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656178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84968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165894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188376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986837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35987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7471534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39006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213419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014833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15995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0650"/>
            <a:ext cx="2057400" cy="60055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650"/>
            <a:ext cx="6019800" cy="600551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8280232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Front page">
    <p:spTree>
      <p:nvGrpSpPr>
        <p:cNvPr id="1" name=""/>
        <p:cNvGrpSpPr/>
        <p:nvPr/>
      </p:nvGrpSpPr>
      <p:grpSpPr>
        <a:xfrm>
          <a:off x="0" y="0"/>
          <a:ext cx="0" cy="0"/>
          <a:chOff x="0" y="0"/>
          <a:chExt cx="0" cy="0"/>
        </a:xfrm>
      </p:grpSpPr>
      <p:sp>
        <p:nvSpPr>
          <p:cNvPr id="4"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5"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6"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pic>
        <p:nvPicPr>
          <p:cNvPr id="7" name="Picture 5" descr="ExLibris-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5"/>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70DDCCF3-2DDE-4AE2-A929-4AA735ADC0A7}"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9"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0" name="Picture 6" descr="rule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12" name="Rectangle 5"/>
          <p:cNvSpPr>
            <a:spLocks noChangeArrowheads="1"/>
          </p:cNvSpPr>
          <p:nvPr/>
        </p:nvSpPr>
        <p:spPr bwMode="auto">
          <a:xfrm rot="10800000">
            <a:off x="0" y="0"/>
            <a:ext cx="9144000" cy="4413250"/>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5" name="Picture 15" descr="intro_rainbow_ribbon"/>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362450"/>
            <a:ext cx="9144000"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מלבן 11"/>
          <p:cNvSpPr>
            <a:spLocks noChangeArrowheads="1"/>
          </p:cNvSpPr>
          <p:nvPr/>
        </p:nvSpPr>
        <p:spPr bwMode="auto">
          <a:xfrm>
            <a:off x="0" y="6116638"/>
            <a:ext cx="9144000" cy="741362"/>
          </a:xfrm>
          <a:prstGeom prst="rect">
            <a:avLst/>
          </a:prstGeom>
          <a:solidFill>
            <a:schemeClr val="bg1"/>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solidFill>
                <a:schemeClr val="tx1"/>
              </a:solidFill>
              <a:latin typeface="Arial" pitchFamily="34" charset="0"/>
              <a:ea typeface="ＭＳ Ｐゴシック" pitchFamily="34" charset="-128"/>
            </a:endParaRPr>
          </a:p>
        </p:txBody>
      </p:sp>
      <p:pic>
        <p:nvPicPr>
          <p:cNvPr id="17" name="Picture 3" descr="ExLibris-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34138" y="5118100"/>
            <a:ext cx="2209800" cy="103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ctrTitle"/>
          </p:nvPr>
        </p:nvSpPr>
        <p:spPr>
          <a:xfrm>
            <a:off x="685800" y="3736239"/>
            <a:ext cx="7772400" cy="670329"/>
          </a:xfrm>
        </p:spPr>
        <p:txBody>
          <a:bodyPr/>
          <a:lstStyle>
            <a:lvl1pPr algn="l">
              <a:defRPr sz="2400"/>
            </a:lvl1pPr>
          </a:lstStyle>
          <a:p>
            <a:r>
              <a:rPr lang="en-US" dirty="0" smtClean="0"/>
              <a:t>Click to edit Master title style</a:t>
            </a:r>
            <a:endParaRPr lang="he-IL" dirty="0"/>
          </a:p>
        </p:txBody>
      </p:sp>
      <p:sp>
        <p:nvSpPr>
          <p:cNvPr id="14" name="Subtitle 2"/>
          <p:cNvSpPr>
            <a:spLocks noGrp="1"/>
          </p:cNvSpPr>
          <p:nvPr>
            <p:ph type="subTitle" idx="1"/>
          </p:nvPr>
        </p:nvSpPr>
        <p:spPr>
          <a:xfrm>
            <a:off x="685800" y="4619555"/>
            <a:ext cx="6400800" cy="1752600"/>
          </a:xfrm>
        </p:spPr>
        <p:txBody>
          <a:bodyPr/>
          <a:lstStyle>
            <a:lvl1pPr marL="0" indent="0" algn="l">
              <a:buNone/>
              <a:defRPr sz="2400" b="0">
                <a:solidFill>
                  <a:schemeClr val="tx1">
                    <a:lumMod val="65000"/>
                    <a:lumOff val="3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he-IL" dirty="0"/>
          </a:p>
        </p:txBody>
      </p:sp>
    </p:spTree>
    <p:extLst>
      <p:ext uri="{BB962C8B-B14F-4D97-AF65-F5344CB8AC3E}">
        <p14:creationId xmlns:p14="http://schemas.microsoft.com/office/powerpoint/2010/main" val="125941947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bullets arro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a:xfrm>
            <a:off x="465826" y="992188"/>
            <a:ext cx="7992374" cy="4932362"/>
          </a:xfrm>
        </p:spPr>
        <p:txBody>
          <a:bodyPr/>
          <a:lstStyle>
            <a:lvl1pPr marL="0" indent="0">
              <a:buClrTx/>
              <a:buSzPct val="100000"/>
              <a:buFont typeface="Arial" pitchFamily="34" charset="0"/>
              <a:buNone/>
              <a:defRPr sz="2200" b="0">
                <a:solidFill>
                  <a:schemeClr val="tx1">
                    <a:lumMod val="85000"/>
                    <a:lumOff val="15000"/>
                  </a:schemeClr>
                </a:solidFill>
              </a:defRPr>
            </a:lvl1pPr>
            <a:lvl2pPr marL="285750" indent="-285750">
              <a:buClrTx/>
              <a:buSzPct val="100000"/>
              <a:buFont typeface="Wingdings 3" pitchFamily="18" charset="2"/>
              <a:buChar char=""/>
              <a:defRPr sz="2200">
                <a:solidFill>
                  <a:schemeClr val="tx1">
                    <a:lumMod val="85000"/>
                    <a:lumOff val="15000"/>
                  </a:schemeClr>
                </a:solidFill>
              </a:defRPr>
            </a:lvl2pPr>
            <a:lvl3pPr marL="509588" indent="-231775">
              <a:buClrTx/>
              <a:buSzPct val="100000"/>
              <a:buFont typeface="Wingdings 3" pitchFamily="18" charset="2"/>
              <a:buChar char=""/>
              <a:defRPr sz="2000">
                <a:solidFill>
                  <a:schemeClr val="tx1">
                    <a:lumMod val="85000"/>
                    <a:lumOff val="15000"/>
                  </a:schemeClr>
                </a:solidFill>
              </a:defRPr>
            </a:lvl3pPr>
            <a:lvl4pPr marL="741363" indent="-228600">
              <a:buClrTx/>
              <a:buSzPct val="100000"/>
              <a:buFont typeface="Wingdings 3" pitchFamily="18" charset="2"/>
              <a:buChar char=""/>
              <a:defRPr sz="1800">
                <a:solidFill>
                  <a:schemeClr val="tx1">
                    <a:lumMod val="85000"/>
                    <a:lumOff val="15000"/>
                  </a:schemeClr>
                </a:solidFill>
              </a:defRPr>
            </a:lvl4pPr>
            <a:lvl5pPr marL="974725" indent="-228600">
              <a:buClrTx/>
              <a:buSzPct val="100000"/>
              <a:buFont typeface="Wingdings 3" pitchFamily="18" charset="2"/>
              <a:buChar char=""/>
              <a:defRPr sz="1800">
                <a:solidFill>
                  <a:schemeClr val="tx1">
                    <a:lumMod val="85000"/>
                    <a:lumOff val="1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Tree>
    <p:extLst>
      <p:ext uri="{BB962C8B-B14F-4D97-AF65-F5344CB8AC3E}">
        <p14:creationId xmlns:p14="http://schemas.microsoft.com/office/powerpoint/2010/main" val="326434498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5"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6"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pic>
        <p:nvPicPr>
          <p:cNvPr id="7" name="Picture 5" descr="ExLibris-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5"/>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D4D3ACE5-C76C-4346-93C8-45A0C94679B6}"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9"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0" name="Picture 6" descr="rule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3807611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userDrawn="1">
  <p:cSld name="Front Page 2">
    <p:spTree>
      <p:nvGrpSpPr>
        <p:cNvPr id="1" name=""/>
        <p:cNvGrpSpPr/>
        <p:nvPr/>
      </p:nvGrpSpPr>
      <p:grpSpPr>
        <a:xfrm>
          <a:off x="0" y="0"/>
          <a:ext cx="0" cy="0"/>
          <a:chOff x="0" y="0"/>
          <a:chExt cx="0" cy="0"/>
        </a:xfrm>
      </p:grpSpPr>
      <p:sp>
        <p:nvSpPr>
          <p:cNvPr id="4"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5" name="Picture 5" descr="ExLibris-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CD6BA1E1-E102-4903-B939-8BFD3642AD27}"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7"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8" name="Picture 6" descr="rule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10" name="Rectangle 5"/>
          <p:cNvSpPr>
            <a:spLocks noChangeArrowheads="1"/>
          </p:cNvSpPr>
          <p:nvPr/>
        </p:nvSpPr>
        <p:spPr bwMode="auto">
          <a:xfrm rot="10800000">
            <a:off x="0" y="0"/>
            <a:ext cx="9144000" cy="4413250"/>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1" name="Picture 14" descr="intro_rainbow_ribbon"/>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362450"/>
            <a:ext cx="9144000"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מלבן 11"/>
          <p:cNvSpPr>
            <a:spLocks noChangeArrowheads="1"/>
          </p:cNvSpPr>
          <p:nvPr/>
        </p:nvSpPr>
        <p:spPr bwMode="auto">
          <a:xfrm>
            <a:off x="0" y="6116638"/>
            <a:ext cx="9144000" cy="741362"/>
          </a:xfrm>
          <a:prstGeom prst="rect">
            <a:avLst/>
          </a:prstGeom>
          <a:solidFill>
            <a:schemeClr val="bg1"/>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pic>
        <p:nvPicPr>
          <p:cNvPr id="15" name="Picture 3" descr="ExLibris-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23125" y="5995988"/>
            <a:ext cx="1420813"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1" descr="sfx"/>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14400" y="1462088"/>
            <a:ext cx="1792288" cy="909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ctrTitle"/>
          </p:nvPr>
        </p:nvSpPr>
        <p:spPr>
          <a:xfrm>
            <a:off x="685800" y="2294627"/>
            <a:ext cx="5758132" cy="1940878"/>
          </a:xfrm>
        </p:spPr>
        <p:txBody>
          <a:bodyPr anchor="b"/>
          <a:lstStyle>
            <a:lvl1pPr algn="l">
              <a:defRPr sz="2400"/>
            </a:lvl1pPr>
          </a:lstStyle>
          <a:p>
            <a:r>
              <a:rPr lang="en-US" dirty="0" smtClean="0"/>
              <a:t>Click to edit Master title style</a:t>
            </a:r>
            <a:endParaRPr lang="he-IL" dirty="0"/>
          </a:p>
        </p:txBody>
      </p:sp>
      <p:sp>
        <p:nvSpPr>
          <p:cNvPr id="14" name="Subtitle 2"/>
          <p:cNvSpPr>
            <a:spLocks noGrp="1"/>
          </p:cNvSpPr>
          <p:nvPr>
            <p:ph type="subTitle" idx="1"/>
          </p:nvPr>
        </p:nvSpPr>
        <p:spPr>
          <a:xfrm>
            <a:off x="685800" y="4619555"/>
            <a:ext cx="7776713" cy="1039373"/>
          </a:xfrm>
        </p:spPr>
        <p:txBody>
          <a:bodyPr/>
          <a:lstStyle>
            <a:lvl1pPr marL="0" indent="0" algn="l">
              <a:buNone/>
              <a:defRPr sz="2400" b="0">
                <a:solidFill>
                  <a:schemeClr val="tx1">
                    <a:lumMod val="65000"/>
                    <a:lumOff val="3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he-IL" dirty="0"/>
          </a:p>
        </p:txBody>
      </p:sp>
    </p:spTree>
    <p:extLst>
      <p:ext uri="{BB962C8B-B14F-4D97-AF65-F5344CB8AC3E}">
        <p14:creationId xmlns:p14="http://schemas.microsoft.com/office/powerpoint/2010/main" val="222935699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6619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1650" y="1163638"/>
            <a:ext cx="3994150" cy="503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63638"/>
            <a:ext cx="3994150" cy="503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79337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8083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26094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173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96079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09549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2.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7.xml"/><Relationship Id="rId7" Type="http://schemas.openxmlformats.org/officeDocument/2006/relationships/image" Target="../media/image2.png"/><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theme" Target="../theme/theme4.xml"/><Relationship Id="rId5" Type="http://schemas.openxmlformats.org/officeDocument/2006/relationships/slideLayout" Target="../slideLayouts/slideLayout39.xml"/><Relationship Id="rId4"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9219"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pic>
        <p:nvPicPr>
          <p:cNvPr id="9221" name="Picture 5" descr="ExLibris-logo"/>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5801197D-BF18-45ED-8596-1419DCC173AB}"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9223"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9224" name="Picture 6" descr="ruler"/>
          <p:cNvPicPr preferRelativeResize="0">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9226" name="Rectangle 5"/>
          <p:cNvSpPr>
            <a:spLocks noChangeArrowheads="1"/>
          </p:cNvSpPr>
          <p:nvPr/>
        </p:nvSpPr>
        <p:spPr bwMode="auto">
          <a:xfrm rot="10800000">
            <a:off x="0" y="0"/>
            <a:ext cx="9144000" cy="769938"/>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9227" name="Rectangle 5"/>
          <p:cNvSpPr>
            <a:spLocks noChangeArrowheads="1"/>
          </p:cNvSpPr>
          <p:nvPr/>
        </p:nvSpPr>
        <p:spPr bwMode="auto">
          <a:xfrm>
            <a:off x="0" y="776288"/>
            <a:ext cx="9144000" cy="534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9228" name="Picture 6" descr="ruler"/>
          <p:cNvPicPr preferRelativeResize="0">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9" name="Rectangle 3"/>
          <p:cNvSpPr>
            <a:spLocks noGrp="1" noChangeArrowheads="1"/>
          </p:cNvSpPr>
          <p:nvPr>
            <p:ph type="body" idx="1"/>
          </p:nvPr>
        </p:nvSpPr>
        <p:spPr bwMode="auto">
          <a:xfrm>
            <a:off x="501650" y="1163638"/>
            <a:ext cx="8140700" cy="5030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30"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4584" r:id="rId1"/>
    <p:sldLayoutId id="2147484585" r:id="rId2"/>
    <p:sldLayoutId id="2147484586" r:id="rId3"/>
    <p:sldLayoutId id="2147484587" r:id="rId4"/>
    <p:sldLayoutId id="2147484588" r:id="rId5"/>
    <p:sldLayoutId id="2147484589" r:id="rId6"/>
    <p:sldLayoutId id="2147484590" r:id="rId7"/>
    <p:sldLayoutId id="2147484591" r:id="rId8"/>
    <p:sldLayoutId id="2147484592" r:id="rId9"/>
    <p:sldLayoutId id="2147484593" r:id="rId10"/>
    <p:sldLayoutId id="2147484594" r:id="rId11"/>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b="1">
          <a:solidFill>
            <a:srgbClr val="B20637"/>
          </a:solidFill>
          <a:latin typeface="+mj-lt"/>
          <a:ea typeface="+mj-ea"/>
          <a:cs typeface="+mj-cs"/>
        </a:defRPr>
      </a:lvl1pPr>
      <a:lvl2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2pPr>
      <a:lvl3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3pPr>
      <a:lvl4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4pPr>
      <a:lvl5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5pPr>
      <a:lvl6pPr marL="4572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6pPr>
      <a:lvl7pPr marL="9144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7pPr>
      <a:lvl8pPr marL="13716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8pPr>
      <a:lvl9pPr marL="18288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9pPr>
    </p:titleStyle>
    <p:body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2"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10243"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pic>
        <p:nvPicPr>
          <p:cNvPr id="10245" name="Picture 5" descr="ExLibris-logo"/>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169909F0-65CB-40C3-B771-5574D415E6B7}"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10247"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0248" name="Picture 6" descr="ruler"/>
          <p:cNvPicPr preferRelativeResize="0">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10250" name="Rectangle 5"/>
          <p:cNvSpPr>
            <a:spLocks noChangeArrowheads="1"/>
          </p:cNvSpPr>
          <p:nvPr/>
        </p:nvSpPr>
        <p:spPr bwMode="auto">
          <a:xfrm rot="10800000">
            <a:off x="0" y="0"/>
            <a:ext cx="9144000" cy="769938"/>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10251" name="Rectangle 5"/>
          <p:cNvSpPr>
            <a:spLocks noChangeArrowheads="1"/>
          </p:cNvSpPr>
          <p:nvPr/>
        </p:nvSpPr>
        <p:spPr bwMode="auto">
          <a:xfrm>
            <a:off x="0" y="776288"/>
            <a:ext cx="9144000" cy="534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0252" name="Picture 6" descr="ruler"/>
          <p:cNvPicPr preferRelativeResize="0">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3" name="Rectangle 3"/>
          <p:cNvSpPr>
            <a:spLocks noGrp="1" noChangeArrowheads="1"/>
          </p:cNvSpPr>
          <p:nvPr>
            <p:ph type="body" idx="1"/>
          </p:nvPr>
        </p:nvSpPr>
        <p:spPr bwMode="auto">
          <a:xfrm>
            <a:off x="501650" y="1163638"/>
            <a:ext cx="8140700" cy="5030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0"/>
            <a:r>
              <a:rPr lang="en-US" smtClean="0"/>
              <a:t>Click to edit Master text styles</a:t>
            </a:r>
          </a:p>
          <a:p>
            <a:pPr lvl="1"/>
            <a:r>
              <a:rPr lang="en-US" smtClean="0"/>
              <a:t>Second level</a:t>
            </a:r>
          </a:p>
          <a:p>
            <a:pPr lvl="0"/>
            <a:r>
              <a:rPr lang="en-US" smtClean="0"/>
              <a:t>Click to edit Master text styles</a:t>
            </a:r>
          </a:p>
          <a:p>
            <a:pPr lvl="1"/>
            <a:r>
              <a:rPr lang="en-US" smtClean="0"/>
              <a:t>Second level</a:t>
            </a:r>
          </a:p>
          <a:p>
            <a:pPr lvl="1"/>
            <a:endParaRPr lang="en-US" smtClean="0"/>
          </a:p>
          <a:p>
            <a:pPr lvl="1"/>
            <a:endParaRPr lang="en-US" smtClean="0"/>
          </a:p>
        </p:txBody>
      </p:sp>
      <p:sp>
        <p:nvSpPr>
          <p:cNvPr id="10254"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4595" r:id="rId1"/>
    <p:sldLayoutId id="2147484596" r:id="rId2"/>
    <p:sldLayoutId id="2147484597" r:id="rId3"/>
    <p:sldLayoutId id="2147484598" r:id="rId4"/>
    <p:sldLayoutId id="2147484599" r:id="rId5"/>
    <p:sldLayoutId id="2147484600" r:id="rId6"/>
    <p:sldLayoutId id="2147484601" r:id="rId7"/>
    <p:sldLayoutId id="2147484602" r:id="rId8"/>
    <p:sldLayoutId id="2147484603" r:id="rId9"/>
    <p:sldLayoutId id="2147484604" r:id="rId10"/>
    <p:sldLayoutId id="2147484605" r:id="rId11"/>
    <p:sldLayoutId id="2147484606" r:id="rId12"/>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b="1">
          <a:solidFill>
            <a:srgbClr val="B20637"/>
          </a:solidFill>
          <a:latin typeface="+mj-lt"/>
          <a:ea typeface="+mj-ea"/>
          <a:cs typeface="+mj-cs"/>
        </a:defRPr>
      </a:lvl1pPr>
      <a:lvl2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2pPr>
      <a:lvl3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3pPr>
      <a:lvl4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4pPr>
      <a:lvl5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5pPr>
      <a:lvl6pPr marL="4572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6pPr>
      <a:lvl7pPr marL="9144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7pPr>
      <a:lvl8pPr marL="13716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8pPr>
      <a:lvl9pPr marL="18288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9pPr>
    </p:titleStyle>
    <p:body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defRPr sz="2200" i="1">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6"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11267"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sp>
        <p:nvSpPr>
          <p:cNvPr id="11269"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C1BB3BA0-C0C7-4149-8673-E07EC9A6FD85}"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11270"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1271" name="Picture 6" descr="ruler"/>
          <p:cNvPicPr preferRelativeResize="0">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11273" name="Rectangle 5"/>
          <p:cNvSpPr>
            <a:spLocks noChangeArrowheads="1"/>
          </p:cNvSpPr>
          <p:nvPr/>
        </p:nvSpPr>
        <p:spPr bwMode="auto">
          <a:xfrm rot="10800000">
            <a:off x="0" y="0"/>
            <a:ext cx="9144000" cy="769938"/>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11274" name="Rectangle 5"/>
          <p:cNvSpPr>
            <a:spLocks noChangeArrowheads="1"/>
          </p:cNvSpPr>
          <p:nvPr/>
        </p:nvSpPr>
        <p:spPr bwMode="auto">
          <a:xfrm>
            <a:off x="0" y="776288"/>
            <a:ext cx="9144000" cy="534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1275" name="Picture 6" descr="ruler"/>
          <p:cNvPicPr preferRelativeResize="0">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6"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4607" r:id="rId1"/>
    <p:sldLayoutId id="2147484608" r:id="rId2"/>
    <p:sldLayoutId id="2147484609" r:id="rId3"/>
    <p:sldLayoutId id="2147484610" r:id="rId4"/>
    <p:sldLayoutId id="2147484611" r:id="rId5"/>
    <p:sldLayoutId id="2147484612" r:id="rId6"/>
    <p:sldLayoutId id="2147484613" r:id="rId7"/>
    <p:sldLayoutId id="2147484614" r:id="rId8"/>
    <p:sldLayoutId id="2147484615" r:id="rId9"/>
    <p:sldLayoutId id="2147484616" r:id="rId10"/>
    <p:sldLayoutId id="2147484617" r:id="rId11"/>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b="1">
          <a:solidFill>
            <a:srgbClr val="B20637"/>
          </a:solidFill>
          <a:latin typeface="+mj-lt"/>
          <a:ea typeface="+mj-ea"/>
          <a:cs typeface="+mj-cs"/>
        </a:defRPr>
      </a:lvl1pPr>
      <a:lvl2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2pPr>
      <a:lvl3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3pPr>
      <a:lvl4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4pPr>
      <a:lvl5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5pPr>
      <a:lvl6pPr marL="4572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6pPr>
      <a:lvl7pPr marL="9144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7pPr>
      <a:lvl8pPr marL="13716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8pPr>
      <a:lvl9pPr marL="18288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9pPr>
    </p:titleStyle>
    <p:bodyStyle>
      <a:lvl1pPr marL="342900" indent="-342900" algn="l" rtl="0" eaLnBrk="0" fontAlgn="base" hangingPunct="0">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spcBef>
          <a:spcPct val="35000"/>
        </a:spcBef>
        <a:spcAft>
          <a:spcPct val="0"/>
        </a:spcAft>
        <a:buSzPct val="85000"/>
        <a:buChar char="•"/>
        <a:defRPr sz="2000">
          <a:solidFill>
            <a:srgbClr val="3E4C56"/>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290"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12291"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sp>
        <p:nvSpPr>
          <p:cNvPr id="12293" name="Rectangle 3"/>
          <p:cNvSpPr>
            <a:spLocks noGrp="1" noChangeArrowheads="1"/>
          </p:cNvSpPr>
          <p:nvPr>
            <p:ph type="body" idx="1"/>
          </p:nvPr>
        </p:nvSpPr>
        <p:spPr bwMode="auto">
          <a:xfrm>
            <a:off x="685800" y="1398588"/>
            <a:ext cx="77724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294"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98F107C2-5B5E-4A28-A449-67F51C9FA695}"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12295"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2296" name="Picture 6" descr="ruler"/>
          <p:cNvPicPr preferRelativeResize="0">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7"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Tree>
  </p:cSld>
  <p:clrMap bg1="lt1" tx1="dk1" bg2="lt2" tx2="dk2" accent1="accent1" accent2="accent2" accent3="accent3" accent4="accent4" accent5="accent5" accent6="accent6" hlink="hlink" folHlink="folHlink"/>
  <p:sldLayoutIdLst>
    <p:sldLayoutId id="2147484632" r:id="rId1"/>
    <p:sldLayoutId id="2147484618" r:id="rId2"/>
    <p:sldLayoutId id="2147484633" r:id="rId3"/>
    <p:sldLayoutId id="2147484634" r:id="rId4"/>
    <p:sldLayoutId id="2147484619" r:id="rId5"/>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b="1">
          <a:solidFill>
            <a:srgbClr val="B20637"/>
          </a:solidFill>
          <a:latin typeface="+mj-lt"/>
          <a:ea typeface="ＭＳ Ｐゴシック" charset="0"/>
          <a:cs typeface="+mj-cs"/>
        </a:defRPr>
      </a:lvl1pPr>
      <a:lvl2pPr algn="l" rtl="0" eaLnBrk="0" fontAlgn="base" hangingPunct="0">
        <a:spcBef>
          <a:spcPct val="0"/>
        </a:spcBef>
        <a:spcAft>
          <a:spcPct val="0"/>
        </a:spcAft>
        <a:defRPr sz="3200" b="1">
          <a:solidFill>
            <a:srgbClr val="B20637"/>
          </a:solidFill>
          <a:latin typeface="Verdana" pitchFamily="34" charset="0"/>
          <a:ea typeface="ＭＳ Ｐゴシック" charset="0"/>
          <a:cs typeface="Arial" pitchFamily="34" charset="0"/>
        </a:defRPr>
      </a:lvl2pPr>
      <a:lvl3pPr algn="l" rtl="0" eaLnBrk="0" fontAlgn="base" hangingPunct="0">
        <a:spcBef>
          <a:spcPct val="0"/>
        </a:spcBef>
        <a:spcAft>
          <a:spcPct val="0"/>
        </a:spcAft>
        <a:defRPr sz="3200" b="1">
          <a:solidFill>
            <a:srgbClr val="B20637"/>
          </a:solidFill>
          <a:latin typeface="Verdana" pitchFamily="34" charset="0"/>
          <a:ea typeface="ＭＳ Ｐゴシック" charset="0"/>
          <a:cs typeface="Arial" pitchFamily="34" charset="0"/>
        </a:defRPr>
      </a:lvl3pPr>
      <a:lvl4pPr algn="l" rtl="0" eaLnBrk="0" fontAlgn="base" hangingPunct="0">
        <a:spcBef>
          <a:spcPct val="0"/>
        </a:spcBef>
        <a:spcAft>
          <a:spcPct val="0"/>
        </a:spcAft>
        <a:defRPr sz="3200" b="1">
          <a:solidFill>
            <a:srgbClr val="B20637"/>
          </a:solidFill>
          <a:latin typeface="Verdana" pitchFamily="34" charset="0"/>
          <a:ea typeface="ＭＳ Ｐゴシック" charset="0"/>
          <a:cs typeface="Arial" pitchFamily="34" charset="0"/>
        </a:defRPr>
      </a:lvl4pPr>
      <a:lvl5pPr algn="l" rtl="0" eaLnBrk="0" fontAlgn="base" hangingPunct="0">
        <a:spcBef>
          <a:spcPct val="0"/>
        </a:spcBef>
        <a:spcAft>
          <a:spcPct val="0"/>
        </a:spcAft>
        <a:defRPr sz="3200" b="1">
          <a:solidFill>
            <a:srgbClr val="B20637"/>
          </a:solidFill>
          <a:latin typeface="Verdana" pitchFamily="34" charset="0"/>
          <a:ea typeface="ＭＳ Ｐゴシック" charset="0"/>
          <a:cs typeface="Arial" pitchFamily="34" charset="0"/>
        </a:defRPr>
      </a:lvl5pPr>
      <a:lvl6pPr marL="457200" algn="l" rtl="0" fontAlgn="base">
        <a:spcBef>
          <a:spcPct val="0"/>
        </a:spcBef>
        <a:spcAft>
          <a:spcPct val="0"/>
        </a:spcAft>
        <a:defRPr sz="2400" b="1">
          <a:solidFill>
            <a:schemeClr val="tx2"/>
          </a:solidFill>
          <a:latin typeface="Verdana" pitchFamily="34" charset="0"/>
          <a:cs typeface="Arial" pitchFamily="34" charset="0"/>
        </a:defRPr>
      </a:lvl6pPr>
      <a:lvl7pPr marL="914400" algn="l" rtl="0" fontAlgn="base">
        <a:spcBef>
          <a:spcPct val="0"/>
        </a:spcBef>
        <a:spcAft>
          <a:spcPct val="0"/>
        </a:spcAft>
        <a:defRPr sz="2400" b="1">
          <a:solidFill>
            <a:schemeClr val="tx2"/>
          </a:solidFill>
          <a:latin typeface="Verdana" pitchFamily="34" charset="0"/>
          <a:cs typeface="Arial" pitchFamily="34" charset="0"/>
        </a:defRPr>
      </a:lvl7pPr>
      <a:lvl8pPr marL="1371600" algn="l" rtl="0" fontAlgn="base">
        <a:spcBef>
          <a:spcPct val="0"/>
        </a:spcBef>
        <a:spcAft>
          <a:spcPct val="0"/>
        </a:spcAft>
        <a:defRPr sz="2400" b="1">
          <a:solidFill>
            <a:schemeClr val="tx2"/>
          </a:solidFill>
          <a:latin typeface="Verdana" pitchFamily="34" charset="0"/>
          <a:cs typeface="Arial" pitchFamily="34" charset="0"/>
        </a:defRPr>
      </a:lvl8pPr>
      <a:lvl9pPr marL="1828800" algn="l" rtl="0" fontAlgn="base">
        <a:spcBef>
          <a:spcPct val="0"/>
        </a:spcBef>
        <a:spcAft>
          <a:spcPct val="0"/>
        </a:spcAft>
        <a:defRPr sz="2400" b="1">
          <a:solidFill>
            <a:schemeClr val="tx2"/>
          </a:solidFill>
          <a:latin typeface="Verdana" pitchFamily="34" charset="0"/>
          <a:cs typeface="Arial" pitchFamily="34" charset="0"/>
        </a:defRPr>
      </a:lvl9pPr>
    </p:titleStyle>
    <p:bodyStyle>
      <a:lvl1pPr marL="342900" indent="-342900" algn="l" rtl="0" eaLnBrk="0" fontAlgn="base" hangingPunct="0">
        <a:spcBef>
          <a:spcPct val="35000"/>
        </a:spcBef>
        <a:spcAft>
          <a:spcPct val="0"/>
        </a:spcAft>
        <a:buSzPct val="85000"/>
        <a:buChar char="•"/>
        <a:defRPr sz="2200">
          <a:solidFill>
            <a:schemeClr val="tx1"/>
          </a:solidFill>
          <a:latin typeface="+mn-lt"/>
          <a:ea typeface="ＭＳ Ｐゴシック" charset="0"/>
          <a:cs typeface="+mn-cs"/>
        </a:defRPr>
      </a:lvl1pPr>
      <a:lvl2pPr marL="742950" indent="-285750" algn="l" rtl="0" eaLnBrk="0" fontAlgn="base" hangingPunct="0">
        <a:spcBef>
          <a:spcPct val="35000"/>
        </a:spcBef>
        <a:spcAft>
          <a:spcPct val="0"/>
        </a:spcAft>
        <a:buSzPct val="85000"/>
        <a:buChar char="•"/>
        <a:defRPr sz="2200">
          <a:solidFill>
            <a:schemeClr val="tx1"/>
          </a:solidFill>
          <a:latin typeface="+mn-lt"/>
          <a:ea typeface="ＭＳ Ｐゴシック" pitchFamily="34" charset="-128"/>
          <a:cs typeface="+mn-cs"/>
        </a:defRPr>
      </a:lvl2pPr>
      <a:lvl3pPr marL="1143000" indent="-228600" algn="l" rtl="0" eaLnBrk="0" fontAlgn="base" hangingPunct="0">
        <a:spcBef>
          <a:spcPct val="35000"/>
        </a:spcBef>
        <a:spcAft>
          <a:spcPct val="0"/>
        </a:spcAft>
        <a:buSzPct val="85000"/>
        <a:buChar char="•"/>
        <a:defRPr sz="2200">
          <a:solidFill>
            <a:schemeClr val="tx1"/>
          </a:solidFill>
          <a:latin typeface="+mn-lt"/>
          <a:ea typeface="ＭＳ Ｐゴシック" pitchFamily="34" charset="-128"/>
          <a:cs typeface="+mn-cs"/>
        </a:defRPr>
      </a:lvl3pPr>
      <a:lvl4pPr marL="1600200" indent="-228600" algn="l" rtl="0" eaLnBrk="0" fontAlgn="base" hangingPunct="0">
        <a:spcBef>
          <a:spcPct val="35000"/>
        </a:spcBef>
        <a:spcAft>
          <a:spcPct val="0"/>
        </a:spcAft>
        <a:buSzPct val="85000"/>
        <a:buChar char="•"/>
        <a:defRPr sz="2200">
          <a:solidFill>
            <a:schemeClr val="tx1"/>
          </a:solidFill>
          <a:latin typeface="+mn-lt"/>
          <a:ea typeface="ＭＳ Ｐゴシック" pitchFamily="34" charset="-128"/>
          <a:cs typeface="+mn-cs"/>
        </a:defRPr>
      </a:lvl4pPr>
      <a:lvl5pPr marL="2057400" indent="-228600" algn="l" rtl="0" eaLnBrk="0" fontAlgn="base" hangingPunct="0">
        <a:spcBef>
          <a:spcPct val="35000"/>
        </a:spcBef>
        <a:spcAft>
          <a:spcPct val="0"/>
        </a:spcAft>
        <a:buSzPct val="85000"/>
        <a:buChar char="•"/>
        <a:defRPr sz="2200">
          <a:solidFill>
            <a:schemeClr val="tx1"/>
          </a:solidFill>
          <a:latin typeface="+mn-lt"/>
          <a:ea typeface="ＭＳ Ｐゴシック" pitchFamily="34" charset="-128"/>
          <a:cs typeface="+mn-cs"/>
        </a:defRPr>
      </a:lvl5pPr>
      <a:lvl6pPr marL="2514600" indent="-228600" algn="l" rtl="0" fontAlgn="base">
        <a:spcBef>
          <a:spcPct val="35000"/>
        </a:spcBef>
        <a:spcAft>
          <a:spcPct val="0"/>
        </a:spcAft>
        <a:buSzPct val="85000"/>
        <a:buChar char="•"/>
        <a:defRPr sz="2200">
          <a:solidFill>
            <a:schemeClr val="tx1"/>
          </a:solidFill>
          <a:latin typeface="+mn-lt"/>
          <a:cs typeface="+mn-cs"/>
        </a:defRPr>
      </a:lvl6pPr>
      <a:lvl7pPr marL="2971800" indent="-228600" algn="l" rtl="0" fontAlgn="base">
        <a:spcBef>
          <a:spcPct val="35000"/>
        </a:spcBef>
        <a:spcAft>
          <a:spcPct val="0"/>
        </a:spcAft>
        <a:buSzPct val="85000"/>
        <a:buChar char="•"/>
        <a:defRPr sz="2200">
          <a:solidFill>
            <a:schemeClr val="tx1"/>
          </a:solidFill>
          <a:latin typeface="+mn-lt"/>
          <a:cs typeface="+mn-cs"/>
        </a:defRPr>
      </a:lvl7pPr>
      <a:lvl8pPr marL="3429000" indent="-228600" algn="l" rtl="0" fontAlgn="base">
        <a:spcBef>
          <a:spcPct val="35000"/>
        </a:spcBef>
        <a:spcAft>
          <a:spcPct val="0"/>
        </a:spcAft>
        <a:buSzPct val="85000"/>
        <a:buChar char="•"/>
        <a:defRPr sz="2200">
          <a:solidFill>
            <a:schemeClr val="tx1"/>
          </a:solidFill>
          <a:latin typeface="+mn-lt"/>
          <a:cs typeface="+mn-cs"/>
        </a:defRPr>
      </a:lvl8pPr>
      <a:lvl9pPr marL="3886200" indent="-228600" algn="l" rtl="0" fontAlgn="base">
        <a:spcBef>
          <a:spcPct val="35000"/>
        </a:spcBef>
        <a:spcAft>
          <a:spcPct val="0"/>
        </a:spcAft>
        <a:buSzPct val="85000"/>
        <a:buChar char="•"/>
        <a:defRPr sz="2200">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hyperlink" Target="http://www.customercenter.exlibrisgroup.com/" TargetMode="External"/><Relationship Id="rId2" Type="http://schemas.openxmlformats.org/officeDocument/2006/relationships/notesSlide" Target="../notesSlides/notesSlide16.xml"/><Relationship Id="rId1" Type="http://schemas.openxmlformats.org/officeDocument/2006/relationships/slideLayout" Target="../slideLayouts/slideLayout13.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7"/>
          <p:cNvSpPr txBox="1">
            <a:spLocks noChangeArrowheads="1"/>
          </p:cNvSpPr>
          <p:nvPr/>
        </p:nvSpPr>
        <p:spPr bwMode="auto">
          <a:xfrm>
            <a:off x="923925" y="2928938"/>
            <a:ext cx="7334250" cy="5847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lgn="ctr">
                <a:solidFill>
                  <a:srgbClr val="A6A6A6"/>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b="1">
                <a:solidFill>
                  <a:srgbClr val="000000"/>
                </a:solidFill>
                <a:latin typeface="Verdana" pitchFamily="34" charset="0"/>
                <a:ea typeface="ヒラギノ角ゴ ProN W3" charset="-128"/>
                <a:sym typeface="Arial" pitchFamily="34" charset="0"/>
              </a:defRPr>
            </a:lvl1pPr>
            <a:lvl2pPr marL="742950" indent="-285750" eaLnBrk="0" hangingPunct="0">
              <a:defRPr b="1">
                <a:solidFill>
                  <a:srgbClr val="000000"/>
                </a:solidFill>
                <a:latin typeface="Verdana" pitchFamily="34" charset="0"/>
                <a:ea typeface="ヒラギノ角ゴ ProN W3" charset="-128"/>
                <a:sym typeface="Arial" pitchFamily="34" charset="0"/>
              </a:defRPr>
            </a:lvl2pPr>
            <a:lvl3pPr marL="1143000" indent="-228600" eaLnBrk="0" hangingPunct="0">
              <a:defRPr b="1">
                <a:solidFill>
                  <a:srgbClr val="000000"/>
                </a:solidFill>
                <a:latin typeface="Verdana" pitchFamily="34" charset="0"/>
                <a:ea typeface="ヒラギノ角ゴ ProN W3" charset="-128"/>
                <a:sym typeface="Arial" pitchFamily="34" charset="0"/>
              </a:defRPr>
            </a:lvl3pPr>
            <a:lvl4pPr marL="1600200" indent="-228600" eaLnBrk="0" hangingPunct="0">
              <a:defRPr b="1">
                <a:solidFill>
                  <a:srgbClr val="000000"/>
                </a:solidFill>
                <a:latin typeface="Verdana" pitchFamily="34" charset="0"/>
                <a:ea typeface="ヒラギノ角ゴ ProN W3" charset="-128"/>
                <a:sym typeface="Arial" pitchFamily="34" charset="0"/>
              </a:defRPr>
            </a:lvl4pPr>
            <a:lvl5pPr marL="2057400" indent="-228600" eaLnBrk="0" hangingPunct="0">
              <a:defRPr b="1">
                <a:solidFill>
                  <a:srgbClr val="000000"/>
                </a:solidFill>
                <a:latin typeface="Verdana" pitchFamily="34" charset="0"/>
                <a:ea typeface="ヒラギノ角ゴ ProN W3" charset="-128"/>
                <a:sym typeface="Arial" pitchFamily="34" charset="0"/>
              </a:defRPr>
            </a:lvl5pPr>
            <a:lvl6pPr marL="25146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6pPr>
            <a:lvl7pPr marL="29718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7pPr>
            <a:lvl8pPr marL="34290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8pPr>
            <a:lvl9pPr marL="38862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9pPr>
          </a:lstStyle>
          <a:p>
            <a:pPr algn="l" eaLnBrk="1" hangingPunct="1">
              <a:spcBef>
                <a:spcPct val="50000"/>
              </a:spcBef>
            </a:pPr>
            <a:r>
              <a:rPr lang="en-US" sz="3200" dirty="0" smtClean="0">
                <a:solidFill>
                  <a:schemeClr val="bg2">
                    <a:lumMod val="50000"/>
                  </a:schemeClr>
                </a:solidFill>
              </a:rPr>
              <a:t>Statistics</a:t>
            </a:r>
            <a:endParaRPr lang="en-US" sz="3200" dirty="0">
              <a:solidFill>
                <a:schemeClr val="bg2">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sz="2800" smtClean="0"/>
              <a:t>Statistics: Queries List</a:t>
            </a:r>
          </a:p>
        </p:txBody>
      </p:sp>
      <p:graphicFrame>
        <p:nvGraphicFramePr>
          <p:cNvPr id="458970" name="Group 218"/>
          <p:cNvGraphicFramePr>
            <a:graphicFrameLocks noGrp="1"/>
          </p:cNvGraphicFramePr>
          <p:nvPr>
            <p:ph idx="1"/>
          </p:nvPr>
        </p:nvGraphicFramePr>
        <p:xfrm>
          <a:off x="152400" y="914400"/>
          <a:ext cx="8839200" cy="5280026"/>
        </p:xfrm>
        <a:graphic>
          <a:graphicData uri="http://schemas.openxmlformats.org/drawingml/2006/table">
            <a:tbl>
              <a:tblPr/>
              <a:tblGrid>
                <a:gridCol w="481013"/>
                <a:gridCol w="3938587"/>
                <a:gridCol w="4419600"/>
              </a:tblGrid>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a:t>
                      </a:r>
                      <a:endParaRPr kumimoji="0" lang="en-US" sz="14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Statistical Query</a:t>
                      </a:r>
                      <a:endParaRPr kumimoji="0" lang="en-US" sz="14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Description</a:t>
                      </a:r>
                      <a:endParaRPr kumimoji="0" lang="en-US" sz="14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1013">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11</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Most popular journals selected by source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Journal usage - all journals within a source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12</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Journals requested but have no full-text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Journals requested that have no full-text</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13</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Selected document delivery targets by source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Document delivery usage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14</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Books accessed via SFX ranked by use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E-book usage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2600">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15</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Services preferred over full-text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Services preferred over full-text - counts by service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16</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Unused full-text journals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Full-text journals that aren't being used – need to run RSI</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17</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requests which resulted in SFX menu screen w/o services</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Requests without services - counts grouped by date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18</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requests and clickthroughs by IP address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Usage based on IP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1013">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19</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Most popular journals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Most popular journals</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20</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OpenURLs that resulted in no full-text services, selected by source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OpenURLs w/o full-text services - counts by source and title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sz="2800" smtClean="0"/>
              <a:t>Statistics: Scheduled Queries List</a:t>
            </a:r>
          </a:p>
        </p:txBody>
      </p:sp>
      <p:pic>
        <p:nvPicPr>
          <p:cNvPr id="5837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688" y="1187450"/>
            <a:ext cx="7997825" cy="5084763"/>
          </a:xfrm>
          <a:prstGeom prst="rect">
            <a:avLst/>
          </a:prstGeom>
          <a:noFill/>
          <a:ln w="9525">
            <a:solidFill>
              <a:schemeClr val="bg1">
                <a:lumMod val="50000"/>
              </a:schemeClr>
            </a:solidFill>
            <a:miter lim="800000"/>
            <a:headEnd/>
            <a:tailEnd/>
          </a:ln>
          <a:effectLst>
            <a:outerShdw blurRad="50800" dist="63500" dir="2700000" algn="tl" rotWithShape="0">
              <a:schemeClr val="tx1">
                <a:alpha val="40000"/>
              </a:schemeClr>
            </a:outerShdw>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Agenda</a:t>
            </a:r>
          </a:p>
        </p:txBody>
      </p:sp>
      <p:sp>
        <p:nvSpPr>
          <p:cNvPr id="20483" name="Rectangle 3"/>
          <p:cNvSpPr>
            <a:spLocks noGrp="1" noChangeArrowheads="1"/>
          </p:cNvSpPr>
          <p:nvPr>
            <p:ph type="body" idx="1"/>
          </p:nvPr>
        </p:nvSpPr>
        <p:spPr>
          <a:xfrm>
            <a:off x="501650" y="1163638"/>
            <a:ext cx="8140700" cy="5376862"/>
          </a:xfrm>
        </p:spPr>
        <p:txBody>
          <a:bodyPr/>
          <a:lstStyle/>
          <a:p>
            <a:pPr eaLnBrk="1" hangingPunct="1"/>
            <a:r>
              <a:rPr lang="en-US" dirty="0" smtClean="0">
                <a:solidFill>
                  <a:schemeClr val="bg1">
                    <a:lumMod val="65000"/>
                  </a:schemeClr>
                </a:solidFill>
              </a:rPr>
              <a:t>Statistics</a:t>
            </a:r>
          </a:p>
          <a:p>
            <a:pPr lvl="1" eaLnBrk="1" hangingPunct="1"/>
            <a:r>
              <a:rPr lang="en-US" dirty="0" smtClean="0">
                <a:solidFill>
                  <a:schemeClr val="bg1">
                    <a:lumMod val="65000"/>
                  </a:schemeClr>
                </a:solidFill>
              </a:rPr>
              <a:t>SFX Statistics</a:t>
            </a:r>
          </a:p>
          <a:p>
            <a:pPr lvl="1" eaLnBrk="1" hangingPunct="1"/>
            <a:r>
              <a:rPr lang="en-US" dirty="0" smtClean="0">
                <a:solidFill>
                  <a:schemeClr val="bg2">
                    <a:lumMod val="50000"/>
                  </a:schemeClr>
                </a:solidFill>
              </a:rPr>
              <a:t>USTAT</a:t>
            </a:r>
          </a:p>
          <a:p>
            <a:pPr eaLnBrk="1" hangingPunct="1"/>
            <a:r>
              <a:rPr lang="en-US" dirty="0" smtClean="0">
                <a:solidFill>
                  <a:schemeClr val="bg1">
                    <a:lumMod val="65000"/>
                  </a:schemeClr>
                </a:solidFill>
              </a:rPr>
              <a:t>Summary and </a:t>
            </a:r>
            <a:r>
              <a:rPr lang="en-US" dirty="0">
                <a:solidFill>
                  <a:schemeClr val="bg1">
                    <a:lumMod val="65000"/>
                  </a:schemeClr>
                </a:solidFill>
              </a:rPr>
              <a:t>a</a:t>
            </a:r>
            <a:r>
              <a:rPr lang="en-US" dirty="0" smtClean="0">
                <a:solidFill>
                  <a:schemeClr val="bg1">
                    <a:lumMod val="65000"/>
                  </a:schemeClr>
                </a:solidFill>
              </a:rPr>
              <a:t>dditional resources</a:t>
            </a:r>
          </a:p>
        </p:txBody>
      </p:sp>
    </p:spTree>
    <p:extLst>
      <p:ext uri="{BB962C8B-B14F-4D97-AF65-F5344CB8AC3E}">
        <p14:creationId xmlns:p14="http://schemas.microsoft.com/office/powerpoint/2010/main" val="26657855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sz="2800" smtClean="0"/>
              <a:t>Statistics: UStat</a:t>
            </a:r>
          </a:p>
        </p:txBody>
      </p:sp>
      <p:pic>
        <p:nvPicPr>
          <p:cNvPr id="5939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688" y="1143000"/>
            <a:ext cx="7997825" cy="4970463"/>
          </a:xfrm>
          <a:prstGeom prst="rect">
            <a:avLst/>
          </a:prstGeom>
          <a:noFill/>
          <a:ln w="9525">
            <a:solidFill>
              <a:schemeClr val="bg1">
                <a:lumMod val="50000"/>
              </a:schemeClr>
            </a:solidFill>
            <a:miter lim="800000"/>
            <a:headEnd/>
            <a:tailEnd/>
          </a:ln>
          <a:effectLst>
            <a:outerShdw blurRad="50800" dist="63500" dir="2700000" algn="tl" rotWithShape="0">
              <a:schemeClr val="tx1">
                <a:alpha val="40000"/>
              </a:schemeClr>
            </a:outerShdw>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Agenda</a:t>
            </a:r>
          </a:p>
        </p:txBody>
      </p:sp>
      <p:sp>
        <p:nvSpPr>
          <p:cNvPr id="20483" name="Rectangle 3"/>
          <p:cNvSpPr>
            <a:spLocks noGrp="1" noChangeArrowheads="1"/>
          </p:cNvSpPr>
          <p:nvPr>
            <p:ph type="body" idx="1"/>
          </p:nvPr>
        </p:nvSpPr>
        <p:spPr>
          <a:xfrm>
            <a:off x="501650" y="1163638"/>
            <a:ext cx="8140700" cy="5376862"/>
          </a:xfrm>
        </p:spPr>
        <p:txBody>
          <a:bodyPr/>
          <a:lstStyle/>
          <a:p>
            <a:pPr eaLnBrk="1" hangingPunct="1"/>
            <a:r>
              <a:rPr lang="en-US" dirty="0" smtClean="0">
                <a:solidFill>
                  <a:schemeClr val="bg1">
                    <a:lumMod val="65000"/>
                  </a:schemeClr>
                </a:solidFill>
              </a:rPr>
              <a:t>Statistics</a:t>
            </a:r>
          </a:p>
          <a:p>
            <a:pPr lvl="1" eaLnBrk="1" hangingPunct="1"/>
            <a:r>
              <a:rPr lang="en-US" dirty="0" smtClean="0">
                <a:solidFill>
                  <a:schemeClr val="bg1">
                    <a:lumMod val="65000"/>
                  </a:schemeClr>
                </a:solidFill>
              </a:rPr>
              <a:t>SFX Statistics</a:t>
            </a:r>
          </a:p>
          <a:p>
            <a:pPr lvl="1" eaLnBrk="1" hangingPunct="1"/>
            <a:r>
              <a:rPr lang="en-US" dirty="0" smtClean="0">
                <a:solidFill>
                  <a:schemeClr val="bg1">
                    <a:lumMod val="65000"/>
                  </a:schemeClr>
                </a:solidFill>
              </a:rPr>
              <a:t>USTAT</a:t>
            </a:r>
          </a:p>
          <a:p>
            <a:pPr eaLnBrk="1" hangingPunct="1"/>
            <a:r>
              <a:rPr lang="en-US" dirty="0" smtClean="0"/>
              <a:t>Summary and </a:t>
            </a:r>
            <a:r>
              <a:rPr lang="en-US" dirty="0"/>
              <a:t>a</a:t>
            </a:r>
            <a:r>
              <a:rPr lang="en-US" dirty="0" smtClean="0"/>
              <a:t>dditional resources</a:t>
            </a:r>
          </a:p>
        </p:txBody>
      </p:sp>
    </p:spTree>
    <p:extLst>
      <p:ext uri="{BB962C8B-B14F-4D97-AF65-F5344CB8AC3E}">
        <p14:creationId xmlns:p14="http://schemas.microsoft.com/office/powerpoint/2010/main" val="37058426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9874" name="Group 2"/>
          <p:cNvGrpSpPr>
            <a:grpSpLocks/>
          </p:cNvGrpSpPr>
          <p:nvPr/>
        </p:nvGrpSpPr>
        <p:grpSpPr bwMode="auto">
          <a:xfrm>
            <a:off x="3381375" y="1239838"/>
            <a:ext cx="4802188" cy="4802187"/>
            <a:chOff x="2130" y="781"/>
            <a:chExt cx="3025" cy="3025"/>
          </a:xfrm>
        </p:grpSpPr>
        <p:pic>
          <p:nvPicPr>
            <p:cNvPr id="79876" name="Picture 3" descr="p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71302">
              <a:off x="2130" y="781"/>
              <a:ext cx="3025" cy="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9877" name="Text Box 4"/>
            <p:cNvSpPr txBox="1">
              <a:spLocks noChangeArrowheads="1"/>
            </p:cNvSpPr>
            <p:nvPr/>
          </p:nvSpPr>
          <p:spPr bwMode="auto">
            <a:xfrm rot="702769">
              <a:off x="2843" y="1053"/>
              <a:ext cx="1963" cy="16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eaLnBrk="0" hangingPunct="0">
                <a:defRPr b="1">
                  <a:solidFill>
                    <a:srgbClr val="000000"/>
                  </a:solidFill>
                  <a:latin typeface="Verdana" pitchFamily="34" charset="0"/>
                  <a:ea typeface="ヒラギノ角ゴ ProN W3" charset="-128"/>
                  <a:sym typeface="Arial" pitchFamily="34" charset="0"/>
                </a:defRPr>
              </a:lvl1pPr>
              <a:lvl2pPr marL="742950" indent="-285750" eaLnBrk="0" hangingPunct="0">
                <a:defRPr b="1">
                  <a:solidFill>
                    <a:srgbClr val="000000"/>
                  </a:solidFill>
                  <a:latin typeface="Verdana" pitchFamily="34" charset="0"/>
                  <a:ea typeface="ヒラギノ角ゴ ProN W3" charset="-128"/>
                  <a:sym typeface="Arial" pitchFamily="34" charset="0"/>
                </a:defRPr>
              </a:lvl2pPr>
              <a:lvl3pPr marL="1143000" indent="-228600" eaLnBrk="0" hangingPunct="0">
                <a:defRPr b="1">
                  <a:solidFill>
                    <a:srgbClr val="000000"/>
                  </a:solidFill>
                  <a:latin typeface="Verdana" pitchFamily="34" charset="0"/>
                  <a:ea typeface="ヒラギノ角ゴ ProN W3" charset="-128"/>
                  <a:sym typeface="Arial" pitchFamily="34" charset="0"/>
                </a:defRPr>
              </a:lvl3pPr>
              <a:lvl4pPr marL="1600200" indent="-228600" eaLnBrk="0" hangingPunct="0">
                <a:defRPr b="1">
                  <a:solidFill>
                    <a:srgbClr val="000000"/>
                  </a:solidFill>
                  <a:latin typeface="Verdana" pitchFamily="34" charset="0"/>
                  <a:ea typeface="ヒラギノ角ゴ ProN W3" charset="-128"/>
                  <a:sym typeface="Arial" pitchFamily="34" charset="0"/>
                </a:defRPr>
              </a:lvl4pPr>
              <a:lvl5pPr marL="2057400" indent="-228600" eaLnBrk="0" hangingPunct="0">
                <a:defRPr b="1">
                  <a:solidFill>
                    <a:srgbClr val="000000"/>
                  </a:solidFill>
                  <a:latin typeface="Verdana" pitchFamily="34" charset="0"/>
                  <a:ea typeface="ヒラギノ角ゴ ProN W3" charset="-128"/>
                  <a:sym typeface="Arial" pitchFamily="34" charset="0"/>
                </a:defRPr>
              </a:lvl5pPr>
              <a:lvl6pPr marL="25146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6pPr>
              <a:lvl7pPr marL="29718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7pPr>
              <a:lvl8pPr marL="34290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8pPr>
              <a:lvl9pPr marL="38862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9pPr>
            </a:lstStyle>
            <a:p>
              <a:pPr eaLnBrk="1" hangingPunct="1"/>
              <a:r>
                <a:rPr lang="en-US" dirty="0">
                  <a:solidFill>
                    <a:schemeClr val="bg2">
                      <a:lumMod val="50000"/>
                    </a:schemeClr>
                  </a:solidFill>
                </a:rPr>
                <a:t>How </a:t>
              </a:r>
              <a:r>
                <a:rPr lang="en-US" dirty="0" smtClean="0">
                  <a:solidFill>
                    <a:schemeClr val="bg2">
                      <a:lumMod val="50000"/>
                    </a:schemeClr>
                  </a:solidFill>
                </a:rPr>
                <a:t>To...</a:t>
              </a:r>
            </a:p>
            <a:p>
              <a:pPr eaLnBrk="1" hangingPunct="1"/>
              <a:endParaRPr lang="en-US" dirty="0">
                <a:solidFill>
                  <a:schemeClr val="bg2">
                    <a:lumMod val="50000"/>
                  </a:schemeClr>
                </a:solidFill>
              </a:endParaRPr>
            </a:p>
            <a:p>
              <a:pPr algn="l" eaLnBrk="1" hangingPunct="1">
                <a:spcBef>
                  <a:spcPts val="0"/>
                </a:spcBef>
              </a:pPr>
              <a:endParaRPr lang="en-US" b="0" dirty="0">
                <a:solidFill>
                  <a:schemeClr val="bg2">
                    <a:lumMod val="50000"/>
                  </a:schemeClr>
                </a:solidFill>
              </a:endParaRPr>
            </a:p>
            <a:p>
              <a:pPr algn="l" eaLnBrk="1" hangingPunct="1">
                <a:spcBef>
                  <a:spcPts val="0"/>
                </a:spcBef>
              </a:pPr>
              <a:r>
                <a:rPr lang="en-US" b="0" dirty="0">
                  <a:solidFill>
                    <a:schemeClr val="bg2">
                      <a:lumMod val="50000"/>
                    </a:schemeClr>
                  </a:solidFill>
                </a:rPr>
                <a:t>Analyze </a:t>
              </a:r>
              <a:r>
                <a:rPr lang="en-US" b="0" dirty="0" smtClean="0">
                  <a:solidFill>
                    <a:schemeClr val="bg2">
                      <a:lumMod val="50000"/>
                    </a:schemeClr>
                  </a:solidFill>
                </a:rPr>
                <a:t>SFX usage through statistics</a:t>
              </a:r>
            </a:p>
            <a:p>
              <a:pPr algn="l" eaLnBrk="1" hangingPunct="1">
                <a:spcBef>
                  <a:spcPts val="0"/>
                </a:spcBef>
              </a:pPr>
              <a:endParaRPr lang="en-US" b="0" dirty="0">
                <a:solidFill>
                  <a:schemeClr val="bg2">
                    <a:lumMod val="50000"/>
                  </a:schemeClr>
                </a:solidFill>
              </a:endParaRPr>
            </a:p>
            <a:p>
              <a:pPr algn="l" eaLnBrk="1" hangingPunct="1">
                <a:spcBef>
                  <a:spcPts val="0"/>
                </a:spcBef>
              </a:pPr>
              <a:r>
                <a:rPr lang="en-US" b="0" dirty="0" smtClean="0">
                  <a:solidFill>
                    <a:schemeClr val="bg2">
                      <a:lumMod val="50000"/>
                    </a:schemeClr>
                  </a:solidFill>
                </a:rPr>
                <a:t>Analyze vendor-provided usage statistics through the USTAT application</a:t>
              </a:r>
              <a:endParaRPr lang="en-US" b="0" dirty="0">
                <a:solidFill>
                  <a:schemeClr val="bg2">
                    <a:lumMod val="50000"/>
                  </a:schemeClr>
                </a:solidFill>
              </a:endParaRPr>
            </a:p>
          </p:txBody>
        </p:sp>
      </p:grpSp>
      <p:sp>
        <p:nvSpPr>
          <p:cNvPr id="79875" name="Rectangle 5"/>
          <p:cNvSpPr>
            <a:spLocks noGrp="1" noChangeArrowheads="1"/>
          </p:cNvSpPr>
          <p:nvPr>
            <p:ph type="ctrTitle"/>
          </p:nvPr>
        </p:nvSpPr>
        <p:spPr>
          <a:xfrm>
            <a:off x="693738" y="893763"/>
            <a:ext cx="7772400" cy="1470025"/>
          </a:xfrm>
        </p:spPr>
        <p:txBody>
          <a:bodyPr/>
          <a:lstStyle/>
          <a:p>
            <a:pPr eaLnBrk="1" hangingPunct="1"/>
            <a:r>
              <a:rPr lang="en-US" dirty="0" smtClean="0"/>
              <a:t>Summary</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eaLnBrk="1" hangingPunct="1"/>
            <a:r>
              <a:rPr lang="en-US" sz="2800" smtClean="0"/>
              <a:t>Additional Resources</a:t>
            </a:r>
          </a:p>
        </p:txBody>
      </p:sp>
      <p:sp>
        <p:nvSpPr>
          <p:cNvPr id="80899" name="Rectangle 3"/>
          <p:cNvSpPr>
            <a:spLocks noGrp="1" noChangeArrowheads="1"/>
          </p:cNvSpPr>
          <p:nvPr>
            <p:ph type="body" idx="1"/>
          </p:nvPr>
        </p:nvSpPr>
        <p:spPr>
          <a:xfrm>
            <a:off x="501650" y="990600"/>
            <a:ext cx="8140700" cy="5030787"/>
          </a:xfrm>
        </p:spPr>
        <p:txBody>
          <a:bodyPr/>
          <a:lstStyle/>
          <a:p>
            <a:pPr marL="0" indent="0" eaLnBrk="1" hangingPunct="1">
              <a:buNone/>
            </a:pPr>
            <a:r>
              <a:rPr lang="en-US" dirty="0" smtClean="0"/>
              <a:t>Accessible from Documentation Center:</a:t>
            </a:r>
          </a:p>
          <a:p>
            <a:pPr marL="0" indent="0" eaLnBrk="1" hangingPunct="1">
              <a:buNone/>
            </a:pPr>
            <a:r>
              <a:rPr lang="en-US" sz="2000" dirty="0" smtClean="0"/>
              <a:t>(</a:t>
            </a:r>
            <a:r>
              <a:rPr lang="en-US" sz="2000" u="sng" dirty="0">
                <a:hlinkClick r:id="rId3"/>
              </a:rPr>
              <a:t>http://www.customercenter.exlibrisgroup.com</a:t>
            </a:r>
            <a:r>
              <a:rPr lang="en-US" sz="2000" u="sng" dirty="0" smtClean="0">
                <a:hlinkClick r:id="rId3"/>
              </a:rPr>
              <a:t>/</a:t>
            </a:r>
            <a:r>
              <a:rPr lang="en-US" sz="2000" dirty="0"/>
              <a:t>)</a:t>
            </a:r>
            <a:endParaRPr lang="en-US" sz="2000" dirty="0" smtClean="0"/>
          </a:p>
          <a:p>
            <a:pPr lvl="1" eaLnBrk="1" hangingPunct="1"/>
            <a:endParaRPr lang="en-US" dirty="0" smtClean="0"/>
          </a:p>
          <a:p>
            <a:pPr lvl="1" eaLnBrk="1" hangingPunct="1"/>
            <a:r>
              <a:rPr lang="en-US" dirty="0" smtClean="0"/>
              <a:t>General User’s Guide</a:t>
            </a:r>
          </a:p>
          <a:p>
            <a:pPr lvl="1" eaLnBrk="1" hangingPunct="1"/>
            <a:r>
              <a:rPr lang="en-US" dirty="0" smtClean="0"/>
              <a:t>Advanced User’s Guide</a:t>
            </a:r>
          </a:p>
          <a:p>
            <a:pPr lvl="1" eaLnBrk="1" hangingPunct="1"/>
            <a:r>
              <a:rPr lang="en-US" dirty="0" smtClean="0"/>
              <a:t>SFX System </a:t>
            </a:r>
            <a:r>
              <a:rPr lang="en-US" dirty="0"/>
              <a:t>Administration </a:t>
            </a:r>
            <a:r>
              <a:rPr lang="en-US" dirty="0" smtClean="0"/>
              <a:t>Guide</a:t>
            </a:r>
          </a:p>
          <a:p>
            <a:pPr lvl="1" eaLnBrk="1" hangingPunct="1"/>
            <a:r>
              <a:rPr lang="en-US" dirty="0"/>
              <a:t>Using SFX in a Consortium </a:t>
            </a:r>
            <a:r>
              <a:rPr lang="en-US" dirty="0" smtClean="0"/>
              <a:t>Environment</a:t>
            </a:r>
          </a:p>
          <a:p>
            <a:pPr lvl="1" eaLnBrk="1" hangingPunct="1"/>
            <a:r>
              <a:rPr lang="en-US" dirty="0" err="1" smtClean="0"/>
              <a:t>UStat</a:t>
            </a:r>
            <a:r>
              <a:rPr lang="en-US" dirty="0" smtClean="0"/>
              <a:t> User’s Guide</a:t>
            </a:r>
          </a:p>
        </p:txBody>
      </p:sp>
      <p:pic>
        <p:nvPicPr>
          <p:cNvPr id="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0" y="4485051"/>
            <a:ext cx="2280466" cy="22804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Statement</a:t>
            </a:r>
            <a:endParaRPr lang="en-US" dirty="0"/>
          </a:p>
        </p:txBody>
      </p:sp>
      <p:sp>
        <p:nvSpPr>
          <p:cNvPr id="3" name="Content Placeholder 2"/>
          <p:cNvSpPr>
            <a:spLocks noGrp="1"/>
          </p:cNvSpPr>
          <p:nvPr>
            <p:ph idx="1"/>
          </p:nvPr>
        </p:nvSpPr>
        <p:spPr/>
        <p:txBody>
          <a:bodyPr/>
          <a:lstStyle/>
          <a:p>
            <a:pPr marL="0" indent="0">
              <a:lnSpc>
                <a:spcPct val="105000"/>
              </a:lnSpc>
              <a:spcBef>
                <a:spcPct val="0"/>
              </a:spcBef>
              <a:buNone/>
            </a:pPr>
            <a:r>
              <a:rPr lang="en-US" altLang="ko-KR" sz="1200" dirty="0">
                <a:solidFill>
                  <a:schemeClr val="bg2">
                    <a:lumMod val="50000"/>
                  </a:schemeClr>
                </a:solidFill>
                <a:ea typeface="굴림" pitchFamily="34" charset="-127"/>
                <a:cs typeface="Arial" pitchFamily="34" charset="0"/>
              </a:rPr>
              <a:t>All of the information and material inclusive of text, images, logos, product names is either the property of, or used with permission by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Ltd. The information may not be distributed, modified, displayed, reproduced –  in whole or in part –  without the prior written permission of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Ltd. </a:t>
            </a:r>
          </a:p>
          <a:p>
            <a:pPr marL="0" indent="0">
              <a:lnSpc>
                <a:spcPct val="105000"/>
              </a:lnSpc>
              <a:spcBef>
                <a:spcPct val="0"/>
              </a:spcBef>
              <a:buNone/>
            </a:pPr>
            <a:endParaRPr lang="en-US" altLang="ko-KR" sz="1200" dirty="0" smtClean="0">
              <a:solidFill>
                <a:schemeClr val="bg2">
                  <a:lumMod val="50000"/>
                </a:schemeClr>
              </a:solidFill>
              <a:ea typeface="굴림" pitchFamily="34" charset="-127"/>
              <a:cs typeface="Arial" pitchFamily="34" charset="0"/>
            </a:endParaRPr>
          </a:p>
          <a:p>
            <a:pPr marL="0" indent="0">
              <a:lnSpc>
                <a:spcPct val="105000"/>
              </a:lnSpc>
              <a:spcBef>
                <a:spcPct val="0"/>
              </a:spcBef>
              <a:buNone/>
            </a:pPr>
            <a:r>
              <a:rPr lang="en-US" altLang="ko-KR" sz="1200" b="1" dirty="0" smtClean="0">
                <a:solidFill>
                  <a:schemeClr val="bg2">
                    <a:lumMod val="50000"/>
                  </a:schemeClr>
                </a:solidFill>
                <a:ea typeface="굴림" pitchFamily="34" charset="-127"/>
                <a:cs typeface="Arial" pitchFamily="34" charset="0"/>
              </a:rPr>
              <a:t>TRADEMARKS </a:t>
            </a:r>
            <a:r>
              <a:rPr lang="en-US" altLang="ko-KR" sz="1200" dirty="0">
                <a:solidFill>
                  <a:schemeClr val="bg2">
                    <a:lumMod val="50000"/>
                  </a:schemeClr>
                </a:solidFill>
                <a:ea typeface="굴림" pitchFamily="34" charset="-127"/>
                <a:cs typeface="Arial" pitchFamily="34" charset="0"/>
              </a:rPr>
              <a:t/>
            </a:r>
            <a:br>
              <a:rPr lang="en-US" altLang="ko-KR" sz="1200" dirty="0">
                <a:solidFill>
                  <a:schemeClr val="bg2">
                    <a:lumMod val="50000"/>
                  </a:schemeClr>
                </a:solidFill>
                <a:ea typeface="굴림" pitchFamily="34" charset="-127"/>
                <a:cs typeface="Arial" pitchFamily="34" charset="0"/>
              </a:rPr>
            </a:br>
            <a:r>
              <a:rPr lang="en-US" altLang="ko-KR" sz="1200" dirty="0">
                <a:solidFill>
                  <a:schemeClr val="bg2">
                    <a:lumMod val="50000"/>
                  </a:schemeClr>
                </a:solidFill>
                <a:ea typeface="굴림" pitchFamily="34" charset="-127"/>
                <a:cs typeface="Arial" pitchFamily="34" charset="0"/>
              </a:rPr>
              <a:t>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the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logo, </a:t>
            </a:r>
            <a:r>
              <a:rPr lang="en-US" altLang="ko-KR" sz="1200" dirty="0" smtClean="0">
                <a:solidFill>
                  <a:schemeClr val="bg2">
                    <a:lumMod val="50000"/>
                  </a:schemeClr>
                </a:solidFill>
                <a:ea typeface="굴림" pitchFamily="34" charset="-127"/>
                <a:cs typeface="Arial" pitchFamily="34" charset="0"/>
              </a:rPr>
              <a:t>Aleph</a:t>
            </a:r>
            <a:r>
              <a:rPr lang="en-US" altLang="ko-KR" sz="1200" dirty="0">
                <a:solidFill>
                  <a:schemeClr val="bg2">
                    <a:lumMod val="50000"/>
                  </a:schemeClr>
                </a:solidFill>
                <a:ea typeface="굴림" pitchFamily="34" charset="-127"/>
                <a:cs typeface="Arial" pitchFamily="34" charset="0"/>
              </a:rPr>
              <a:t>, </a:t>
            </a:r>
            <a:r>
              <a:rPr lang="en-US" altLang="ko-KR" sz="1200" dirty="0" smtClean="0">
                <a:solidFill>
                  <a:schemeClr val="bg2">
                    <a:lumMod val="50000"/>
                  </a:schemeClr>
                </a:solidFill>
                <a:ea typeface="굴림" pitchFamily="34" charset="-127"/>
                <a:cs typeface="Arial" pitchFamily="34" charset="0"/>
              </a:rPr>
              <a:t>Alma, SFX</a:t>
            </a:r>
            <a:r>
              <a:rPr lang="en-US" altLang="ko-KR" sz="1200" dirty="0">
                <a:solidFill>
                  <a:schemeClr val="bg2">
                    <a:lumMod val="50000"/>
                  </a:schemeClr>
                </a:solidFill>
                <a:ea typeface="굴림" pitchFamily="34" charset="-127"/>
                <a:cs typeface="Arial" pitchFamily="34" charset="0"/>
              </a:rPr>
              <a:t>, SFXIT, </a:t>
            </a:r>
            <a:r>
              <a:rPr lang="en-US" altLang="ko-KR" sz="1200" dirty="0" err="1">
                <a:solidFill>
                  <a:schemeClr val="bg2">
                    <a:lumMod val="50000"/>
                  </a:schemeClr>
                </a:solidFill>
                <a:ea typeface="굴림" pitchFamily="34" charset="-127"/>
                <a:cs typeface="Arial" pitchFamily="34" charset="0"/>
              </a:rPr>
              <a:t>MetaLib</a:t>
            </a:r>
            <a:r>
              <a:rPr lang="en-US" altLang="ko-KR" sz="1200" dirty="0">
                <a:solidFill>
                  <a:schemeClr val="bg2">
                    <a:lumMod val="50000"/>
                  </a:schemeClr>
                </a:solidFill>
                <a:ea typeface="굴림" pitchFamily="34" charset="-127"/>
                <a:cs typeface="Arial" pitchFamily="34" charset="0"/>
              </a:rPr>
              <a:t>, </a:t>
            </a:r>
            <a:r>
              <a:rPr lang="en-US" altLang="ko-KR" sz="1200" dirty="0" err="1">
                <a:solidFill>
                  <a:schemeClr val="bg2">
                    <a:lumMod val="50000"/>
                  </a:schemeClr>
                </a:solidFill>
                <a:ea typeface="굴림" pitchFamily="34" charset="-127"/>
                <a:cs typeface="Arial" pitchFamily="34" charset="0"/>
              </a:rPr>
              <a:t>DigiTool</a:t>
            </a:r>
            <a:r>
              <a:rPr lang="en-US" altLang="ko-KR" sz="1200" dirty="0">
                <a:solidFill>
                  <a:schemeClr val="bg2">
                    <a:lumMod val="50000"/>
                  </a:schemeClr>
                </a:solidFill>
                <a:ea typeface="굴림" pitchFamily="34" charset="-127"/>
                <a:cs typeface="Arial" pitchFamily="34" charset="0"/>
              </a:rPr>
              <a:t>, Verde, Primo, Voyager, </a:t>
            </a:r>
            <a:r>
              <a:rPr lang="en-US" altLang="ko-KR" sz="1200" dirty="0" err="1">
                <a:solidFill>
                  <a:schemeClr val="bg2">
                    <a:lumMod val="50000"/>
                  </a:schemeClr>
                </a:solidFill>
                <a:ea typeface="굴림" pitchFamily="34" charset="-127"/>
                <a:cs typeface="Arial" pitchFamily="34" charset="0"/>
              </a:rPr>
              <a:t>MetaSearch</a:t>
            </a:r>
            <a:r>
              <a:rPr lang="en-US" altLang="ko-KR" sz="1200" dirty="0">
                <a:solidFill>
                  <a:schemeClr val="bg2">
                    <a:lumMod val="50000"/>
                  </a:schemeClr>
                </a:solidFill>
                <a:ea typeface="굴림" pitchFamily="34" charset="-127"/>
                <a:cs typeface="Arial" pitchFamily="34" charset="0"/>
              </a:rPr>
              <a:t>, </a:t>
            </a:r>
            <a:r>
              <a:rPr lang="en-US" altLang="ko-KR" sz="1200" dirty="0" err="1">
                <a:solidFill>
                  <a:schemeClr val="bg2">
                    <a:lumMod val="50000"/>
                  </a:schemeClr>
                </a:solidFill>
                <a:ea typeface="굴림" pitchFamily="34" charset="-127"/>
                <a:cs typeface="Arial" pitchFamily="34" charset="0"/>
              </a:rPr>
              <a:t>MetaIndex</a:t>
            </a:r>
            <a:r>
              <a:rPr lang="en-US" altLang="ko-KR" sz="1200" dirty="0">
                <a:solidFill>
                  <a:schemeClr val="bg2">
                    <a:lumMod val="50000"/>
                  </a:schemeClr>
                </a:solidFill>
                <a:ea typeface="굴림" pitchFamily="34" charset="-127"/>
                <a:cs typeface="Arial" pitchFamily="34" charset="0"/>
              </a:rPr>
              <a:t> and other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products and services referenced herein are trademarks of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and may be registered in certain jurisdictions. All other product names, company names, marks and logos referenced may be trademarks of their respective owners. </a:t>
            </a:r>
          </a:p>
          <a:p>
            <a:pPr>
              <a:lnSpc>
                <a:spcPct val="105000"/>
              </a:lnSpc>
              <a:spcBef>
                <a:spcPct val="0"/>
              </a:spcBef>
            </a:pPr>
            <a:endParaRPr lang="en-US" altLang="ko-KR" sz="1200" dirty="0">
              <a:solidFill>
                <a:schemeClr val="bg2">
                  <a:lumMod val="50000"/>
                </a:schemeClr>
              </a:solidFill>
              <a:ea typeface="굴림" pitchFamily="34" charset="-127"/>
              <a:cs typeface="Arial" pitchFamily="34" charset="0"/>
            </a:endParaRPr>
          </a:p>
          <a:p>
            <a:pPr marL="0" indent="0">
              <a:lnSpc>
                <a:spcPct val="105000"/>
              </a:lnSpc>
              <a:spcBef>
                <a:spcPct val="0"/>
              </a:spcBef>
              <a:buNone/>
            </a:pPr>
            <a:r>
              <a:rPr lang="en-US" altLang="ko-KR" sz="1200" b="1" dirty="0">
                <a:solidFill>
                  <a:schemeClr val="bg2">
                    <a:lumMod val="50000"/>
                  </a:schemeClr>
                </a:solidFill>
                <a:ea typeface="굴림" pitchFamily="34" charset="-127"/>
                <a:cs typeface="Arial" pitchFamily="34" charset="0"/>
              </a:rPr>
              <a:t>DISCLAIMER </a:t>
            </a:r>
            <a:r>
              <a:rPr lang="en-US" altLang="ko-KR" sz="1200" dirty="0">
                <a:solidFill>
                  <a:schemeClr val="bg2">
                    <a:lumMod val="50000"/>
                  </a:schemeClr>
                </a:solidFill>
                <a:ea typeface="굴림" pitchFamily="34" charset="-127"/>
                <a:cs typeface="Arial" pitchFamily="34" charset="0"/>
              </a:rPr>
              <a:t/>
            </a:r>
            <a:br>
              <a:rPr lang="en-US" altLang="ko-KR" sz="1200" dirty="0">
                <a:solidFill>
                  <a:schemeClr val="bg2">
                    <a:lumMod val="50000"/>
                  </a:schemeClr>
                </a:solidFill>
                <a:ea typeface="굴림" pitchFamily="34" charset="-127"/>
                <a:cs typeface="Arial" pitchFamily="34" charset="0"/>
              </a:rPr>
            </a:br>
            <a:r>
              <a:rPr lang="en-US" altLang="ko-KR" sz="1200" dirty="0">
                <a:solidFill>
                  <a:schemeClr val="bg2">
                    <a:lumMod val="50000"/>
                  </a:schemeClr>
                </a:solidFill>
                <a:ea typeface="굴림" pitchFamily="34" charset="-127"/>
                <a:cs typeface="Arial" pitchFamily="34" charset="0"/>
              </a:rPr>
              <a:t>The information contained in this document is compiled from various sources and provided on an "AS IS" basis for general information purposes only without any representations, conditions or warranties whether express or implied, including any implied warranties of satisfactory quality, completeness, accuracy or fitness for a particular purpose. </a:t>
            </a:r>
          </a:p>
          <a:p>
            <a:pPr>
              <a:lnSpc>
                <a:spcPct val="105000"/>
              </a:lnSpc>
              <a:spcBef>
                <a:spcPct val="0"/>
              </a:spcBef>
            </a:pPr>
            <a:endParaRPr lang="en-US" altLang="ko-KR" sz="1200" dirty="0">
              <a:solidFill>
                <a:schemeClr val="bg2">
                  <a:lumMod val="50000"/>
                </a:schemeClr>
              </a:solidFill>
              <a:ea typeface="굴림" pitchFamily="34" charset="-127"/>
              <a:cs typeface="Arial" pitchFamily="34" charset="0"/>
            </a:endParaRPr>
          </a:p>
          <a:p>
            <a:pPr marL="0" indent="0">
              <a:lnSpc>
                <a:spcPct val="105000"/>
              </a:lnSpc>
              <a:spcBef>
                <a:spcPct val="0"/>
              </a:spcBef>
              <a:buNone/>
            </a:pPr>
            <a:r>
              <a:rPr lang="en-US" altLang="ko-KR" sz="1200" dirty="0">
                <a:solidFill>
                  <a:schemeClr val="bg2">
                    <a:lumMod val="50000"/>
                  </a:schemeClr>
                </a:solidFill>
                <a:ea typeface="굴림" pitchFamily="34" charset="-127"/>
                <a:cs typeface="Arial" pitchFamily="34" charset="0"/>
              </a:rPr>
              <a:t>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its subsidiaries and related corporations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Group") disclaim any and all liability for all use of this information, including losses, damages, claims or expenses any person may incur as a result of the use of this information, even if advised of the possibility of such loss or damage.</a:t>
            </a:r>
          </a:p>
          <a:p>
            <a:pPr>
              <a:lnSpc>
                <a:spcPct val="105000"/>
              </a:lnSpc>
              <a:spcBef>
                <a:spcPct val="0"/>
              </a:spcBef>
            </a:pPr>
            <a:endParaRPr lang="en-US" sz="1200" dirty="0">
              <a:solidFill>
                <a:schemeClr val="bg2">
                  <a:lumMod val="50000"/>
                </a:schemeClr>
              </a:solidFill>
              <a:ea typeface="ＭＳ Ｐゴシック" pitchFamily="34" charset="-128"/>
              <a:cs typeface="Arial" pitchFamily="34" charset="0"/>
            </a:endParaRPr>
          </a:p>
          <a:p>
            <a:pPr marL="0" indent="0">
              <a:lnSpc>
                <a:spcPct val="80000"/>
              </a:lnSpc>
              <a:spcBef>
                <a:spcPct val="0"/>
              </a:spcBef>
              <a:buNone/>
            </a:pPr>
            <a:r>
              <a:rPr lang="en-US" sz="1200" dirty="0">
                <a:solidFill>
                  <a:schemeClr val="bg2">
                    <a:lumMod val="50000"/>
                  </a:schemeClr>
                </a:solidFill>
                <a:ea typeface="ＭＳ Ｐゴシック" pitchFamily="34" charset="-128"/>
                <a:cs typeface="Arial" pitchFamily="34" charset="0"/>
              </a:rPr>
              <a:t>© Ex </a:t>
            </a:r>
            <a:r>
              <a:rPr lang="en-US" sz="1200" dirty="0" err="1">
                <a:solidFill>
                  <a:schemeClr val="bg2">
                    <a:lumMod val="50000"/>
                  </a:schemeClr>
                </a:solidFill>
                <a:ea typeface="ＭＳ Ｐゴシック" pitchFamily="34" charset="-128"/>
                <a:cs typeface="Arial" pitchFamily="34" charset="0"/>
              </a:rPr>
              <a:t>Libris</a:t>
            </a:r>
            <a:r>
              <a:rPr lang="en-US" sz="1200" dirty="0">
                <a:solidFill>
                  <a:schemeClr val="bg2">
                    <a:lumMod val="50000"/>
                  </a:schemeClr>
                </a:solidFill>
                <a:ea typeface="ＭＳ Ｐゴシック" pitchFamily="34" charset="-128"/>
                <a:cs typeface="Arial" pitchFamily="34" charset="0"/>
              </a:rPr>
              <a:t> Ltd., 2014</a:t>
            </a:r>
          </a:p>
          <a:p>
            <a:pPr marL="0" indent="0">
              <a:lnSpc>
                <a:spcPct val="105000"/>
              </a:lnSpc>
              <a:spcBef>
                <a:spcPct val="0"/>
              </a:spcBef>
              <a:buNone/>
            </a:pPr>
            <a:endParaRPr lang="en-US" sz="1200" dirty="0">
              <a:solidFill>
                <a:schemeClr val="bg2">
                  <a:lumMod val="50000"/>
                </a:schemeClr>
              </a:solidFill>
              <a:ea typeface="ＭＳ Ｐゴシック" pitchFamily="34" charset="-128"/>
              <a:cs typeface="Arial" pitchFamily="34" charset="0"/>
            </a:endParaRPr>
          </a:p>
        </p:txBody>
      </p:sp>
    </p:spTree>
    <p:extLst>
      <p:ext uri="{BB962C8B-B14F-4D97-AF65-F5344CB8AC3E}">
        <p14:creationId xmlns:p14="http://schemas.microsoft.com/office/powerpoint/2010/main" val="2625235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Agenda</a:t>
            </a:r>
          </a:p>
        </p:txBody>
      </p:sp>
      <p:sp>
        <p:nvSpPr>
          <p:cNvPr id="20483" name="Rectangle 3"/>
          <p:cNvSpPr>
            <a:spLocks noGrp="1" noChangeArrowheads="1"/>
          </p:cNvSpPr>
          <p:nvPr>
            <p:ph type="body" idx="1"/>
          </p:nvPr>
        </p:nvSpPr>
        <p:spPr>
          <a:xfrm>
            <a:off x="501650" y="1163638"/>
            <a:ext cx="8140700" cy="5376862"/>
          </a:xfrm>
        </p:spPr>
        <p:txBody>
          <a:bodyPr/>
          <a:lstStyle/>
          <a:p>
            <a:pPr eaLnBrk="1" hangingPunct="1"/>
            <a:r>
              <a:rPr lang="en-US" dirty="0" smtClean="0">
                <a:solidFill>
                  <a:schemeClr val="bg2">
                    <a:lumMod val="50000"/>
                  </a:schemeClr>
                </a:solidFill>
              </a:rPr>
              <a:t>Statistics</a:t>
            </a:r>
          </a:p>
          <a:p>
            <a:pPr lvl="1" eaLnBrk="1" hangingPunct="1"/>
            <a:r>
              <a:rPr lang="en-US" dirty="0" smtClean="0">
                <a:solidFill>
                  <a:schemeClr val="bg2">
                    <a:lumMod val="50000"/>
                  </a:schemeClr>
                </a:solidFill>
              </a:rPr>
              <a:t>SFX Statistics</a:t>
            </a:r>
          </a:p>
          <a:p>
            <a:pPr lvl="1" eaLnBrk="1" hangingPunct="1"/>
            <a:r>
              <a:rPr lang="en-US" dirty="0" smtClean="0">
                <a:solidFill>
                  <a:schemeClr val="bg2">
                    <a:lumMod val="50000"/>
                  </a:schemeClr>
                </a:solidFill>
              </a:rPr>
              <a:t>USTAT</a:t>
            </a:r>
          </a:p>
          <a:p>
            <a:pPr eaLnBrk="1" hangingPunct="1"/>
            <a:r>
              <a:rPr lang="en-US" dirty="0" smtClean="0">
                <a:solidFill>
                  <a:schemeClr val="bg2">
                    <a:lumMod val="50000"/>
                  </a:schemeClr>
                </a:solidFill>
              </a:rPr>
              <a:t>Summary and </a:t>
            </a:r>
            <a:r>
              <a:rPr lang="en-US" dirty="0">
                <a:solidFill>
                  <a:schemeClr val="bg2">
                    <a:lumMod val="50000"/>
                  </a:schemeClr>
                </a:solidFill>
              </a:rPr>
              <a:t>a</a:t>
            </a:r>
            <a:r>
              <a:rPr lang="en-US" dirty="0" smtClean="0">
                <a:solidFill>
                  <a:schemeClr val="bg2">
                    <a:lumMod val="50000"/>
                  </a:schemeClr>
                </a:solidFill>
              </a:rPr>
              <a:t>dditional resources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Group 8"/>
          <p:cNvGrpSpPr>
            <a:grpSpLocks/>
          </p:cNvGrpSpPr>
          <p:nvPr/>
        </p:nvGrpSpPr>
        <p:grpSpPr bwMode="auto">
          <a:xfrm>
            <a:off x="3381375" y="1239838"/>
            <a:ext cx="4802188" cy="4802187"/>
            <a:chOff x="2130" y="781"/>
            <a:chExt cx="3025" cy="3025"/>
          </a:xfrm>
        </p:grpSpPr>
        <p:pic>
          <p:nvPicPr>
            <p:cNvPr id="19460" name="Picture 3" descr="p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71302">
              <a:off x="2130" y="781"/>
              <a:ext cx="3025" cy="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Text Box 4"/>
            <p:cNvSpPr txBox="1">
              <a:spLocks noChangeArrowheads="1"/>
            </p:cNvSpPr>
            <p:nvPr/>
          </p:nvSpPr>
          <p:spPr bwMode="auto">
            <a:xfrm rot="732348">
              <a:off x="2820" y="1139"/>
              <a:ext cx="1963" cy="1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eaLnBrk="0" hangingPunct="0">
                <a:defRPr b="1">
                  <a:solidFill>
                    <a:srgbClr val="000000"/>
                  </a:solidFill>
                  <a:latin typeface="Verdana" pitchFamily="34" charset="0"/>
                  <a:ea typeface="ヒラギノ角ゴ ProN W3" charset="-128"/>
                  <a:sym typeface="Arial" pitchFamily="34" charset="0"/>
                </a:defRPr>
              </a:lvl1pPr>
              <a:lvl2pPr marL="742950" indent="-285750" eaLnBrk="0" hangingPunct="0">
                <a:defRPr b="1">
                  <a:solidFill>
                    <a:srgbClr val="000000"/>
                  </a:solidFill>
                  <a:latin typeface="Verdana" pitchFamily="34" charset="0"/>
                  <a:ea typeface="ヒラギノ角ゴ ProN W3" charset="-128"/>
                  <a:sym typeface="Arial" pitchFamily="34" charset="0"/>
                </a:defRPr>
              </a:lvl2pPr>
              <a:lvl3pPr marL="1143000" indent="-228600" eaLnBrk="0" hangingPunct="0">
                <a:defRPr b="1">
                  <a:solidFill>
                    <a:srgbClr val="000000"/>
                  </a:solidFill>
                  <a:latin typeface="Verdana" pitchFamily="34" charset="0"/>
                  <a:ea typeface="ヒラギノ角ゴ ProN W3" charset="-128"/>
                  <a:sym typeface="Arial" pitchFamily="34" charset="0"/>
                </a:defRPr>
              </a:lvl3pPr>
              <a:lvl4pPr marL="1600200" indent="-228600" eaLnBrk="0" hangingPunct="0">
                <a:defRPr b="1">
                  <a:solidFill>
                    <a:srgbClr val="000000"/>
                  </a:solidFill>
                  <a:latin typeface="Verdana" pitchFamily="34" charset="0"/>
                  <a:ea typeface="ヒラギノ角ゴ ProN W3" charset="-128"/>
                  <a:sym typeface="Arial" pitchFamily="34" charset="0"/>
                </a:defRPr>
              </a:lvl4pPr>
              <a:lvl5pPr marL="2057400" indent="-228600" eaLnBrk="0" hangingPunct="0">
                <a:defRPr b="1">
                  <a:solidFill>
                    <a:srgbClr val="000000"/>
                  </a:solidFill>
                  <a:latin typeface="Verdana" pitchFamily="34" charset="0"/>
                  <a:ea typeface="ヒラギノ角ゴ ProN W3" charset="-128"/>
                  <a:sym typeface="Arial" pitchFamily="34" charset="0"/>
                </a:defRPr>
              </a:lvl5pPr>
              <a:lvl6pPr marL="25146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6pPr>
              <a:lvl7pPr marL="29718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7pPr>
              <a:lvl8pPr marL="34290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8pPr>
              <a:lvl9pPr marL="38862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9pPr>
            </a:lstStyle>
            <a:p>
              <a:pPr eaLnBrk="1" hangingPunct="1"/>
              <a:r>
                <a:rPr lang="en-US" dirty="0">
                  <a:solidFill>
                    <a:schemeClr val="bg2">
                      <a:lumMod val="50000"/>
                    </a:schemeClr>
                  </a:solidFill>
                </a:rPr>
                <a:t>How </a:t>
              </a:r>
              <a:r>
                <a:rPr lang="en-US" dirty="0" smtClean="0">
                  <a:solidFill>
                    <a:schemeClr val="bg2">
                      <a:lumMod val="50000"/>
                    </a:schemeClr>
                  </a:solidFill>
                </a:rPr>
                <a:t>To...</a:t>
              </a:r>
            </a:p>
            <a:p>
              <a:pPr algn="l" eaLnBrk="1" hangingPunct="1">
                <a:spcBef>
                  <a:spcPts val="0"/>
                </a:spcBef>
              </a:pPr>
              <a:endParaRPr lang="en-US" b="0" dirty="0">
                <a:solidFill>
                  <a:schemeClr val="bg2">
                    <a:lumMod val="50000"/>
                  </a:schemeClr>
                </a:solidFill>
              </a:endParaRPr>
            </a:p>
            <a:p>
              <a:pPr algn="l" eaLnBrk="1" hangingPunct="1">
                <a:spcBef>
                  <a:spcPts val="0"/>
                </a:spcBef>
              </a:pPr>
              <a:r>
                <a:rPr lang="en-US" b="0" dirty="0">
                  <a:solidFill>
                    <a:schemeClr val="bg2">
                      <a:lumMod val="50000"/>
                    </a:schemeClr>
                  </a:solidFill>
                </a:rPr>
                <a:t>Analyze SFX usage through statistics</a:t>
              </a:r>
            </a:p>
            <a:p>
              <a:pPr algn="l" eaLnBrk="1" hangingPunct="1">
                <a:spcBef>
                  <a:spcPts val="0"/>
                </a:spcBef>
              </a:pPr>
              <a:endParaRPr lang="en-US" b="0" dirty="0">
                <a:solidFill>
                  <a:schemeClr val="bg2">
                    <a:lumMod val="50000"/>
                  </a:schemeClr>
                </a:solidFill>
              </a:endParaRPr>
            </a:p>
            <a:p>
              <a:pPr algn="l" eaLnBrk="1" hangingPunct="1">
                <a:spcBef>
                  <a:spcPts val="0"/>
                </a:spcBef>
              </a:pPr>
              <a:r>
                <a:rPr lang="en-US" b="0" dirty="0" smtClean="0">
                  <a:solidFill>
                    <a:schemeClr val="bg2">
                      <a:lumMod val="50000"/>
                    </a:schemeClr>
                  </a:solidFill>
                </a:rPr>
                <a:t>Access USTAT to analyze </a:t>
              </a:r>
              <a:r>
                <a:rPr lang="en-US" b="0" dirty="0">
                  <a:solidFill>
                    <a:schemeClr val="bg2">
                      <a:lumMod val="50000"/>
                    </a:schemeClr>
                  </a:solidFill>
                </a:rPr>
                <a:t>vendor-provided </a:t>
              </a:r>
              <a:r>
                <a:rPr lang="en-US" b="0" dirty="0" smtClean="0">
                  <a:solidFill>
                    <a:schemeClr val="bg2">
                      <a:lumMod val="50000"/>
                    </a:schemeClr>
                  </a:solidFill>
                </a:rPr>
                <a:t>usage statistics</a:t>
              </a:r>
              <a:endParaRPr lang="en-US" b="0" dirty="0">
                <a:solidFill>
                  <a:schemeClr val="bg2">
                    <a:lumMod val="50000"/>
                  </a:schemeClr>
                </a:solidFill>
              </a:endParaRPr>
            </a:p>
          </p:txBody>
        </p:sp>
      </p:grpSp>
      <p:sp>
        <p:nvSpPr>
          <p:cNvPr id="19459" name="Rectangle 5"/>
          <p:cNvSpPr>
            <a:spLocks noGrp="1" noChangeArrowheads="1"/>
          </p:cNvSpPr>
          <p:nvPr>
            <p:ph type="ctrTitle"/>
          </p:nvPr>
        </p:nvSpPr>
        <p:spPr>
          <a:xfrm>
            <a:off x="693738" y="893763"/>
            <a:ext cx="7772400" cy="1470025"/>
          </a:xfrm>
        </p:spPr>
        <p:txBody>
          <a:bodyPr/>
          <a:lstStyle/>
          <a:p>
            <a:pPr eaLnBrk="1" hangingPunct="1"/>
            <a:r>
              <a:rPr lang="en-US" dirty="0" smtClean="0"/>
              <a:t>Objectives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Agenda</a:t>
            </a:r>
          </a:p>
        </p:txBody>
      </p:sp>
      <p:sp>
        <p:nvSpPr>
          <p:cNvPr id="20483" name="Rectangle 3"/>
          <p:cNvSpPr>
            <a:spLocks noGrp="1" noChangeArrowheads="1"/>
          </p:cNvSpPr>
          <p:nvPr>
            <p:ph type="body" idx="1"/>
          </p:nvPr>
        </p:nvSpPr>
        <p:spPr>
          <a:xfrm>
            <a:off x="501650" y="1163638"/>
            <a:ext cx="8140700" cy="5376862"/>
          </a:xfrm>
        </p:spPr>
        <p:txBody>
          <a:bodyPr/>
          <a:lstStyle/>
          <a:p>
            <a:pPr eaLnBrk="1" hangingPunct="1"/>
            <a:r>
              <a:rPr lang="en-US" dirty="0" smtClean="0"/>
              <a:t>Statistics</a:t>
            </a:r>
          </a:p>
          <a:p>
            <a:pPr lvl="1" eaLnBrk="1" hangingPunct="1"/>
            <a:r>
              <a:rPr lang="en-US" dirty="0" smtClean="0">
                <a:solidFill>
                  <a:schemeClr val="bg2">
                    <a:lumMod val="50000"/>
                  </a:schemeClr>
                </a:solidFill>
              </a:rPr>
              <a:t>SFX Statistics</a:t>
            </a:r>
          </a:p>
          <a:p>
            <a:pPr lvl="1" eaLnBrk="1" hangingPunct="1"/>
            <a:r>
              <a:rPr lang="en-US" dirty="0" smtClean="0">
                <a:solidFill>
                  <a:schemeClr val="bg1">
                    <a:lumMod val="65000"/>
                  </a:schemeClr>
                </a:solidFill>
              </a:rPr>
              <a:t>USTAT</a:t>
            </a:r>
          </a:p>
          <a:p>
            <a:pPr eaLnBrk="1" hangingPunct="1"/>
            <a:r>
              <a:rPr lang="en-US" dirty="0" smtClean="0">
                <a:solidFill>
                  <a:schemeClr val="bg1">
                    <a:lumMod val="65000"/>
                  </a:schemeClr>
                </a:solidFill>
              </a:rPr>
              <a:t>Summary and </a:t>
            </a:r>
            <a:r>
              <a:rPr lang="en-US" dirty="0">
                <a:solidFill>
                  <a:schemeClr val="bg1">
                    <a:lumMod val="65000"/>
                  </a:schemeClr>
                </a:solidFill>
              </a:rPr>
              <a:t>a</a:t>
            </a:r>
            <a:r>
              <a:rPr lang="en-US" dirty="0" smtClean="0">
                <a:solidFill>
                  <a:schemeClr val="bg1">
                    <a:lumMod val="65000"/>
                  </a:schemeClr>
                </a:solidFill>
              </a:rPr>
              <a:t>dditional resources</a:t>
            </a:r>
          </a:p>
        </p:txBody>
      </p:sp>
    </p:spTree>
    <p:extLst>
      <p:ext uri="{BB962C8B-B14F-4D97-AF65-F5344CB8AC3E}">
        <p14:creationId xmlns:p14="http://schemas.microsoft.com/office/powerpoint/2010/main" val="19613543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US" sz="2800" dirty="0" smtClean="0"/>
              <a:t>SFX Admin Center</a:t>
            </a:r>
          </a:p>
        </p:txBody>
      </p:sp>
      <p:pic>
        <p:nvPicPr>
          <p:cNvPr id="532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688" y="1187450"/>
            <a:ext cx="7997825" cy="397510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4" name="Rectangle 3"/>
          <p:cNvSpPr/>
          <p:nvPr/>
        </p:nvSpPr>
        <p:spPr>
          <a:xfrm>
            <a:off x="4494935" y="1981200"/>
            <a:ext cx="1372465" cy="923636"/>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sz="2800" smtClean="0"/>
              <a:t>Statistics: Queries</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390" y="1161893"/>
            <a:ext cx="8651220" cy="453421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sz="2800" smtClean="0"/>
              <a:t>Statistics: Queries</a:t>
            </a:r>
          </a:p>
        </p:txBody>
      </p:sp>
      <p:sp>
        <p:nvSpPr>
          <p:cNvPr id="453635" name="Rectangle 3"/>
          <p:cNvSpPr>
            <a:spLocks noGrp="1" noChangeArrowheads="1"/>
          </p:cNvSpPr>
          <p:nvPr>
            <p:ph type="body" idx="1"/>
          </p:nvPr>
        </p:nvSpPr>
        <p:spPr/>
        <p:txBody>
          <a:bodyPr/>
          <a:lstStyle/>
          <a:p>
            <a:pPr eaLnBrk="1" hangingPunct="1"/>
            <a:r>
              <a:rPr lang="en-US" dirty="0" smtClean="0"/>
              <a:t>Request: User clicks SFX button in Source</a:t>
            </a:r>
          </a:p>
          <a:p>
            <a:pPr eaLnBrk="1" hangingPunct="1"/>
            <a:endParaRPr lang="en-US" dirty="0" smtClean="0"/>
          </a:p>
          <a:p>
            <a:pPr eaLnBrk="1" hangingPunct="1"/>
            <a:endParaRPr lang="en-US" dirty="0"/>
          </a:p>
          <a:p>
            <a:pPr marL="0" indent="0" eaLnBrk="1" hangingPunct="1">
              <a:buNone/>
            </a:pPr>
            <a:endParaRPr lang="en-US" dirty="0" smtClean="0"/>
          </a:p>
          <a:p>
            <a:pPr eaLnBrk="1" hangingPunct="1"/>
            <a:r>
              <a:rPr lang="en-US" dirty="0" err="1" smtClean="0"/>
              <a:t>Clickthrough</a:t>
            </a:r>
            <a:r>
              <a:rPr lang="en-US" dirty="0" smtClean="0"/>
              <a:t>: User clicks on link in SFX Menu</a:t>
            </a:r>
          </a:p>
        </p:txBody>
      </p:sp>
      <p:pic>
        <p:nvPicPr>
          <p:cNvPr id="4" name="Picture 3" descr="1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28009" y="1676400"/>
            <a:ext cx="3316176" cy="214745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9875" y="4524375"/>
            <a:ext cx="2524125" cy="18002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429000" y="2971800"/>
            <a:ext cx="381000" cy="2286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819400" y="5791200"/>
            <a:ext cx="2514600" cy="2286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sz="2800" smtClean="0"/>
              <a:t>Statistics: Queries List</a:t>
            </a:r>
          </a:p>
        </p:txBody>
      </p:sp>
      <p:graphicFrame>
        <p:nvGraphicFramePr>
          <p:cNvPr id="456492" name="Group 812"/>
          <p:cNvGraphicFramePr>
            <a:graphicFrameLocks noGrp="1"/>
          </p:cNvGraphicFramePr>
          <p:nvPr>
            <p:ph idx="1"/>
          </p:nvPr>
        </p:nvGraphicFramePr>
        <p:xfrm>
          <a:off x="228600" y="914400"/>
          <a:ext cx="8686800" cy="5280026"/>
        </p:xfrm>
        <a:graphic>
          <a:graphicData uri="http://schemas.openxmlformats.org/drawingml/2006/table">
            <a:tbl>
              <a:tblPr/>
              <a:tblGrid>
                <a:gridCol w="358775"/>
                <a:gridCol w="3984625"/>
                <a:gridCol w="4343400"/>
              </a:tblGrid>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a:t>
                      </a:r>
                      <a:endParaRPr kumimoji="0" lang="en-US" sz="14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Statistical Query</a:t>
                      </a:r>
                      <a:endParaRPr kumimoji="0" lang="en-US" sz="14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Description</a:t>
                      </a:r>
                      <a:endParaRPr kumimoji="0" lang="en-US" sz="14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1013">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requests and clickthroughs per day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Overall SFX usage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2</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requests and clickthroughs per source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Usage by source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3</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requests and clickthroughs per object type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Usage by object type (Journal, Newspaper, Book, etc.)</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4</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requests and clickthroughs per service type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Usage by service type (getFullTxt, getAbstract, etc.)</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2600">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5</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SFX requests with/without full-text services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requests that did/did not have full text services.</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6</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Top target services shown in the SFX menu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times target services appear in the SFX Menu</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7</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clickthroughs per target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Usage by target</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8</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clickthroughs per target service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Usage by target service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1013">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9</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clickthroughs for one particular serial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Journal usage - one journal, multiple targets</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10</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Most popular serials selected by target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Journal usage - all journals within a target</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9_urm">
  <a:themeElements>
    <a:clrScheme name="9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9_urm">
      <a:majorFont>
        <a:latin typeface="Verdana"/>
        <a:ea typeface="ＭＳ Ｐゴシック"/>
        <a:cs typeface="Arial"/>
      </a:majorFont>
      <a:minorFont>
        <a:latin typeface="Verdana"/>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9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9_ur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9_ur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9_ur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9_ur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9_ur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9_ur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9_ur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9_ur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9_ur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9_ur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9_ur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_urm">
  <a:themeElements>
    <a:clrScheme name="10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0_urm">
      <a:majorFont>
        <a:latin typeface="Verdana"/>
        <a:ea typeface="ＭＳ Ｐゴシック"/>
        <a:cs typeface="Arial"/>
      </a:majorFont>
      <a:minorFont>
        <a:latin typeface="Verdana"/>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0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0_ur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0_ur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0_ur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0_ur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0_ur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0_ur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0_ur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0_ur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0_ur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0_ur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0_ur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8_urm">
  <a:themeElements>
    <a:clrScheme name="8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8_urm">
      <a:majorFont>
        <a:latin typeface="Verdana"/>
        <a:ea typeface="ＭＳ Ｐゴシック"/>
        <a:cs typeface="Arial"/>
      </a:majorFont>
      <a:minorFont>
        <a:latin typeface="Verdana"/>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8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8_ur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8_ur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8_ur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8_ur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8_ur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8_ur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8_ur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8_ur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8_ur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8_ur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8_ur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FX_Template">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76200" cap="flat" cmpd="sng" algn="ctr">
          <a:solidFill>
            <a:srgbClr val="2D008E"/>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76200" cap="flat" cmpd="sng" algn="ctr">
          <a:solidFill>
            <a:srgbClr val="2D008E"/>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4831</TotalTime>
  <Words>1530</Words>
  <Application>Microsoft Office PowerPoint</Application>
  <PresentationFormat>On-screen Show (4:3)</PresentationFormat>
  <Paragraphs>175</Paragraphs>
  <Slides>16</Slides>
  <Notes>16</Notes>
  <HiddenSlides>0</HiddenSlides>
  <MMClips>0</MMClips>
  <ScaleCrop>false</ScaleCrop>
  <HeadingPairs>
    <vt:vector size="4" baseType="variant">
      <vt:variant>
        <vt:lpstr>Theme</vt:lpstr>
      </vt:variant>
      <vt:variant>
        <vt:i4>4</vt:i4>
      </vt:variant>
      <vt:variant>
        <vt:lpstr>Slide Titles</vt:lpstr>
      </vt:variant>
      <vt:variant>
        <vt:i4>16</vt:i4>
      </vt:variant>
    </vt:vector>
  </HeadingPairs>
  <TitlesOfParts>
    <vt:vector size="20" baseType="lpstr">
      <vt:lpstr>9_urm</vt:lpstr>
      <vt:lpstr>10_urm</vt:lpstr>
      <vt:lpstr>8_urm</vt:lpstr>
      <vt:lpstr>SFX_Template</vt:lpstr>
      <vt:lpstr>PowerPoint Presentation</vt:lpstr>
      <vt:lpstr>Copyright Statement</vt:lpstr>
      <vt:lpstr>Agenda</vt:lpstr>
      <vt:lpstr>Objectives</vt:lpstr>
      <vt:lpstr>Agenda</vt:lpstr>
      <vt:lpstr>SFX Admin Center</vt:lpstr>
      <vt:lpstr>Statistics: Queries</vt:lpstr>
      <vt:lpstr>Statistics: Queries</vt:lpstr>
      <vt:lpstr>Statistics: Queries List</vt:lpstr>
      <vt:lpstr>Statistics: Queries List</vt:lpstr>
      <vt:lpstr>Statistics: Scheduled Queries List</vt:lpstr>
      <vt:lpstr>Agenda</vt:lpstr>
      <vt:lpstr>Statistics: UStat</vt:lpstr>
      <vt:lpstr>Agenda</vt:lpstr>
      <vt:lpstr>Summary</vt:lpstr>
      <vt:lpstr>Additional Resources</vt:lpstr>
    </vt:vector>
  </TitlesOfParts>
  <Company>Endeavor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Jean Cabaup</dc:creator>
  <cp:lastModifiedBy>Carrie Bartels</cp:lastModifiedBy>
  <cp:revision>615</cp:revision>
  <cp:lastPrinted>2014-08-12T16:24:12Z</cp:lastPrinted>
  <dcterms:created xsi:type="dcterms:W3CDTF">2011-06-06T18:24:31Z</dcterms:created>
  <dcterms:modified xsi:type="dcterms:W3CDTF">2014-08-19T13:59:32Z</dcterms:modified>
</cp:coreProperties>
</file>