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7" r:id="rId1"/>
    <p:sldMasterId id="2147484528" r:id="rId2"/>
    <p:sldMasterId id="2147484526" r:id="rId3"/>
    <p:sldMasterId id="2147484239" r:id="rId4"/>
  </p:sldMasterIdLst>
  <p:notesMasterIdLst>
    <p:notesMasterId r:id="rId44"/>
  </p:notesMasterIdLst>
  <p:handoutMasterIdLst>
    <p:handoutMasterId r:id="rId45"/>
  </p:handoutMasterIdLst>
  <p:sldIdLst>
    <p:sldId id="1726" r:id="rId5"/>
    <p:sldId id="1812" r:id="rId6"/>
    <p:sldId id="1813" r:id="rId7"/>
    <p:sldId id="1814" r:id="rId8"/>
    <p:sldId id="1820" r:id="rId9"/>
    <p:sldId id="1824" r:id="rId10"/>
    <p:sldId id="1828" r:id="rId11"/>
    <p:sldId id="1829" r:id="rId12"/>
    <p:sldId id="1830" r:id="rId13"/>
    <p:sldId id="1850" r:id="rId14"/>
    <p:sldId id="1881" r:id="rId15"/>
    <p:sldId id="1883" r:id="rId16"/>
    <p:sldId id="1821" r:id="rId17"/>
    <p:sldId id="1889" r:id="rId18"/>
    <p:sldId id="1890" r:id="rId19"/>
    <p:sldId id="1891" r:id="rId20"/>
    <p:sldId id="1892" r:id="rId21"/>
    <p:sldId id="1893" r:id="rId22"/>
    <p:sldId id="1894" r:id="rId23"/>
    <p:sldId id="1895" r:id="rId24"/>
    <p:sldId id="1896" r:id="rId25"/>
    <p:sldId id="1897" r:id="rId26"/>
    <p:sldId id="1898" r:id="rId27"/>
    <p:sldId id="1899" r:id="rId28"/>
    <p:sldId id="1888" r:id="rId29"/>
    <p:sldId id="1859" r:id="rId30"/>
    <p:sldId id="1900" r:id="rId31"/>
    <p:sldId id="1907" r:id="rId32"/>
    <p:sldId id="1901" r:id="rId33"/>
    <p:sldId id="1836" r:id="rId34"/>
    <p:sldId id="1878" r:id="rId35"/>
    <p:sldId id="1902" r:id="rId36"/>
    <p:sldId id="1903" r:id="rId37"/>
    <p:sldId id="1906" r:id="rId38"/>
    <p:sldId id="1905" r:id="rId39"/>
    <p:sldId id="1887" r:id="rId40"/>
    <p:sldId id="1886" r:id="rId41"/>
    <p:sldId id="1873" r:id="rId42"/>
    <p:sldId id="1885" r:id="rId43"/>
  </p:sldIdLst>
  <p:sldSz cx="9144000" cy="6858000" type="screen4x3"/>
  <p:notesSz cx="7023100" cy="9309100"/>
  <p:defaultTex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1C1"/>
    <a:srgbClr val="FFD9AD"/>
    <a:srgbClr val="62D13B"/>
    <a:srgbClr val="A04036"/>
    <a:srgbClr val="E68900"/>
    <a:srgbClr val="54A0DE"/>
    <a:srgbClr val="F36925"/>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1" autoAdjust="0"/>
    <p:restoredTop sz="96639" autoAdjust="0"/>
  </p:normalViewPr>
  <p:slideViewPr>
    <p:cSldViewPr>
      <p:cViewPr varScale="1">
        <p:scale>
          <a:sx n="72" d="100"/>
          <a:sy n="72" d="100"/>
        </p:scale>
        <p:origin x="-942" y="-8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80231" y="1"/>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lvl1pPr algn="r"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2291" name="Rectangle 3"/>
          <p:cNvSpPr>
            <a:spLocks noGrp="1" noChangeArrowheads="1"/>
          </p:cNvSpPr>
          <p:nvPr>
            <p:ph type="dt" sz="quarter" idx="1"/>
          </p:nvPr>
        </p:nvSpPr>
        <p:spPr bwMode="auto">
          <a:xfrm>
            <a:off x="1583" y="1"/>
            <a:ext cx="304286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lvl1pPr algn="l"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2292" name="Rectangle 4"/>
          <p:cNvSpPr>
            <a:spLocks noGrp="1" noChangeArrowheads="1"/>
          </p:cNvSpPr>
          <p:nvPr>
            <p:ph type="ftr" sz="quarter" idx="2"/>
          </p:nvPr>
        </p:nvSpPr>
        <p:spPr bwMode="auto">
          <a:xfrm>
            <a:off x="1" y="8842376"/>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b" anchorCtr="0" compatLnSpc="1">
            <a:prstTxWarp prst="textNoShape">
              <a:avLst/>
            </a:prstTxWarp>
          </a:bodyPr>
          <a:lstStyle>
            <a:lvl1pPr algn="l"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2293" name="Rectangle 5"/>
          <p:cNvSpPr>
            <a:spLocks noGrp="1" noChangeArrowheads="1"/>
          </p:cNvSpPr>
          <p:nvPr>
            <p:ph type="sldNum" sz="quarter" idx="3"/>
          </p:nvPr>
        </p:nvSpPr>
        <p:spPr bwMode="auto">
          <a:xfrm>
            <a:off x="3980231" y="8842376"/>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b" anchorCtr="0" compatLnSpc="1">
            <a:prstTxWarp prst="textNoShape">
              <a:avLst/>
            </a:prstTxWarp>
          </a:bodyPr>
          <a:lstStyle>
            <a:lvl1pPr algn="r" defTabSz="933113">
              <a:spcBef>
                <a:spcPct val="0"/>
              </a:spcBef>
              <a:defRPr sz="1300" b="0">
                <a:solidFill>
                  <a:schemeClr val="tx1"/>
                </a:solidFill>
                <a:latin typeface="Arial" pitchFamily="34" charset="0"/>
              </a:defRPr>
            </a:lvl1pPr>
          </a:lstStyle>
          <a:p>
            <a:fld id="{CC9AA22E-3DF0-4BCB-A428-CEECBD1FA25F}" type="slidenum">
              <a:rPr lang="ar-SA"/>
              <a:pPr/>
              <a:t>‹#›</a:t>
            </a:fld>
            <a:endParaRPr lang="en-US">
              <a:cs typeface="Arial" pitchFamily="34" charset="0"/>
            </a:endParaRPr>
          </a:p>
        </p:txBody>
      </p:sp>
      <p:pic>
        <p:nvPicPr>
          <p:cNvPr id="1434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4" y="-303213"/>
            <a:ext cx="7021519"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646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1"/>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lvl1pPr algn="l"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4339" name="Rectangle 3"/>
          <p:cNvSpPr>
            <a:spLocks noGrp="1" noChangeArrowheads="1"/>
          </p:cNvSpPr>
          <p:nvPr>
            <p:ph type="dt" idx="1"/>
          </p:nvPr>
        </p:nvSpPr>
        <p:spPr bwMode="auto">
          <a:xfrm>
            <a:off x="3980231" y="1589"/>
            <a:ext cx="304286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lvl1pPr algn="r"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5364" name="Rectangle 4"/>
          <p:cNvSpPr>
            <a:spLocks noGrp="1" noRot="1" noChangeAspect="1" noChangeArrowheads="1" noTextEdit="1"/>
          </p:cNvSpPr>
          <p:nvPr>
            <p:ph type="sldImg" idx="2"/>
          </p:nvPr>
        </p:nvSpPr>
        <p:spPr bwMode="auto">
          <a:xfrm>
            <a:off x="1185863" y="698500"/>
            <a:ext cx="4652962"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1836" y="4422776"/>
            <a:ext cx="5619429"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1" y="8842376"/>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b" anchorCtr="0" compatLnSpc="1">
            <a:prstTxWarp prst="textNoShape">
              <a:avLst/>
            </a:prstTxWarp>
          </a:bodyPr>
          <a:lstStyle>
            <a:lvl1pPr algn="l"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4343" name="Rectangle 7"/>
          <p:cNvSpPr>
            <a:spLocks noGrp="1" noChangeArrowheads="1"/>
          </p:cNvSpPr>
          <p:nvPr>
            <p:ph type="sldNum" sz="quarter" idx="5"/>
          </p:nvPr>
        </p:nvSpPr>
        <p:spPr bwMode="auto">
          <a:xfrm>
            <a:off x="3980231" y="8843965"/>
            <a:ext cx="304286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b" anchorCtr="0" compatLnSpc="1">
            <a:prstTxWarp prst="textNoShape">
              <a:avLst/>
            </a:prstTxWarp>
          </a:bodyPr>
          <a:lstStyle>
            <a:lvl1pPr algn="r" defTabSz="933113">
              <a:spcBef>
                <a:spcPct val="0"/>
              </a:spcBef>
              <a:defRPr sz="1300" b="0">
                <a:solidFill>
                  <a:schemeClr val="tx1"/>
                </a:solidFill>
                <a:latin typeface="Arial" pitchFamily="34" charset="0"/>
              </a:defRPr>
            </a:lvl1pPr>
          </a:lstStyle>
          <a:p>
            <a:fld id="{D0C5F65E-AE82-496A-90B0-3B6D6479628E}" type="slidenum">
              <a:rPr lang="ar-SA"/>
              <a:pPr/>
              <a:t>‹#›</a:t>
            </a:fld>
            <a:endParaRPr lang="en-US">
              <a:cs typeface="Arial" pitchFamily="34" charset="0"/>
            </a:endParaRPr>
          </a:p>
        </p:txBody>
      </p:sp>
    </p:spTree>
    <p:extLst>
      <p:ext uri="{BB962C8B-B14F-4D97-AF65-F5344CB8AC3E}">
        <p14:creationId xmlns:p14="http://schemas.microsoft.com/office/powerpoint/2010/main" val="2382671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p:txBody>
          <a:bodyPr/>
          <a:lstStyle/>
          <a:p>
            <a:r>
              <a:rPr lang="en-US" dirty="0" smtClean="0">
                <a:ea typeface="ＭＳ Ｐゴシック" pitchFamily="34" charset="-128"/>
              </a:rPr>
              <a:t>Hello and welcome to this session</a:t>
            </a:r>
            <a:r>
              <a:rPr lang="en-US" baseline="0" dirty="0" smtClean="0">
                <a:ea typeface="ＭＳ Ｐゴシック" pitchFamily="34" charset="-128"/>
              </a:rPr>
              <a:t> on User Interface Configuration for the A-Z List.</a:t>
            </a:r>
          </a:p>
          <a:p>
            <a:endParaRPr lang="en-US" baseline="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presentation is copyrighted and is the confidential property of Ex </a:t>
            </a:r>
            <a:r>
              <a:rPr lang="en-US" dirty="0" err="1" smtClean="0"/>
              <a:t>Libris</a:t>
            </a:r>
            <a:r>
              <a:rPr lang="en-US" dirty="0" smtClean="0"/>
              <a:t> Ltd. Information included in this presentation is periodically reviewed and updated. You may shared these training materials within your institution but not beyond.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r>
              <a:rPr lang="en-US" b="0" baseline="0" dirty="0" smtClean="0">
                <a:ea typeface="ＭＳ Ｐゴシック" pitchFamily="34" charset="-128"/>
              </a:rPr>
              <a:t>In addition to the standard A-Z List, the SFX A-Z List browser toolbar is available as an add-on component for Internet Explorer browser only.  It allows your end users to quickly search the SFX A-Z List from anywhere on the web.</a:t>
            </a:r>
          </a:p>
          <a:p>
            <a:endParaRPr lang="en-US" b="0" baseline="0" dirty="0" smtClean="0">
              <a:ea typeface="ＭＳ Ｐゴシック" pitchFamily="34" charset="-128"/>
            </a:endParaRPr>
          </a:p>
          <a:p>
            <a:r>
              <a:rPr lang="en-US" b="1" baseline="0" dirty="0" smtClean="0">
                <a:ea typeface="ＭＳ Ｐゴシック" pitchFamily="34" charset="-128"/>
              </a:rPr>
              <a:t>(click) </a:t>
            </a:r>
            <a:r>
              <a:rPr lang="en-US" b="0" baseline="0" dirty="0" smtClean="0">
                <a:ea typeface="ＭＳ Ｐゴシック" pitchFamily="34" charset="-128"/>
              </a:rPr>
              <a:t>It’s also possible to generate the html for an embedded search box to allow users to do a quick search of the A-Z list from your library’s home page.</a:t>
            </a:r>
          </a:p>
          <a:p>
            <a:endParaRPr lang="en-US" b="0" baseline="0"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in addition to the </a:t>
            </a:r>
            <a:r>
              <a:rPr lang="en-US" dirty="0" err="1" smtClean="0"/>
              <a:t>eJournals</a:t>
            </a:r>
            <a:r>
              <a:rPr lang="en-US" dirty="0" smtClean="0"/>
              <a:t> A-Z list, there</a:t>
            </a:r>
            <a:r>
              <a:rPr lang="en-US" baseline="0" dirty="0" smtClean="0"/>
              <a:t> is also a separate A-Z list for </a:t>
            </a:r>
            <a:r>
              <a:rPr lang="en-US" baseline="0" dirty="0" err="1" smtClean="0"/>
              <a:t>ebooks</a:t>
            </a:r>
            <a:r>
              <a:rPr lang="en-US" baseline="0" dirty="0" smtClean="0"/>
              <a:t>. Keep in mind they are separate search interfaces.</a:t>
            </a:r>
          </a:p>
          <a:p>
            <a:endParaRPr lang="en-US" baseline="0" dirty="0" smtClean="0"/>
          </a:p>
          <a:p>
            <a:r>
              <a:rPr lang="en-US" baseline="0" dirty="0" smtClean="0"/>
              <a:t>The default URL for the eBook A-Z list is your SFX base URL including your instance, with </a:t>
            </a:r>
            <a:r>
              <a:rPr lang="en-US" i="1" baseline="0" dirty="0" smtClean="0"/>
              <a:t>/</a:t>
            </a:r>
            <a:r>
              <a:rPr lang="en-US" i="1" baseline="0" dirty="0" err="1" smtClean="0"/>
              <a:t>azbook</a:t>
            </a:r>
            <a:r>
              <a:rPr lang="en-US" i="1" baseline="0" dirty="0" smtClean="0"/>
              <a:t> </a:t>
            </a:r>
            <a:r>
              <a:rPr lang="en-US" i="0" baseline="0" dirty="0" smtClean="0"/>
              <a:t>at the end.</a:t>
            </a:r>
            <a:r>
              <a:rPr lang="en-US" baseline="0" dirty="0" smtClean="0"/>
              <a:t> As a reminder, your SFX Base URL will be given to you by your Ex </a:t>
            </a:r>
            <a:r>
              <a:rPr lang="en-US" baseline="0" dirty="0" err="1" smtClean="0"/>
              <a:t>Libris</a:t>
            </a:r>
            <a:r>
              <a:rPr lang="en-US" baseline="0" dirty="0" smtClean="0"/>
              <a:t> implementation team.</a:t>
            </a:r>
          </a:p>
          <a:p>
            <a:endParaRPr lang="en-US" baseline="0" dirty="0" smtClean="0"/>
          </a:p>
          <a:p>
            <a:r>
              <a:rPr lang="en-US" baseline="0" dirty="0" smtClean="0"/>
              <a:t>The eBook search options are similar to the A-Z list options, however </a:t>
            </a:r>
            <a:r>
              <a:rPr lang="en-US" baseline="0" dirty="0" err="1" smtClean="0"/>
              <a:t>ebooks</a:t>
            </a:r>
            <a:r>
              <a:rPr lang="en-US" baseline="0" dirty="0" smtClean="0"/>
              <a:t> do not have categories and subcategories assigned so you won’t see any category options in the </a:t>
            </a:r>
            <a:r>
              <a:rPr lang="en-US" baseline="0" dirty="0" err="1" smtClean="0"/>
              <a:t>ebook</a:t>
            </a:r>
            <a:r>
              <a:rPr lang="en-US" baseline="0" dirty="0" smtClean="0"/>
              <a:t> search. The results display will be very similar to the A-Z list journal options that we saw previously.</a:t>
            </a:r>
          </a:p>
        </p:txBody>
      </p:sp>
      <p:sp>
        <p:nvSpPr>
          <p:cNvPr id="4" name="Slide Number Placeholder 3"/>
          <p:cNvSpPr>
            <a:spLocks noGrp="1"/>
          </p:cNvSpPr>
          <p:nvPr>
            <p:ph type="sldNum" sz="quarter" idx="10"/>
          </p:nvPr>
        </p:nvSpPr>
        <p:spPr/>
        <p:txBody>
          <a:bodyPr/>
          <a:lstStyle/>
          <a:p>
            <a:fld id="{D0C5F65E-AE82-496A-90B0-3B6D6479628E}" type="slidenum">
              <a:rPr lang="ar-SA" smtClean="0"/>
              <a:pPr/>
              <a:t>11</a:t>
            </a:fld>
            <a:endParaRPr lang="en-US">
              <a:cs typeface="Arial" pitchFamily="34" charset="0"/>
            </a:endParaRPr>
          </a:p>
        </p:txBody>
      </p:sp>
    </p:spTree>
    <p:extLst>
      <p:ext uri="{BB962C8B-B14F-4D97-AF65-F5344CB8AC3E}">
        <p14:creationId xmlns:p14="http://schemas.microsoft.com/office/powerpoint/2010/main" val="26402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Lastly, there’s also a mobile user interface for the A-Z lists and </a:t>
            </a:r>
            <a:r>
              <a:rPr lang="en-US" baseline="0" dirty="0" err="1" smtClean="0"/>
              <a:t>CitationLinker</a:t>
            </a:r>
            <a:r>
              <a:rPr lang="en-US" baseline="0" dirty="0" smtClean="0"/>
              <a:t>, as well as the SFX menu. Just to be clear, it’s not an app, but a mobile interface. All a user would need to do is type in or access the URL on their mobile device to access the mobile interface screens.</a:t>
            </a:r>
          </a:p>
          <a:p>
            <a:r>
              <a:rPr lang="en-US" baseline="0" dirty="0" smtClean="0"/>
              <a:t>It’s also possible to customize the banner that displays in the mobile interface – so make it your own institution logo, for example.</a:t>
            </a:r>
            <a:endParaRPr lang="en-US" dirty="0"/>
          </a:p>
        </p:txBody>
      </p:sp>
      <p:sp>
        <p:nvSpPr>
          <p:cNvPr id="4" name="Slide Number Placeholder 3"/>
          <p:cNvSpPr>
            <a:spLocks noGrp="1"/>
          </p:cNvSpPr>
          <p:nvPr>
            <p:ph type="sldNum" sz="quarter" idx="10"/>
          </p:nvPr>
        </p:nvSpPr>
        <p:spPr/>
        <p:txBody>
          <a:bodyPr/>
          <a:lstStyle/>
          <a:p>
            <a:fld id="{D0C5F65E-AE82-496A-90B0-3B6D6479628E}" type="slidenum">
              <a:rPr lang="ar-SA" smtClean="0"/>
              <a:pPr/>
              <a:t>12</a:t>
            </a:fld>
            <a:endParaRPr lang="en-US">
              <a:cs typeface="Arial" pitchFamily="34" charset="0"/>
            </a:endParaRPr>
          </a:p>
        </p:txBody>
      </p:sp>
    </p:spTree>
    <p:extLst>
      <p:ext uri="{BB962C8B-B14F-4D97-AF65-F5344CB8AC3E}">
        <p14:creationId xmlns:p14="http://schemas.microsoft.com/office/powerpoint/2010/main" val="139471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dirty="0" smtClean="0">
                <a:ea typeface="ＭＳ Ｐゴシック" pitchFamily="34" charset="-128"/>
              </a:rPr>
              <a:t>Let’s talk</a:t>
            </a:r>
            <a:r>
              <a:rPr lang="en-US" baseline="0" dirty="0" smtClean="0">
                <a:ea typeface="ＭＳ Ｐゴシック" pitchFamily="34" charset="-128"/>
              </a:rPr>
              <a:t> next about what kinds of A-Z list customizations are available for the </a:t>
            </a:r>
            <a:r>
              <a:rPr lang="en-US" baseline="0" dirty="0" err="1" smtClean="0">
                <a:ea typeface="ＭＳ Ｐゴシック" pitchFamily="34" charset="-128"/>
              </a:rPr>
              <a:t>ejournal</a:t>
            </a:r>
            <a:r>
              <a:rPr lang="en-US" baseline="0" dirty="0" smtClean="0">
                <a:ea typeface="ＭＳ Ｐゴシック" pitchFamily="34" charset="-128"/>
              </a:rPr>
              <a:t> and </a:t>
            </a:r>
            <a:r>
              <a:rPr lang="en-US" baseline="0" dirty="0" err="1" smtClean="0">
                <a:ea typeface="ＭＳ Ｐゴシック" pitchFamily="34" charset="-128"/>
              </a:rPr>
              <a:t>ebooks</a:t>
            </a:r>
            <a:r>
              <a:rPr lang="en-US" baseline="0" dirty="0" smtClean="0">
                <a:ea typeface="ＭＳ Ｐゴシック" pitchFamily="34" charset="-128"/>
              </a:rPr>
              <a:t> A-Z lists. I’ve tried to indicate the defaults in the following examples, so you can decide if you want to stay with the defaults or make changes.</a:t>
            </a:r>
          </a:p>
          <a:p>
            <a:endParaRPr lang="en-US" baseline="0" dirty="0" smtClean="0">
              <a:ea typeface="ＭＳ Ｐゴシック" pitchFamily="34" charset="-128"/>
            </a:endParaRPr>
          </a:p>
          <a:p>
            <a:r>
              <a:rPr lang="en-US" baseline="0" dirty="0" smtClean="0">
                <a:ea typeface="ＭＳ Ｐゴシック" pitchFamily="34" charset="-128"/>
              </a:rPr>
              <a:t>Keep in mind that if you are in the process of SFX implementation, you will want to work with your Ex </a:t>
            </a:r>
            <a:r>
              <a:rPr lang="en-US" baseline="0" dirty="0" err="1" smtClean="0">
                <a:ea typeface="ＭＳ Ｐゴシック" pitchFamily="34" charset="-128"/>
              </a:rPr>
              <a:t>Libris</a:t>
            </a:r>
            <a:r>
              <a:rPr lang="en-US" baseline="0" dirty="0" smtClean="0">
                <a:ea typeface="ＭＳ Ｐゴシック" pitchFamily="34" charset="-128"/>
              </a:rPr>
              <a:t> project team for customization changes.  If you are already live with SFX, log a case with Ex </a:t>
            </a:r>
            <a:r>
              <a:rPr lang="en-US" baseline="0" dirty="0" err="1" smtClean="0">
                <a:ea typeface="ＭＳ Ｐゴシック" pitchFamily="34" charset="-128"/>
              </a:rPr>
              <a:t>Libris</a:t>
            </a:r>
            <a:r>
              <a:rPr lang="en-US" baseline="0" dirty="0" smtClean="0">
                <a:ea typeface="ＭＳ Ｐゴシック" pitchFamily="34" charset="-128"/>
              </a:rPr>
              <a:t> Support who will make these changes on your behalf. As </a:t>
            </a:r>
            <a:r>
              <a:rPr lang="en-US" baseline="0" dirty="0" err="1" smtClean="0">
                <a:ea typeface="ＭＳ Ｐゴシック" pitchFamily="34" charset="-128"/>
              </a:rPr>
              <a:t>TotalCare</a:t>
            </a:r>
            <a:r>
              <a:rPr lang="en-US" baseline="0" dirty="0" smtClean="0">
                <a:ea typeface="ＭＳ Ｐゴシック" pitchFamily="34" charset="-128"/>
              </a:rPr>
              <a:t> customers, Ex </a:t>
            </a:r>
            <a:r>
              <a:rPr lang="en-US" baseline="0" dirty="0" err="1" smtClean="0">
                <a:ea typeface="ＭＳ Ｐゴシック" pitchFamily="34" charset="-128"/>
              </a:rPr>
              <a:t>Libris</a:t>
            </a:r>
            <a:r>
              <a:rPr lang="en-US" baseline="0" dirty="0" smtClean="0">
                <a:ea typeface="ＭＳ Ｐゴシック" pitchFamily="34" charset="-128"/>
              </a:rPr>
              <a:t> makes these changes for you. You also may want to review your Ex </a:t>
            </a:r>
            <a:r>
              <a:rPr lang="en-US" baseline="0" dirty="0" err="1" smtClean="0">
                <a:ea typeface="ＭＳ Ｐゴシック" pitchFamily="34" charset="-128"/>
              </a:rPr>
              <a:t>Libris</a:t>
            </a:r>
            <a:r>
              <a:rPr lang="en-US" baseline="0" dirty="0" smtClean="0">
                <a:ea typeface="ＭＳ Ｐゴシック" pitchFamily="34" charset="-128"/>
              </a:rPr>
              <a:t> contract for information on how often changes can be requested.</a:t>
            </a:r>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US" dirty="0" smtClean="0">
                <a:ea typeface="ＭＳ Ｐゴシック" pitchFamily="34" charset="-128"/>
              </a:rPr>
              <a:t>The first customization we’ll take a look at is the Journals Quick</a:t>
            </a:r>
            <a:r>
              <a:rPr lang="en-US" baseline="0" dirty="0" smtClean="0">
                <a:ea typeface="ＭＳ Ｐゴシック" pitchFamily="34" charset="-128"/>
              </a:rPr>
              <a:t> Search box. </a:t>
            </a:r>
            <a:r>
              <a:rPr lang="en-US" dirty="0" smtClean="0">
                <a:ea typeface="ＭＳ Ｐゴシック" pitchFamily="34" charset="-128"/>
              </a:rPr>
              <a:t>As</a:t>
            </a:r>
            <a:r>
              <a:rPr lang="en-US" baseline="0" dirty="0" smtClean="0">
                <a:ea typeface="ＭＳ Ｐゴシック" pitchFamily="34" charset="-128"/>
              </a:rPr>
              <a:t> mentioned previously, the </a:t>
            </a:r>
            <a:r>
              <a:rPr lang="en-US" dirty="0" smtClean="0">
                <a:ea typeface="ＭＳ Ｐゴシック" pitchFamily="34" charset="-128"/>
              </a:rPr>
              <a:t>Journals</a:t>
            </a:r>
            <a:r>
              <a:rPr lang="en-US" baseline="0" dirty="0" smtClean="0">
                <a:ea typeface="ＭＳ Ｐゴシック" pitchFamily="34" charset="-128"/>
              </a:rPr>
              <a:t> Quick Search is the embedded search box that you can add into your library webpages. </a:t>
            </a:r>
          </a:p>
          <a:p>
            <a:endParaRPr lang="en-US" baseline="0" dirty="0" smtClean="0">
              <a:ea typeface="ＭＳ Ｐゴシック" pitchFamily="34" charset="-128"/>
            </a:endParaRPr>
          </a:p>
          <a:p>
            <a:r>
              <a:rPr lang="en-US" baseline="0" dirty="0" smtClean="0">
                <a:ea typeface="ＭＳ Ｐゴシック" pitchFamily="34" charset="-128"/>
              </a:rPr>
              <a:t>Note that the title of the search box can be customized, along with whether you want to use radio buttons, or a drop-down for search options: starts with, contains, or exact.</a:t>
            </a:r>
          </a:p>
          <a:p>
            <a:endParaRPr lang="en-US" baseline="0" dirty="0" smtClean="0">
              <a:ea typeface="ＭＳ Ｐゴシック" pitchFamily="34" charset="-128"/>
            </a:endParaRPr>
          </a:p>
          <a:p>
            <a:r>
              <a:rPr lang="en-US" baseline="0" dirty="0" smtClean="0">
                <a:ea typeface="ＭＳ Ｐゴシック" pitchFamily="34" charset="-128"/>
              </a:rPr>
              <a:t>Once you have a configuration that you’re happy with, the Ex </a:t>
            </a:r>
            <a:r>
              <a:rPr lang="en-US" baseline="0" dirty="0" err="1" smtClean="0">
                <a:ea typeface="ＭＳ Ｐゴシック" pitchFamily="34" charset="-128"/>
              </a:rPr>
              <a:t>Libris</a:t>
            </a:r>
            <a:r>
              <a:rPr lang="en-US" baseline="0" dirty="0" smtClean="0">
                <a:ea typeface="ＭＳ Ｐゴシック" pitchFamily="34" charset="-128"/>
              </a:rPr>
              <a:t> Support team can send you the HTML code, and you can plug the code into your library webpage.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baseline="0" dirty="0" smtClean="0">
                <a:ea typeface="ＭＳ Ｐゴシック" pitchFamily="34" charset="-128"/>
              </a:rPr>
              <a:t>Let’s focus on some A-Z list display-related options next. </a:t>
            </a:r>
          </a:p>
          <a:p>
            <a:endParaRPr lang="en-US" baseline="0" dirty="0" smtClean="0">
              <a:ea typeface="ＭＳ Ｐゴシック" pitchFamily="34" charset="-128"/>
            </a:endParaRPr>
          </a:p>
          <a:p>
            <a:r>
              <a:rPr lang="en-US" baseline="0" dirty="0" smtClean="0">
                <a:ea typeface="ＭＳ Ｐゴシック" pitchFamily="34" charset="-128"/>
              </a:rPr>
              <a:t>The first option allows you to set the number of records per page. This is the maximum number of search results your users will see before they have to click ‘next’.  We do recommend that for best performance this value be set to less than 100 records per page.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baseline="0" dirty="0" smtClean="0">
                <a:ea typeface="ＭＳ Ｐゴシック" pitchFamily="34" charset="-128"/>
              </a:rPr>
              <a:t>Pagination links affect how your A-Z list search results are divided into pages.</a:t>
            </a:r>
          </a:p>
          <a:p>
            <a:endParaRPr lang="en-US" baseline="0" dirty="0" smtClean="0">
              <a:ea typeface="ＭＳ Ｐゴシック" pitchFamily="34" charset="-128"/>
            </a:endParaRPr>
          </a:p>
          <a:p>
            <a:r>
              <a:rPr lang="en-US" baseline="0" dirty="0" smtClean="0">
                <a:ea typeface="ＭＳ Ｐゴシック" pitchFamily="34" charset="-128"/>
              </a:rPr>
              <a:t>Maximum pagination links and the pagination link character length are two </a:t>
            </a:r>
            <a:r>
              <a:rPr lang="en-US" i="1" baseline="0" dirty="0" smtClean="0">
                <a:ea typeface="ＭＳ Ｐゴシック" pitchFamily="34" charset="-128"/>
              </a:rPr>
              <a:t>settings</a:t>
            </a:r>
            <a:r>
              <a:rPr lang="en-US" baseline="0" dirty="0" smtClean="0">
                <a:ea typeface="ＭＳ Ｐゴシック" pitchFamily="34" charset="-128"/>
              </a:rPr>
              <a:t> that affect how your search results are divided. In this example, the Maximum pagination links is set to 5, and the pagination link character set to 3.</a:t>
            </a:r>
          </a:p>
          <a:p>
            <a:endParaRPr lang="en-US" baseline="0" dirty="0" smtClean="0">
              <a:ea typeface="ＭＳ Ｐゴシック" pitchFamily="34" charset="-128"/>
            </a:endParaRPr>
          </a:p>
          <a:p>
            <a:r>
              <a:rPr lang="en-US" baseline="0" dirty="0" smtClean="0">
                <a:ea typeface="ＭＳ Ｐゴシック" pitchFamily="34" charset="-128"/>
              </a:rPr>
              <a:t>In the user interface this means that we see five alphabetical divisions (</a:t>
            </a:r>
            <a:r>
              <a:rPr lang="en-US" baseline="0" dirty="0" err="1" smtClean="0">
                <a:ea typeface="ＭＳ Ｐゴシック" pitchFamily="34" charset="-128"/>
              </a:rPr>
              <a:t>Aco</a:t>
            </a:r>
            <a:r>
              <a:rPr lang="en-US" baseline="0" dirty="0" smtClean="0">
                <a:ea typeface="ＭＳ Ｐゴシック" pitchFamily="34" charset="-128"/>
              </a:rPr>
              <a:t> – Arm, </a:t>
            </a:r>
            <a:r>
              <a:rPr lang="en-US" baseline="0" dirty="0" err="1" smtClean="0">
                <a:ea typeface="ＭＳ Ｐゴシック" pitchFamily="34" charset="-128"/>
              </a:rPr>
              <a:t>Ast</a:t>
            </a:r>
            <a:r>
              <a:rPr lang="en-US" baseline="0" dirty="0" smtClean="0">
                <a:ea typeface="ＭＳ Ｐゴシック" pitchFamily="34" charset="-128"/>
              </a:rPr>
              <a:t> – Con, etc…) for pages - with the option to see more, and then you’ll notice that each division spans a section defined with three-lettered headers.</a:t>
            </a:r>
          </a:p>
          <a:p>
            <a:endParaRPr lang="en-US" baseline="0" dirty="0" smtClean="0">
              <a:ea typeface="ＭＳ Ｐゴシック" pitchFamily="34" charset="-128"/>
            </a:endParaRPr>
          </a:p>
          <a:p>
            <a:r>
              <a:rPr lang="en-US" baseline="0" dirty="0" smtClean="0">
                <a:ea typeface="ＭＳ Ｐゴシック" pitchFamily="34" charset="-128"/>
              </a:rPr>
              <a:t>You can have the maximum pagination links set to more or less pages, and change the pagination link character length as desired.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b="0" baseline="0" dirty="0" smtClean="0">
                <a:ea typeface="ＭＳ Ｐゴシック" pitchFamily="34" charset="-128"/>
              </a:rPr>
              <a:t>The default view defines how much information you want to show the user initially about their search results. </a:t>
            </a:r>
          </a:p>
          <a:p>
            <a:endParaRPr lang="en-US" b="0" baseline="0" dirty="0" smtClean="0">
              <a:ea typeface="ＭＳ Ｐゴシック" pitchFamily="34" charset="-128"/>
            </a:endParaRPr>
          </a:p>
          <a:p>
            <a:r>
              <a:rPr lang="en-US" b="0" baseline="0" dirty="0" smtClean="0">
                <a:ea typeface="ＭＳ Ｐゴシック" pitchFamily="34" charset="-128"/>
              </a:rPr>
              <a:t>The table view </a:t>
            </a:r>
            <a:r>
              <a:rPr lang="en-US" b="1" baseline="0" dirty="0" smtClean="0">
                <a:ea typeface="ＭＳ Ｐゴシック" pitchFamily="34" charset="-128"/>
              </a:rPr>
              <a:t>(click to show Table View)</a:t>
            </a:r>
            <a:r>
              <a:rPr lang="en-US" b="0" baseline="0" dirty="0" smtClean="0">
                <a:ea typeface="ＭＳ Ｐゴシック" pitchFamily="34" charset="-128"/>
              </a:rPr>
              <a:t> shows a brief view – including just the title and ISSN of the journal. The user can click on the ‘I’ icon to show the rest of the information in a pop-up window.  </a:t>
            </a:r>
          </a:p>
          <a:p>
            <a:endParaRPr lang="en-US" b="0" baseline="0" dirty="0" smtClean="0">
              <a:ea typeface="ＭＳ Ｐゴシック" pitchFamily="34" charset="-128"/>
            </a:endParaRPr>
          </a:p>
          <a:p>
            <a:r>
              <a:rPr lang="en-US" b="0" baseline="0" dirty="0" smtClean="0">
                <a:ea typeface="ＭＳ Ｐゴシック" pitchFamily="34" charset="-128"/>
              </a:rPr>
              <a:t>The detail view </a:t>
            </a:r>
            <a:r>
              <a:rPr lang="en-US" b="1" baseline="0" dirty="0" smtClean="0">
                <a:ea typeface="ＭＳ Ｐゴシック" pitchFamily="34" charset="-128"/>
              </a:rPr>
              <a:t>(click to show Detail View) </a:t>
            </a:r>
            <a:r>
              <a:rPr lang="en-US" b="0" baseline="0" dirty="0" smtClean="0">
                <a:ea typeface="ＭＳ Ｐゴシック" pitchFamily="34" charset="-128"/>
              </a:rPr>
              <a:t>on the other hand, shows all of the information.  Remember that the user is given the option to switch views on their own, but you can determine what the user sees by default.</a:t>
            </a:r>
            <a:endParaRPr lang="en-US" b="1" dirty="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of the switching views option… </a:t>
            </a:r>
          </a:p>
          <a:p>
            <a:endParaRPr lang="en-US" dirty="0" smtClean="0"/>
          </a:p>
          <a:p>
            <a:r>
              <a:rPr lang="en-US" dirty="0" smtClean="0"/>
              <a:t>By default, the “Switch</a:t>
            </a:r>
            <a:r>
              <a:rPr lang="en-US" baseline="0" dirty="0" smtClean="0"/>
              <a:t> to view” link will display to users, so they can decide if they want to see more or less information on their own (i.e., either the table/brief view or the detail view) when they see search results in the A-Z lists. </a:t>
            </a:r>
          </a:p>
          <a:p>
            <a:endParaRPr lang="en-US" baseline="0" dirty="0" smtClean="0"/>
          </a:p>
          <a:p>
            <a:r>
              <a:rPr lang="en-US" baseline="0" dirty="0" smtClean="0"/>
              <a:t>However, you have the option to hide the “Switch to view” link from users – so they will only see the default view that you set.</a:t>
            </a:r>
            <a:endParaRPr lang="en-US" dirty="0"/>
          </a:p>
        </p:txBody>
      </p:sp>
      <p:sp>
        <p:nvSpPr>
          <p:cNvPr id="4" name="Slide Number Placeholder 3"/>
          <p:cNvSpPr>
            <a:spLocks noGrp="1"/>
          </p:cNvSpPr>
          <p:nvPr>
            <p:ph type="sldNum" sz="quarter" idx="10"/>
          </p:nvPr>
        </p:nvSpPr>
        <p:spPr/>
        <p:txBody>
          <a:bodyPr/>
          <a:lstStyle/>
          <a:p>
            <a:fld id="{D0C5F65E-AE82-496A-90B0-3B6D6479628E}" type="slidenum">
              <a:rPr lang="ar-SA" smtClean="0"/>
              <a:pPr/>
              <a:t>18</a:t>
            </a:fld>
            <a:endParaRPr lang="en-US">
              <a:cs typeface="Arial" pitchFamily="34" charset="0"/>
            </a:endParaRPr>
          </a:p>
        </p:txBody>
      </p:sp>
    </p:spTree>
    <p:extLst>
      <p:ext uri="{BB962C8B-B14F-4D97-AF65-F5344CB8AC3E}">
        <p14:creationId xmlns:p14="http://schemas.microsoft.com/office/powerpoint/2010/main" val="827844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pPr defTabSz="912518"/>
            <a:r>
              <a:rPr lang="en-US" b="0" dirty="0" smtClean="0">
                <a:ea typeface="ＭＳ Ｐゴシック" pitchFamily="34" charset="-128"/>
              </a:rPr>
              <a:t>The next option is the Default</a:t>
            </a:r>
            <a:r>
              <a:rPr lang="en-US" b="0" baseline="0" dirty="0" smtClean="0">
                <a:ea typeface="ＭＳ Ｐゴシック" pitchFamily="34" charset="-128"/>
              </a:rPr>
              <a:t> search. Here you can define the radio button that’s selected by default (Starts with, Contains, or Exact) when you do a search.</a:t>
            </a:r>
          </a:p>
          <a:p>
            <a:pPr defTabSz="912518"/>
            <a:endParaRPr lang="en-US" b="0" baseline="0" dirty="0" smtClean="0">
              <a:ea typeface="ＭＳ Ｐゴシック" pitchFamily="34" charset="-128"/>
            </a:endParaRPr>
          </a:p>
          <a:p>
            <a:pPr defTabSz="912518"/>
            <a:r>
              <a:rPr lang="en-US" b="0" baseline="0" dirty="0" smtClean="0">
                <a:ea typeface="ＭＳ Ｐゴシック" pitchFamily="34" charset="-128"/>
              </a:rPr>
              <a:t>Notice that the A-Z list Title tab does not have an “Exact” option; only the Locate tab has an “Exact” search option.  So if you set Exact as the default, it will default to Exact on the Locate tab, but on the Title tab it will default to “Starts with”.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p:txBody>
          <a:bodyPr lIns="93288" tIns="46643" rIns="93288" bIns="46643"/>
          <a:lstStyle/>
          <a:p>
            <a:pPr eaLnBrk="1" hangingPunct="1"/>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pPr defTabSz="912518"/>
            <a:r>
              <a:rPr lang="en-US" b="0" dirty="0" smtClean="0">
                <a:ea typeface="ＭＳ Ｐゴシック" pitchFamily="34" charset="-128"/>
              </a:rPr>
              <a:t>Then there’s the </a:t>
            </a:r>
            <a:r>
              <a:rPr lang="en-US" b="0" baseline="0" dirty="0" smtClean="0">
                <a:ea typeface="ＭＳ Ｐゴシック" pitchFamily="34" charset="-128"/>
              </a:rPr>
              <a:t>Starts With Results option, which controls how the ‘starts with’ search behaves. </a:t>
            </a:r>
          </a:p>
          <a:p>
            <a:pPr defTabSz="912518"/>
            <a:endParaRPr lang="en-US" b="0" baseline="0" dirty="0" smtClean="0">
              <a:ea typeface="ＭＳ Ｐゴシック" pitchFamily="34" charset="-128"/>
            </a:endParaRPr>
          </a:p>
          <a:p>
            <a:pPr defTabSz="912518"/>
            <a:r>
              <a:rPr lang="en-US" b="0" baseline="0" dirty="0" smtClean="0">
                <a:ea typeface="ＭＳ Ｐゴシック" pitchFamily="34" charset="-128"/>
              </a:rPr>
              <a:t>When the starts with results form is set to browse </a:t>
            </a:r>
            <a:r>
              <a:rPr lang="en-US" b="1" baseline="0" dirty="0" smtClean="0">
                <a:ea typeface="ＭＳ Ｐゴシック" pitchFamily="34" charset="-128"/>
              </a:rPr>
              <a:t>(click) </a:t>
            </a:r>
            <a:r>
              <a:rPr lang="en-US" b="0" baseline="0" dirty="0" smtClean="0">
                <a:ea typeface="ＭＳ Ｐゴシック" pitchFamily="34" charset="-128"/>
              </a:rPr>
              <a:t>and the user conducts a ‘starts with’ search, they are dropped into an alphabetical list of your journals with their search term acting as the starting point.  If the “starts with form” is set to search</a:t>
            </a:r>
            <a:r>
              <a:rPr lang="en-US" b="1" baseline="0" dirty="0" smtClean="0">
                <a:ea typeface="ＭＳ Ｐゴシック" pitchFamily="34" charset="-128"/>
              </a:rPr>
              <a:t> (click) </a:t>
            </a:r>
            <a:r>
              <a:rPr lang="en-US" b="0" baseline="0" dirty="0" smtClean="0">
                <a:ea typeface="ＭＳ Ｐゴシック" pitchFamily="34" charset="-128"/>
              </a:rPr>
              <a:t>the user is brought to a list of journals that start with that word.  </a:t>
            </a:r>
            <a:endParaRPr lang="en-US" b="1" dirty="0"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pPr defTabSz="912518"/>
            <a:r>
              <a:rPr lang="en-US" b="0" dirty="0" smtClean="0">
                <a:ea typeface="ＭＳ Ｐゴシック" pitchFamily="34" charset="-128"/>
              </a:rPr>
              <a:t>There</a:t>
            </a:r>
            <a:r>
              <a:rPr lang="en-US" b="0" baseline="0" dirty="0" smtClean="0">
                <a:ea typeface="ＭＳ Ｐゴシック" pitchFamily="34" charset="-128"/>
              </a:rPr>
              <a:t> is also an option to enable an auto-complete feature for title searches in the A-Z list. This is called ‘Enable Ajax’ behind the scenes.</a:t>
            </a:r>
            <a:endParaRPr lang="en-US" b="0" dirty="0" smtClean="0">
              <a:ea typeface="ＭＳ Ｐゴシック" pitchFamily="34" charset="-128"/>
            </a:endParaRPr>
          </a:p>
          <a:p>
            <a:pPr defTabSz="912518"/>
            <a:endParaRPr lang="en-US" b="0" dirty="0" smtClean="0">
              <a:ea typeface="ＭＳ Ｐゴシック" pitchFamily="34" charset="-128"/>
            </a:endParaRPr>
          </a:p>
          <a:p>
            <a:pPr defTabSz="912518"/>
            <a:r>
              <a:rPr lang="en-US" b="0" baseline="0" dirty="0" smtClean="0">
                <a:ea typeface="ＭＳ Ｐゴシック" pitchFamily="34" charset="-128"/>
              </a:rPr>
              <a:t>If I’m in a “starts with” search, as I start typing a search term, a list of possibilities appears below the search box.  As I continue typing, it’s going to automatically refine the list.  The auto-complete option can be turned on or off as you wish.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pPr defTabSz="912518"/>
            <a:r>
              <a:rPr lang="en-US" sz="1100" b="0" dirty="0" smtClean="0">
                <a:ea typeface="ＭＳ Ｐゴシック" pitchFamily="34" charset="-128"/>
              </a:rPr>
              <a:t>There is also an option of whether</a:t>
            </a:r>
            <a:r>
              <a:rPr lang="en-US" sz="1100" b="0" baseline="0" dirty="0" smtClean="0">
                <a:ea typeface="ＭＳ Ｐゴシック" pitchFamily="34" charset="-128"/>
              </a:rPr>
              <a:t> or not you want to include related object information in the A-Z list. </a:t>
            </a:r>
          </a:p>
          <a:p>
            <a:pPr defTabSz="912518"/>
            <a:endParaRPr lang="en-US" sz="1100" b="0" baseline="0" dirty="0" smtClean="0">
              <a:ea typeface="ＭＳ Ｐゴシック" pitchFamily="34" charset="-128"/>
            </a:endParaRPr>
          </a:p>
          <a:p>
            <a:pPr defTabSz="912518"/>
            <a:r>
              <a:rPr lang="en-US" sz="1100" b="0" dirty="0" smtClean="0">
                <a:ea typeface="ＭＳ Ｐゴシック" pitchFamily="34" charset="-128"/>
              </a:rPr>
              <a:t>The SFX KnowledgeBase has information about related</a:t>
            </a:r>
            <a:r>
              <a:rPr lang="en-US" sz="1100" b="0" baseline="0" dirty="0" smtClean="0">
                <a:ea typeface="ＭＳ Ｐゴシック" pitchFamily="34" charset="-128"/>
              </a:rPr>
              <a:t> objects</a:t>
            </a:r>
            <a:r>
              <a:rPr lang="en-US" sz="1100" b="0" dirty="0" smtClean="0">
                <a:ea typeface="ＭＳ Ｐゴシック" pitchFamily="34" charset="-128"/>
              </a:rPr>
              <a:t>.  For example, if a journal ceases</a:t>
            </a:r>
            <a:r>
              <a:rPr lang="en-US" sz="1100" b="0" baseline="0" dirty="0" smtClean="0">
                <a:ea typeface="ＭＳ Ｐゴシック" pitchFamily="34" charset="-128"/>
              </a:rPr>
              <a:t> </a:t>
            </a:r>
            <a:r>
              <a:rPr lang="en-US" sz="1100" b="0" dirty="0" smtClean="0">
                <a:ea typeface="ＭＳ Ｐゴシック" pitchFamily="34" charset="-128"/>
              </a:rPr>
              <a:t>publication and is continued by another journal, the two journals are considered related.  Another example would be a journal and its supplements.</a:t>
            </a:r>
          </a:p>
          <a:p>
            <a:pPr defTabSz="912518"/>
            <a:endParaRPr lang="en-US" sz="1100" b="0" dirty="0" smtClean="0">
              <a:ea typeface="ＭＳ Ｐゴシック" pitchFamily="34" charset="-128"/>
            </a:endParaRPr>
          </a:p>
          <a:p>
            <a:pPr defTabSz="912518"/>
            <a:r>
              <a:rPr lang="en-US" sz="1100" b="0" baseline="0" dirty="0" smtClean="0">
                <a:ea typeface="ＭＳ Ｐゴシック" pitchFamily="34" charset="-128"/>
              </a:rPr>
              <a:t>With this option turned on, your users can benefit from this information and see related journals in the results list.  In first example </a:t>
            </a:r>
            <a:r>
              <a:rPr lang="en-US" sz="1100" b="1" baseline="0" dirty="0" smtClean="0">
                <a:ea typeface="ＭＳ Ｐゴシック" pitchFamily="34" charset="-128"/>
              </a:rPr>
              <a:t>(click)</a:t>
            </a:r>
            <a:r>
              <a:rPr lang="en-US" sz="1100" b="0" baseline="0" dirty="0" smtClean="0">
                <a:ea typeface="ＭＳ Ｐゴシック" pitchFamily="34" charset="-128"/>
              </a:rPr>
              <a:t>, we can see the various iterations of The Atlantic, and we can also see a supplement indicated in the first result. If it might b confusing or not useful to users, then related object information can be hidden from the A-Z list.</a:t>
            </a:r>
          </a:p>
          <a:p>
            <a:pPr marL="0" marR="0" indent="0" algn="l" defTabSz="912518" rtl="0" eaLnBrk="0" fontAlgn="base" latinLnBrk="0" hangingPunct="0">
              <a:lnSpc>
                <a:spcPct val="100000"/>
              </a:lnSpc>
              <a:spcBef>
                <a:spcPct val="30000"/>
              </a:spcBef>
              <a:spcAft>
                <a:spcPct val="0"/>
              </a:spcAft>
              <a:buClrTx/>
              <a:buSzTx/>
              <a:buFontTx/>
              <a:buNone/>
              <a:tabLst/>
              <a:defRPr/>
            </a:pPr>
            <a:endParaRPr lang="en-US" sz="1100" b="0" baseline="0" dirty="0" smtClean="0">
              <a:ea typeface="ＭＳ Ｐゴシック" pitchFamily="34" charset="-128"/>
            </a:endParaRPr>
          </a:p>
          <a:p>
            <a:pPr marL="0" marR="0" indent="0" algn="l" defTabSz="912518" rtl="0" eaLnBrk="0" fontAlgn="base" latinLnBrk="0" hangingPunct="0">
              <a:lnSpc>
                <a:spcPct val="100000"/>
              </a:lnSpc>
              <a:spcBef>
                <a:spcPct val="30000"/>
              </a:spcBef>
              <a:spcAft>
                <a:spcPct val="0"/>
              </a:spcAft>
              <a:buClrTx/>
              <a:buSzTx/>
              <a:buFontTx/>
              <a:buNone/>
              <a:tabLst/>
              <a:defRPr/>
            </a:pPr>
            <a:r>
              <a:rPr lang="en-US" sz="1100" b="0" baseline="0" dirty="0" smtClean="0">
                <a:ea typeface="ＭＳ Ｐゴシック" pitchFamily="34" charset="-128"/>
              </a:rPr>
              <a:t>Looking at the 2</a:t>
            </a:r>
            <a:r>
              <a:rPr lang="en-US" sz="1100" b="0" baseline="30000" dirty="0" smtClean="0">
                <a:ea typeface="ＭＳ Ｐゴシック" pitchFamily="34" charset="-128"/>
              </a:rPr>
              <a:t>nd</a:t>
            </a:r>
            <a:r>
              <a:rPr lang="en-US" sz="1100" b="0" baseline="0" dirty="0" smtClean="0">
                <a:ea typeface="ＭＳ Ｐゴシック" pitchFamily="34" charset="-128"/>
              </a:rPr>
              <a:t> example, note also that you can decide if you want any related journals that don’t have any active services to display in the A-Z list if they are related to journals that do have active services. In this example, we do not subscribe to this title; it’s not activated in our SFX (the title is not hyperlinked), but it is displayed in the A-Z list because it is related to a title that IS active in SFX. You can decide if you want not-active related titles to display in the A-Z list or not.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pPr defTabSz="912518"/>
            <a:r>
              <a:rPr lang="en-US" b="0" baseline="0" dirty="0" smtClean="0">
                <a:ea typeface="ＭＳ Ｐゴシック" pitchFamily="34" charset="-128"/>
              </a:rPr>
              <a:t>We talked about the Citation Linker tab as being part of the standard A-Z list interface. If Citation Linker will not be useful to your users, you can choose to hide the CitationLinker tab altogether – so it won’t display to users when they access the A-Z list.  </a:t>
            </a:r>
            <a:endParaRPr lang="en-US" b="0" dirty="0"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pPr defTabSz="912518"/>
            <a:r>
              <a:rPr lang="en-US" b="0" dirty="0" smtClean="0">
                <a:ea typeface="ＭＳ Ｐゴシック" pitchFamily="34" charset="-128"/>
              </a:rPr>
              <a:t>If you have </a:t>
            </a:r>
            <a:r>
              <a:rPr lang="en-US" b="0" dirty="0" err="1" smtClean="0">
                <a:ea typeface="ＭＳ Ｐゴシック" pitchFamily="34" charset="-128"/>
              </a:rPr>
              <a:t>MetaLib</a:t>
            </a:r>
            <a:r>
              <a:rPr lang="en-US" b="0" baseline="0" dirty="0" smtClean="0">
                <a:ea typeface="ＭＳ Ｐゴシック" pitchFamily="34" charset="-128"/>
              </a:rPr>
              <a:t> as well as SFX, you can decide whether or not you want to give your users the ability to push journal information from the SFX A-Z list to their MetaLib My e-journals list. If you do, the </a:t>
            </a:r>
            <a:r>
              <a:rPr lang="en-US" b="0" baseline="0" dirty="0" err="1" smtClean="0">
                <a:ea typeface="ＭＳ Ｐゴシック" pitchFamily="34" charset="-128"/>
              </a:rPr>
              <a:t>MetaLib</a:t>
            </a:r>
            <a:r>
              <a:rPr lang="en-US" b="0" baseline="0" dirty="0" smtClean="0">
                <a:ea typeface="ＭＳ Ｐゴシック" pitchFamily="34" charset="-128"/>
              </a:rPr>
              <a:t> icon appears next to the SFX </a:t>
            </a:r>
            <a:r>
              <a:rPr lang="en-US" b="0" baseline="0" dirty="0" err="1" smtClean="0">
                <a:ea typeface="ＭＳ Ｐゴシック" pitchFamily="34" charset="-128"/>
              </a:rPr>
              <a:t>swirlie</a:t>
            </a:r>
            <a:r>
              <a:rPr lang="en-US" b="0" baseline="0" dirty="0" smtClean="0">
                <a:ea typeface="ＭＳ Ｐゴシック" pitchFamily="34" charset="-128"/>
              </a:rPr>
              <a:t>. If users click on the </a:t>
            </a:r>
            <a:r>
              <a:rPr lang="en-US" b="0" baseline="0" dirty="0" err="1" smtClean="0">
                <a:ea typeface="ＭＳ Ｐゴシック" pitchFamily="34" charset="-128"/>
              </a:rPr>
              <a:t>MetaLib</a:t>
            </a:r>
            <a:r>
              <a:rPr lang="en-US" b="0" baseline="0" dirty="0" smtClean="0">
                <a:ea typeface="ＭＳ Ｐゴシック" pitchFamily="34" charset="-128"/>
              </a:rPr>
              <a:t> icon, it will push the journal information to their </a:t>
            </a:r>
            <a:r>
              <a:rPr lang="en-US" b="0" baseline="0" dirty="0" err="1" smtClean="0">
                <a:ea typeface="ＭＳ Ｐゴシック" pitchFamily="34" charset="-128"/>
              </a:rPr>
              <a:t>MetaLib</a:t>
            </a:r>
            <a:r>
              <a:rPr lang="en-US" b="0" baseline="0" dirty="0" smtClean="0">
                <a:ea typeface="ＭＳ Ｐゴシック" pitchFamily="34" charset="-128"/>
              </a:rPr>
              <a:t> My e-journals list.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last display </a:t>
            </a:r>
            <a:r>
              <a:rPr lang="en-US" dirty="0" smtClean="0"/>
              <a:t>option is whether you want a</a:t>
            </a:r>
            <a:r>
              <a:rPr lang="en-US" baseline="0" dirty="0" smtClean="0"/>
              <a:t> visual indicator to display to users if a title is peer-reviewed. </a:t>
            </a:r>
          </a:p>
          <a:p>
            <a:r>
              <a:rPr lang="en-US" baseline="0" dirty="0" smtClean="0"/>
              <a:t>You can choose to </a:t>
            </a:r>
            <a:r>
              <a:rPr lang="en-US" i="1" baseline="0" dirty="0" smtClean="0"/>
              <a:t>not</a:t>
            </a:r>
            <a:r>
              <a:rPr lang="en-US" baseline="0" dirty="0" smtClean="0"/>
              <a:t> have any visual indicator in the results list, or if you want a visual indicator, you can choose from an image that displays next to the title, or </a:t>
            </a:r>
            <a:r>
              <a:rPr lang="en-US" b="1" baseline="0" dirty="0" smtClean="0"/>
              <a:t>(click)</a:t>
            </a:r>
            <a:r>
              <a:rPr lang="en-US" baseline="0" dirty="0" smtClean="0"/>
              <a:t> text that displays next to the title in the A-Z list.</a:t>
            </a:r>
          </a:p>
          <a:p>
            <a:endParaRPr lang="en-US" baseline="0" dirty="0" smtClean="0"/>
          </a:p>
          <a:p>
            <a:r>
              <a:rPr lang="en-US" baseline="0" dirty="0" smtClean="0"/>
              <a:t>Note that the peer review information will always appear when you click on the Information button.</a:t>
            </a:r>
            <a:endParaRPr lang="en-US" dirty="0"/>
          </a:p>
        </p:txBody>
      </p:sp>
      <p:sp>
        <p:nvSpPr>
          <p:cNvPr id="4" name="Slide Number Placeholder 3"/>
          <p:cNvSpPr>
            <a:spLocks noGrp="1"/>
          </p:cNvSpPr>
          <p:nvPr>
            <p:ph type="sldNum" sz="quarter" idx="10"/>
          </p:nvPr>
        </p:nvSpPr>
        <p:spPr/>
        <p:txBody>
          <a:bodyPr/>
          <a:lstStyle/>
          <a:p>
            <a:fld id="{D0C5F65E-AE82-496A-90B0-3B6D6479628E}" type="slidenum">
              <a:rPr lang="ar-SA" smtClean="0"/>
              <a:pPr/>
              <a:t>25</a:t>
            </a:fld>
            <a:endParaRPr lang="en-US">
              <a:cs typeface="Arial" pitchFamily="34" charset="0"/>
            </a:endParaRPr>
          </a:p>
        </p:txBody>
      </p:sp>
    </p:spTree>
    <p:extLst>
      <p:ext uri="{BB962C8B-B14F-4D97-AF65-F5344CB8AC3E}">
        <p14:creationId xmlns:p14="http://schemas.microsoft.com/office/powerpoint/2010/main" val="360061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Just a note that there are a few display-related changes that involve changing files directly on the server. For example, the header image in the A-Z List, and colors or fonts that display in the A-Z list.</a:t>
            </a:r>
          </a:p>
          <a:p>
            <a:endParaRPr lang="en-US" baseline="0" dirty="0" smtClean="0"/>
          </a:p>
          <a:p>
            <a:r>
              <a:rPr lang="en-US" baseline="0" dirty="0" smtClean="0"/>
              <a:t>More information on these kinds of server-related changes can be found in the Advanced User’s Guide. Again, you will want to refer to your Ex </a:t>
            </a:r>
            <a:r>
              <a:rPr lang="en-US" baseline="0" dirty="0" err="1" smtClean="0"/>
              <a:t>Libris</a:t>
            </a:r>
            <a:r>
              <a:rPr lang="en-US" baseline="0" dirty="0" smtClean="0"/>
              <a:t> SFX contract for specifically what types of changes can be made, and how often changes can be requested.</a:t>
            </a:r>
          </a:p>
        </p:txBody>
      </p:sp>
      <p:sp>
        <p:nvSpPr>
          <p:cNvPr id="4" name="Slide Number Placeholder 3"/>
          <p:cNvSpPr>
            <a:spLocks noGrp="1"/>
          </p:cNvSpPr>
          <p:nvPr>
            <p:ph type="sldNum" sz="quarter" idx="10"/>
          </p:nvPr>
        </p:nvSpPr>
        <p:spPr/>
        <p:txBody>
          <a:bodyPr/>
          <a:lstStyle/>
          <a:p>
            <a:fld id="{D0C5F65E-AE82-496A-90B0-3B6D6479628E}" type="slidenum">
              <a:rPr lang="ar-SA" smtClean="0"/>
              <a:pPr/>
              <a:t>26</a:t>
            </a:fld>
            <a:endParaRPr lang="en-US">
              <a:cs typeface="Arial" pitchFamily="34" charset="0"/>
            </a:endParaRPr>
          </a:p>
        </p:txBody>
      </p:sp>
    </p:spTree>
    <p:extLst>
      <p:ext uri="{BB962C8B-B14F-4D97-AF65-F5344CB8AC3E}">
        <p14:creationId xmlns:p14="http://schemas.microsoft.com/office/powerpoint/2010/main" val="2205851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dirty="0" smtClean="0">
                <a:ea typeface="ＭＳ Ｐゴシック" pitchFamily="34" charset="-128"/>
              </a:rPr>
              <a:t>We have been talking</a:t>
            </a:r>
            <a:r>
              <a:rPr lang="en-US" baseline="0" dirty="0" smtClean="0">
                <a:ea typeface="ＭＳ Ｐゴシック" pitchFamily="34" charset="-128"/>
              </a:rPr>
              <a:t> about display-related customizations for the A-Z lists. </a:t>
            </a:r>
            <a:r>
              <a:rPr lang="en-US" dirty="0" smtClean="0">
                <a:ea typeface="ＭＳ Ｐゴシック" pitchFamily="34" charset="-128"/>
              </a:rPr>
              <a:t>Let’s talk</a:t>
            </a:r>
            <a:r>
              <a:rPr lang="en-US" baseline="0" dirty="0" smtClean="0">
                <a:ea typeface="ＭＳ Ｐゴシック" pitchFamily="34" charset="-128"/>
              </a:rPr>
              <a:t> about c</a:t>
            </a:r>
            <a:r>
              <a:rPr lang="en-US" dirty="0" smtClean="0">
                <a:ea typeface="ＭＳ Ｐゴシック" pitchFamily="34" charset="-128"/>
              </a:rPr>
              <a:t>ontent that can be included in the A-Z list.  </a:t>
            </a:r>
          </a:p>
          <a:p>
            <a:endParaRPr lang="en-US" dirty="0" smtClean="0">
              <a:ea typeface="ＭＳ Ｐゴシック" pitchFamily="34" charset="-128"/>
            </a:endParaRPr>
          </a:p>
          <a:p>
            <a:r>
              <a:rPr lang="en-US" dirty="0" smtClean="0">
                <a:ea typeface="ＭＳ Ｐゴシック" pitchFamily="34" charset="-128"/>
              </a:rPr>
              <a:t>You</a:t>
            </a:r>
            <a:r>
              <a:rPr lang="en-US" baseline="0" dirty="0" smtClean="0">
                <a:ea typeface="ＭＳ Ｐゴシック" pitchFamily="34" charset="-128"/>
              </a:rPr>
              <a:t> </a:t>
            </a:r>
            <a:r>
              <a:rPr lang="en-US" dirty="0" smtClean="0">
                <a:ea typeface="ＭＳ Ｐゴシック" pitchFamily="34" charset="-128"/>
              </a:rPr>
              <a:t>can decide</a:t>
            </a:r>
            <a:r>
              <a:rPr lang="en-US" baseline="0" dirty="0" smtClean="0">
                <a:ea typeface="ＭＳ Ｐゴシック" pitchFamily="34" charset="-128"/>
              </a:rPr>
              <a:t> which services you’d like to display or hide in the A-Z list menu, and you can even choose to exclude targets from view.</a:t>
            </a:r>
            <a:r>
              <a:rPr lang="en-US" b="1" baseline="0" dirty="0" smtClean="0">
                <a:ea typeface="ＭＳ Ｐゴシック" pitchFamily="34" charset="-128"/>
              </a:rPr>
              <a:t> </a:t>
            </a:r>
            <a:r>
              <a:rPr lang="en-US" b="0" baseline="0" dirty="0" smtClean="0">
                <a:ea typeface="ＭＳ Ｐゴシック" pitchFamily="34" charset="-128"/>
              </a:rPr>
              <a:t>Here’s a detailed view of a journal – by default, I can see the full text services, and I can see both of the targets that have this journal.  If I wanted to exclude the DOAJ from the A-Z list view, Ex </a:t>
            </a:r>
            <a:r>
              <a:rPr lang="en-US" b="0" baseline="0" dirty="0" err="1" smtClean="0">
                <a:ea typeface="ＭＳ Ｐゴシック" pitchFamily="34" charset="-128"/>
              </a:rPr>
              <a:t>Libris</a:t>
            </a:r>
            <a:r>
              <a:rPr lang="en-US" b="0" baseline="0" dirty="0" smtClean="0">
                <a:ea typeface="ＭＳ Ｐゴシック" pitchFamily="34" charset="-128"/>
              </a:rPr>
              <a:t> Support can add it to your excluded target list.  This won’t deactivate the target itself, it will still function and perform its link resolution duties, but it just won’t be visible in the A-Z list.</a:t>
            </a:r>
          </a:p>
          <a:p>
            <a:endParaRPr lang="en-US" b="1" i="1" baseline="0" dirty="0"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baseline="0" dirty="0" smtClean="0">
                <a:ea typeface="ＭＳ Ｐゴシック" pitchFamily="34" charset="-128"/>
              </a:rPr>
              <a:t>You can also decide to remove certain elements from the A-Z list view – if, for example, they may be confusing or not useful to your users.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i="0" baseline="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i="0" baseline="0" dirty="0" smtClean="0">
                <a:ea typeface="ＭＳ Ｐゴシック" pitchFamily="34" charset="-128"/>
              </a:rPr>
              <a:t>Any of these items listed here can be removed from the A-Z list user interface and when you click on the Information button. So for example, if categories is not useful to have displayed in the A-Z list and when you click on the Information button, it can be removed from the display.</a:t>
            </a:r>
            <a:endParaRPr lang="en-US" b="0" i="0"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D0C5F65E-AE82-496A-90B0-3B6D6479628E}" type="slidenum">
              <a:rPr lang="ar-SA" smtClean="0"/>
              <a:pPr/>
              <a:t>28</a:t>
            </a:fld>
            <a:endParaRPr lang="en-US">
              <a:cs typeface="Arial" pitchFamily="34" charset="0"/>
            </a:endParaRPr>
          </a:p>
        </p:txBody>
      </p:sp>
    </p:spTree>
    <p:extLst>
      <p:ext uri="{BB962C8B-B14F-4D97-AF65-F5344CB8AC3E}">
        <p14:creationId xmlns:p14="http://schemas.microsoft.com/office/powerpoint/2010/main" val="926998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dirty="0" smtClean="0">
                <a:ea typeface="ＭＳ Ｐゴシック" pitchFamily="34" charset="-128"/>
              </a:rPr>
              <a:t>For A-Z</a:t>
            </a:r>
            <a:r>
              <a:rPr lang="en-US" baseline="0" dirty="0" smtClean="0">
                <a:ea typeface="ＭＳ Ｐゴシック" pitchFamily="34" charset="-128"/>
              </a:rPr>
              <a:t> list user interface languages, you </a:t>
            </a:r>
            <a:r>
              <a:rPr lang="en-US" dirty="0" smtClean="0">
                <a:ea typeface="ＭＳ Ｐゴシック" pitchFamily="34" charset="-128"/>
              </a:rPr>
              <a:t>can define the user interface</a:t>
            </a:r>
            <a:r>
              <a:rPr lang="en-US" baseline="0" dirty="0" smtClean="0">
                <a:ea typeface="ＭＳ Ｐゴシック" pitchFamily="34" charset="-128"/>
              </a:rPr>
              <a:t> language set – this is the list of languages </a:t>
            </a:r>
            <a:r>
              <a:rPr lang="en-US" dirty="0" smtClean="0">
                <a:ea typeface="ＭＳ Ｐゴシック" pitchFamily="34" charset="-128"/>
              </a:rPr>
              <a:t>that appear in the dropdown menu in the A-Z List.</a:t>
            </a:r>
            <a:endParaRPr lang="en-US" b="1" baseline="0" dirty="0" smtClean="0">
              <a:ea typeface="ＭＳ Ｐゴシック" pitchFamily="34" charset="-128"/>
            </a:endParaRPr>
          </a:p>
          <a:p>
            <a:endParaRPr lang="en-US" b="1" baseline="0" dirty="0" smtClean="0">
              <a:ea typeface="ＭＳ Ｐゴシック" pitchFamily="34" charset="-128"/>
            </a:endParaRPr>
          </a:p>
          <a:p>
            <a:r>
              <a:rPr lang="en-US" b="1" baseline="0" dirty="0" smtClean="0">
                <a:ea typeface="ＭＳ Ｐゴシック" pitchFamily="34" charset="-128"/>
              </a:rPr>
              <a:t>(click) </a:t>
            </a:r>
            <a:r>
              <a:rPr lang="en-US" baseline="0" dirty="0" smtClean="0">
                <a:ea typeface="ＭＳ Ｐゴシック" pitchFamily="34" charset="-128"/>
              </a:rPr>
              <a:t>You’ll notice that in the A-Z list user interface, the language options appear in their native language.  So </a:t>
            </a:r>
            <a:r>
              <a:rPr lang="en-US" b="0" baseline="0" dirty="0" smtClean="0">
                <a:ea typeface="ＭＳ Ｐゴシック" pitchFamily="34" charset="-128"/>
              </a:rPr>
              <a:t>if I choose to view the A-Z list in French, you’ll notice that the language in the tabs is translated, and some of the text in the search results below, but not all.  This is because some of the information in the search results is derived from the object, target and category names that are defined in the </a:t>
            </a:r>
            <a:r>
              <a:rPr lang="en-US" b="0" baseline="0" dirty="0" err="1" smtClean="0">
                <a:ea typeface="ＭＳ Ｐゴシック" pitchFamily="34" charset="-128"/>
              </a:rPr>
              <a:t>KnowledgeBase</a:t>
            </a:r>
            <a:r>
              <a:rPr lang="en-US" b="0" baseline="0" dirty="0" smtClean="0">
                <a:ea typeface="ＭＳ Ｐゴシック" pitchFamily="34" charset="-128"/>
              </a:rPr>
              <a:t> – these are not translated automatically.</a:t>
            </a:r>
            <a:endParaRPr lang="en-US" b="1" baseline="0" dirty="0" smtClean="0">
              <a:ea typeface="ＭＳ Ｐゴシック" pitchFamily="34" charset="-128"/>
            </a:endParaRPr>
          </a:p>
          <a:p>
            <a:endParaRPr lang="en-US" b="1" baseline="0" dirty="0" smtClean="0">
              <a:ea typeface="ＭＳ Ｐゴシック" pitchFamily="34" charset="-128"/>
            </a:endParaRPr>
          </a:p>
          <a:p>
            <a:r>
              <a:rPr lang="en-US" baseline="0" dirty="0" smtClean="0">
                <a:ea typeface="ＭＳ Ｐゴシック" pitchFamily="34" charset="-128"/>
              </a:rPr>
              <a:t>You can also select the default language for when a user first comes to the A-Z list. In this case, English is our default language.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defTabSz="912518">
              <a:defRPr/>
            </a:pPr>
            <a:r>
              <a:rPr lang="en-US" dirty="0" smtClean="0">
                <a:ea typeface="ＭＳ Ｐゴシック" pitchFamily="34" charset="-128"/>
              </a:rPr>
              <a:t>First, we’ll take</a:t>
            </a:r>
            <a:r>
              <a:rPr lang="en-US" baseline="0" dirty="0" smtClean="0">
                <a:ea typeface="ＭＳ Ｐゴシック" pitchFamily="34" charset="-128"/>
              </a:rPr>
              <a:t> a ‘tour’ of the A-Z Lists. There’s an A-Z list for </a:t>
            </a:r>
            <a:r>
              <a:rPr lang="en-US" baseline="0" dirty="0" err="1" smtClean="0">
                <a:ea typeface="ＭＳ Ｐゴシック" pitchFamily="34" charset="-128"/>
              </a:rPr>
              <a:t>ejournals</a:t>
            </a:r>
            <a:r>
              <a:rPr lang="en-US" baseline="0" dirty="0" smtClean="0">
                <a:ea typeface="ＭＳ Ｐゴシック" pitchFamily="34" charset="-128"/>
              </a:rPr>
              <a:t>, and an A-Z list for </a:t>
            </a:r>
            <a:r>
              <a:rPr lang="en-US" baseline="0" dirty="0" err="1" smtClean="0">
                <a:ea typeface="ＭＳ Ｐゴシック" pitchFamily="34" charset="-128"/>
              </a:rPr>
              <a:t>ebooks</a:t>
            </a:r>
            <a:r>
              <a:rPr lang="en-US" baseline="0" dirty="0" smtClean="0">
                <a:ea typeface="ＭＳ Ｐゴシック" pitchFamily="34" charset="-128"/>
              </a:rPr>
              <a:t> – so how we’ll look at how each of them looks and works. Then we’ll look at the customization, or configuration, options for the A-Z lists.</a:t>
            </a:r>
          </a:p>
          <a:p>
            <a:pPr defTabSz="912518">
              <a:defRPr/>
            </a:pPr>
            <a:endParaRPr lang="en-US" baseline="0" dirty="0" smtClean="0">
              <a:ea typeface="ＭＳ Ｐゴシック" pitchFamily="34" charset="-128"/>
            </a:endParaRPr>
          </a:p>
          <a:p>
            <a:pPr defTabSz="912518">
              <a:defRPr/>
            </a:pPr>
            <a:r>
              <a:rPr lang="en-US" baseline="0" dirty="0" smtClean="0">
                <a:ea typeface="ＭＳ Ｐゴシック" pitchFamily="34" charset="-128"/>
              </a:rPr>
              <a:t>Don’t feel like you have to make decisions about each and every one of these options. Keep in mind that in SFX, we already have defaults that are set, and generally speaking, you may not change a lot of them. Keep in mind that I’m just showing you all of the possibilities – and in doing so, educating you a little bit more about how the A-Z user interface works.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baseline="0" dirty="0" smtClean="0">
                <a:ea typeface="ＭＳ Ｐゴシック" pitchFamily="34" charset="-128"/>
              </a:rPr>
              <a:t>You can also define one or more headers to show in the A-Z list.  Headers are the letters you can click on the Title tab to find titles starting with a particular letter.</a:t>
            </a:r>
          </a:p>
          <a:p>
            <a:endParaRPr lang="en-US" baseline="0" dirty="0" smtClean="0">
              <a:ea typeface="ＭＳ Ｐゴシック" pitchFamily="34" charset="-128"/>
            </a:endParaRPr>
          </a:p>
          <a:p>
            <a:r>
              <a:rPr lang="en-US" baseline="0" dirty="0" smtClean="0">
                <a:ea typeface="ＭＳ Ｐゴシック" pitchFamily="34" charset="-128"/>
              </a:rPr>
              <a:t>You can have 1 header, or multiple headers, and some examples of the types of headers are listed here. Refer to the SFX General Users Guide for more information on the types of headers that are available.</a:t>
            </a:r>
          </a:p>
          <a:p>
            <a:endParaRPr lang="en-US" baseline="0" dirty="0" smtClean="0">
              <a:ea typeface="ＭＳ Ｐゴシック" pitchFamily="34" charset="-128"/>
            </a:endParaRPr>
          </a:p>
          <a:p>
            <a:r>
              <a:rPr lang="en-US" baseline="0" dirty="0" smtClean="0">
                <a:ea typeface="ＭＳ Ｐゴシック" pitchFamily="34" charset="-128"/>
              </a:rPr>
              <a:t>In this example, I have 3 headers: I’ve added the standard header, the small header, and the Hebrew header. But typically, you may only have 1 header.</a:t>
            </a:r>
            <a:endParaRPr lang="en-US" b="1" baseline="0" dirty="0"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been talking through the customizations available for the A-Z journals list,</a:t>
            </a:r>
            <a:r>
              <a:rPr lang="en-US" baseline="0" dirty="0" smtClean="0"/>
              <a:t> but</a:t>
            </a:r>
            <a:r>
              <a:rPr lang="en-US" dirty="0" smtClean="0"/>
              <a:t> there are also customizations available for the</a:t>
            </a:r>
            <a:r>
              <a:rPr lang="en-US" baseline="0" dirty="0" smtClean="0"/>
              <a:t> eBook A-Z list.</a:t>
            </a:r>
          </a:p>
          <a:p>
            <a:endParaRPr lang="en-US" baseline="0" dirty="0" smtClean="0"/>
          </a:p>
          <a:p>
            <a:r>
              <a:rPr lang="en-US" baseline="0" dirty="0" smtClean="0"/>
              <a:t>The customization options are actually very similar to the A-Z </a:t>
            </a:r>
            <a:r>
              <a:rPr lang="en-US" baseline="0" dirty="0" err="1" smtClean="0"/>
              <a:t>ejournal</a:t>
            </a:r>
            <a:r>
              <a:rPr lang="en-US" baseline="0" dirty="0" smtClean="0"/>
              <a:t> list customizations. And </a:t>
            </a:r>
            <a:r>
              <a:rPr lang="en-US" i="0" baseline="0" dirty="0" smtClean="0"/>
              <a:t>if</a:t>
            </a:r>
            <a:r>
              <a:rPr lang="en-US" baseline="0" dirty="0" smtClean="0"/>
              <a:t> you want to use the same customizations in both the </a:t>
            </a:r>
            <a:r>
              <a:rPr lang="en-US" baseline="0" dirty="0" err="1" smtClean="0"/>
              <a:t>ejournal</a:t>
            </a:r>
            <a:r>
              <a:rPr lang="en-US" baseline="0" dirty="0" smtClean="0"/>
              <a:t> and </a:t>
            </a:r>
            <a:r>
              <a:rPr lang="en-US" baseline="0" dirty="0" err="1" smtClean="0"/>
              <a:t>ebook</a:t>
            </a:r>
            <a:r>
              <a:rPr lang="en-US" baseline="0" dirty="0" smtClean="0"/>
              <a:t> A-Z lists, once you have the A-Z </a:t>
            </a:r>
            <a:r>
              <a:rPr lang="en-US" baseline="0" dirty="0" err="1" smtClean="0"/>
              <a:t>ejournal</a:t>
            </a:r>
            <a:r>
              <a:rPr lang="en-US" baseline="0" dirty="0" smtClean="0"/>
              <a:t> customizations configured they way you want, it’s very easy for Ex </a:t>
            </a:r>
            <a:r>
              <a:rPr lang="en-US" baseline="0" dirty="0" err="1" smtClean="0"/>
              <a:t>Libris</a:t>
            </a:r>
            <a:r>
              <a:rPr lang="en-US" baseline="0" dirty="0" smtClean="0"/>
              <a:t> to copy the A-Z </a:t>
            </a:r>
            <a:r>
              <a:rPr lang="en-US" baseline="0" dirty="0" err="1" smtClean="0"/>
              <a:t>ejournal</a:t>
            </a:r>
            <a:r>
              <a:rPr lang="en-US" baseline="0" dirty="0" smtClean="0"/>
              <a:t> list customizations to the A-Z </a:t>
            </a:r>
            <a:r>
              <a:rPr lang="en-US" baseline="0" dirty="0" err="1" smtClean="0"/>
              <a:t>ebook</a:t>
            </a:r>
            <a:r>
              <a:rPr lang="en-US" baseline="0" dirty="0" smtClean="0"/>
              <a:t> list.</a:t>
            </a:r>
          </a:p>
        </p:txBody>
      </p:sp>
      <p:sp>
        <p:nvSpPr>
          <p:cNvPr id="4" name="Slide Number Placeholder 3"/>
          <p:cNvSpPr>
            <a:spLocks noGrp="1"/>
          </p:cNvSpPr>
          <p:nvPr>
            <p:ph type="sldNum" sz="quarter" idx="10"/>
          </p:nvPr>
        </p:nvSpPr>
        <p:spPr/>
        <p:txBody>
          <a:bodyPr/>
          <a:lstStyle/>
          <a:p>
            <a:fld id="{D0C5F65E-AE82-496A-90B0-3B6D6479628E}" type="slidenum">
              <a:rPr lang="ar-SA" smtClean="0"/>
              <a:pPr/>
              <a:t>31</a:t>
            </a:fld>
            <a:endParaRPr lang="en-US">
              <a:cs typeface="Arial" pitchFamily="34" charset="0"/>
            </a:endParaRPr>
          </a:p>
        </p:txBody>
      </p:sp>
    </p:spTree>
    <p:extLst>
      <p:ext uri="{BB962C8B-B14F-4D97-AF65-F5344CB8AC3E}">
        <p14:creationId xmlns:p14="http://schemas.microsoft.com/office/powerpoint/2010/main" val="2647119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couple of unique options, however,</a:t>
            </a:r>
            <a:r>
              <a:rPr lang="en-US" baseline="0" dirty="0" smtClean="0"/>
              <a:t> for the eBook A-Z list that we’ll cover.</a:t>
            </a:r>
          </a:p>
          <a:p>
            <a:endParaRPr lang="en-US" baseline="0" dirty="0" smtClean="0"/>
          </a:p>
          <a:p>
            <a:r>
              <a:rPr lang="en-US" baseline="0" dirty="0" smtClean="0"/>
              <a:t>One of these options is being able to display links between the eBook Search and A-Z </a:t>
            </a:r>
            <a:r>
              <a:rPr lang="en-US" baseline="0" dirty="0" err="1" smtClean="0"/>
              <a:t>eJournals</a:t>
            </a:r>
            <a:r>
              <a:rPr lang="en-US" baseline="0" dirty="0" smtClean="0"/>
              <a:t> end user interfaces. The </a:t>
            </a:r>
            <a:r>
              <a:rPr lang="en-US" baseline="0" dirty="0" err="1" smtClean="0"/>
              <a:t>eJournals</a:t>
            </a:r>
            <a:r>
              <a:rPr lang="en-US" baseline="0" dirty="0" smtClean="0"/>
              <a:t> A-Z list and the eBook A-Z list are typically separate URLs as we saw earlier. However, you can combine the two searches into 1 URL.  They are still separate searches on separate tabs, but both can be accessed from the same A-Z URL.</a:t>
            </a:r>
          </a:p>
        </p:txBody>
      </p:sp>
      <p:sp>
        <p:nvSpPr>
          <p:cNvPr id="4" name="Slide Number Placeholder 3"/>
          <p:cNvSpPr>
            <a:spLocks noGrp="1"/>
          </p:cNvSpPr>
          <p:nvPr>
            <p:ph type="sldNum" sz="quarter" idx="10"/>
          </p:nvPr>
        </p:nvSpPr>
        <p:spPr/>
        <p:txBody>
          <a:bodyPr/>
          <a:lstStyle/>
          <a:p>
            <a:fld id="{D0C5F65E-AE82-496A-90B0-3B6D6479628E}" type="slidenum">
              <a:rPr lang="ar-SA" smtClean="0"/>
              <a:pPr/>
              <a:t>32</a:t>
            </a:fld>
            <a:endParaRPr lang="en-US">
              <a:cs typeface="Arial" pitchFamily="34" charset="0"/>
            </a:endParaRPr>
          </a:p>
        </p:txBody>
      </p:sp>
    </p:spTree>
    <p:extLst>
      <p:ext uri="{BB962C8B-B14F-4D97-AF65-F5344CB8AC3E}">
        <p14:creationId xmlns:p14="http://schemas.microsoft.com/office/powerpoint/2010/main" val="220860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second unique option for the A-Z </a:t>
            </a:r>
            <a:r>
              <a:rPr lang="en-US" baseline="0" dirty="0" err="1" smtClean="0"/>
              <a:t>ebook</a:t>
            </a:r>
            <a:r>
              <a:rPr lang="en-US" baseline="0" dirty="0" smtClean="0"/>
              <a:t> list is you have the option to display book thumbnails in the A-Z </a:t>
            </a:r>
            <a:r>
              <a:rPr lang="en-US" baseline="0" dirty="0" err="1" smtClean="0"/>
              <a:t>ebook</a:t>
            </a:r>
            <a:r>
              <a:rPr lang="en-US" baseline="0" dirty="0" smtClean="0"/>
              <a:t> results list.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images can come from either Google Books or Amazon – your choice – based on ISBN.</a:t>
            </a:r>
            <a:endParaRPr lang="en-US" dirty="0" smtClean="0"/>
          </a:p>
          <a:p>
            <a:endParaRPr lang="en-US" dirty="0"/>
          </a:p>
        </p:txBody>
      </p:sp>
      <p:sp>
        <p:nvSpPr>
          <p:cNvPr id="4" name="Slide Number Placeholder 3"/>
          <p:cNvSpPr>
            <a:spLocks noGrp="1"/>
          </p:cNvSpPr>
          <p:nvPr>
            <p:ph type="sldNum" sz="quarter" idx="10"/>
          </p:nvPr>
        </p:nvSpPr>
        <p:spPr/>
        <p:txBody>
          <a:bodyPr/>
          <a:lstStyle/>
          <a:p>
            <a:fld id="{D0C5F65E-AE82-496A-90B0-3B6D6479628E}" type="slidenum">
              <a:rPr lang="ar-SA" smtClean="0"/>
              <a:pPr/>
              <a:t>33</a:t>
            </a:fld>
            <a:endParaRPr lang="en-US">
              <a:cs typeface="Arial" pitchFamily="34" charset="0"/>
            </a:endParaRPr>
          </a:p>
        </p:txBody>
      </p:sp>
    </p:spTree>
    <p:extLst>
      <p:ext uri="{BB962C8B-B14F-4D97-AF65-F5344CB8AC3E}">
        <p14:creationId xmlns:p14="http://schemas.microsoft.com/office/powerpoint/2010/main" val="3722830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Another</a:t>
            </a:r>
            <a:r>
              <a:rPr lang="en-US" baseline="0" dirty="0" smtClean="0"/>
              <a:t> option you have with both the </a:t>
            </a:r>
            <a:r>
              <a:rPr lang="en-US" baseline="0" dirty="0" err="1" smtClean="0"/>
              <a:t>ejournal</a:t>
            </a:r>
            <a:r>
              <a:rPr lang="en-US" baseline="0" dirty="0" smtClean="0"/>
              <a:t> and </a:t>
            </a:r>
            <a:r>
              <a:rPr lang="en-US" baseline="0" dirty="0" err="1" smtClean="0"/>
              <a:t>ebook</a:t>
            </a:r>
            <a:r>
              <a:rPr lang="en-US" baseline="0" dirty="0" smtClean="0"/>
              <a:t> A-Z lists is you can </a:t>
            </a:r>
            <a:r>
              <a:rPr lang="en-US" dirty="0" smtClean="0"/>
              <a:t>customize the wording for all text elements that are used in your SFX A-Z lists.  This can apply to one or more of the languages that you want to make available to your users.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example here</a:t>
            </a:r>
            <a:r>
              <a:rPr lang="en-US" baseline="0" dirty="0" smtClean="0"/>
              <a:t> just shows a very small portion of the labels that can be changed. So if you don’t like what a field label is called, you can ask your Ex </a:t>
            </a:r>
            <a:r>
              <a:rPr lang="en-US" baseline="0" dirty="0" err="1" smtClean="0"/>
              <a:t>Libris</a:t>
            </a:r>
            <a:r>
              <a:rPr lang="en-US" baseline="0" dirty="0" smtClean="0"/>
              <a:t> project team or the Support team to change it for you.</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0C5F65E-AE82-496A-90B0-3B6D6479628E}" type="slidenum">
              <a:rPr lang="ar-SA" smtClean="0"/>
              <a:pPr/>
              <a:t>34</a:t>
            </a:fld>
            <a:endParaRPr lang="en-US">
              <a:cs typeface="Arial" pitchFamily="34" charset="0"/>
            </a:endParaRPr>
          </a:p>
        </p:txBody>
      </p:sp>
    </p:spTree>
    <p:extLst>
      <p:ext uri="{BB962C8B-B14F-4D97-AF65-F5344CB8AC3E}">
        <p14:creationId xmlns:p14="http://schemas.microsoft.com/office/powerpoint/2010/main" val="845261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b="0" i="0" dirty="0" smtClean="0">
                <a:ea typeface="ＭＳ Ｐゴシック" pitchFamily="34" charset="-128"/>
              </a:rPr>
              <a:t>In</a:t>
            </a:r>
            <a:r>
              <a:rPr lang="en-US" b="0" i="0" baseline="0" dirty="0" smtClean="0">
                <a:ea typeface="ＭＳ Ｐゴシック" pitchFamily="34" charset="-128"/>
              </a:rPr>
              <a:t> terms of how long it will take to see changes: </a:t>
            </a:r>
          </a:p>
          <a:p>
            <a:endParaRPr lang="en-US" b="0" i="0" baseline="0" dirty="0" smtClean="0">
              <a:ea typeface="ＭＳ Ｐゴシック" pitchFamily="34" charset="-128"/>
            </a:endParaRPr>
          </a:p>
          <a:p>
            <a:r>
              <a:rPr lang="en-US" b="1" i="0" baseline="0" dirty="0" smtClean="0">
                <a:ea typeface="ＭＳ Ｐゴシック" pitchFamily="34" charset="-128"/>
              </a:rPr>
              <a:t>(Click)</a:t>
            </a:r>
            <a:r>
              <a:rPr lang="en-US" b="0" i="0" baseline="0" dirty="0" smtClean="0">
                <a:ea typeface="ＭＳ Ｐゴシック" pitchFamily="34" charset="-128"/>
              </a:rPr>
              <a:t> Any </a:t>
            </a:r>
            <a:r>
              <a:rPr lang="en-US" b="0" i="0" baseline="0" dirty="0" smtClean="0">
                <a:ea typeface="ＭＳ Ｐゴシック" pitchFamily="34" charset="-128"/>
              </a:rPr>
              <a:t>changes to your targets or objects in your Knowledge Base – for example activating a new target or a new object in your </a:t>
            </a:r>
            <a:r>
              <a:rPr lang="en-US" b="0" i="0" baseline="0" dirty="0" err="1" smtClean="0">
                <a:ea typeface="ＭＳ Ｐゴシック" pitchFamily="34" charset="-128"/>
              </a:rPr>
              <a:t>KnowledgeBase</a:t>
            </a:r>
            <a:r>
              <a:rPr lang="en-US" b="0" i="0" baseline="0" dirty="0" smtClean="0">
                <a:ea typeface="ＭＳ Ｐゴシック" pitchFamily="34" charset="-128"/>
              </a:rPr>
              <a:t> - will appear in the A-Z list </a:t>
            </a:r>
            <a:r>
              <a:rPr lang="en-US" b="0" i="1" baseline="0" dirty="0" smtClean="0">
                <a:ea typeface="ＭＳ Ｐゴシック" pitchFamily="34" charset="-128"/>
              </a:rPr>
              <a:t>after</a:t>
            </a:r>
            <a:r>
              <a:rPr lang="en-US" b="0" i="0" baseline="0" dirty="0" smtClean="0">
                <a:ea typeface="ＭＳ Ｐゴシック" pitchFamily="34" charset="-128"/>
              </a:rPr>
              <a:t> an A-Z list indexing job runs. This indexing job typically runs on a daily basis, and your Ex </a:t>
            </a:r>
            <a:r>
              <a:rPr lang="en-US" b="0" i="0" baseline="0" dirty="0" err="1" smtClean="0">
                <a:ea typeface="ＭＳ Ｐゴシック" pitchFamily="34" charset="-128"/>
              </a:rPr>
              <a:t>Libris</a:t>
            </a:r>
            <a:r>
              <a:rPr lang="en-US" b="0" i="0" baseline="0" dirty="0" smtClean="0">
                <a:ea typeface="ＭＳ Ｐゴシック" pitchFamily="34" charset="-128"/>
              </a:rPr>
              <a:t> SFX project team will be scheduling this job for you. Just be aware that it may take a day or so before you see updates in your A-Z list.</a:t>
            </a:r>
          </a:p>
          <a:p>
            <a:endParaRPr lang="en-US" b="0" i="0" baseline="0" dirty="0" smtClean="0">
              <a:ea typeface="ＭＳ Ｐゴシック" pitchFamily="34" charset="-128"/>
            </a:endParaRPr>
          </a:p>
          <a:p>
            <a:r>
              <a:rPr lang="en-US" b="1" i="0" baseline="0" dirty="0" smtClean="0">
                <a:ea typeface="ＭＳ Ｐゴシック" pitchFamily="34" charset="-128"/>
              </a:rPr>
              <a:t>(Click)</a:t>
            </a:r>
            <a:r>
              <a:rPr lang="en-US" b="0" i="0" baseline="0" dirty="0" smtClean="0">
                <a:ea typeface="ＭＳ Ｐゴシック" pitchFamily="34" charset="-128"/>
              </a:rPr>
              <a:t> For </a:t>
            </a:r>
            <a:r>
              <a:rPr lang="en-US" b="0" i="0" baseline="0" dirty="0" smtClean="0">
                <a:ea typeface="ＭＳ Ｐゴシック" pitchFamily="34" charset="-128"/>
              </a:rPr>
              <a:t>user interface customization changes, most of the changes that we covered in this session can actually be seen immediately in the A-Z list after they are made. </a:t>
            </a:r>
            <a:endParaRPr lang="en-US" b="0" i="0" baseline="0" dirty="0" smtClean="0">
              <a:ea typeface="ＭＳ Ｐゴシック" pitchFamily="34" charset="-128"/>
            </a:endParaRPr>
          </a:p>
          <a:p>
            <a:r>
              <a:rPr lang="en-US" b="1" i="0" baseline="0" dirty="0" smtClean="0">
                <a:ea typeface="ＭＳ Ｐゴシック" pitchFamily="34" charset="-128"/>
              </a:rPr>
              <a:t>(Click)</a:t>
            </a:r>
            <a:r>
              <a:rPr lang="en-US" b="0" i="0" baseline="0" dirty="0" smtClean="0">
                <a:ea typeface="ＭＳ Ｐゴシック" pitchFamily="34" charset="-128"/>
              </a:rPr>
              <a:t> There are, however, </a:t>
            </a:r>
            <a:r>
              <a:rPr lang="en-US" b="0" i="0" baseline="0" dirty="0" smtClean="0">
                <a:ea typeface="ＭＳ Ｐゴシック" pitchFamily="34" charset="-128"/>
              </a:rPr>
              <a:t>a few types of user interface customization changes that require indexing jobs to run first before they display.</a:t>
            </a:r>
          </a:p>
          <a:p>
            <a:r>
              <a:rPr lang="en-US" b="0" i="0" baseline="0" dirty="0" smtClean="0">
                <a:ea typeface="ＭＳ Ｐゴシック" pitchFamily="34" charset="-128"/>
              </a:rPr>
              <a:t>Your Ex </a:t>
            </a:r>
            <a:r>
              <a:rPr lang="en-US" b="0" i="0" baseline="0" dirty="0" err="1" smtClean="0">
                <a:ea typeface="ＭＳ Ｐゴシック" pitchFamily="34" charset="-128"/>
              </a:rPr>
              <a:t>Libris</a:t>
            </a:r>
            <a:r>
              <a:rPr lang="en-US" b="0" i="0" baseline="0" dirty="0" smtClean="0">
                <a:ea typeface="ＭＳ Ｐゴシック" pitchFamily="34" charset="-128"/>
              </a:rPr>
              <a:t> project team, or the Support team will do these user interface changes on your behalf, and will confirm when the changes are completed so you can view them. </a:t>
            </a:r>
            <a:endParaRPr lang="en-US" b="0" i="0" dirty="0"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dirty="0" smtClean="0">
                <a:ea typeface="ＭＳ Ｐゴシック" pitchFamily="34" charset="-128"/>
              </a:rPr>
              <a:t>So</a:t>
            </a:r>
            <a:r>
              <a:rPr lang="en-US" baseline="0" dirty="0" smtClean="0">
                <a:ea typeface="ＭＳ Ｐゴシック" pitchFamily="34" charset="-128"/>
              </a:rPr>
              <a:t> that covers possible customizations that you can make to the A-Z List. Let’s just briefly sum up some best practices…</a:t>
            </a:r>
          </a:p>
          <a:p>
            <a:endParaRPr lang="en-US" b="1" i="1" baseline="0" dirty="0" smtClean="0">
              <a:ea typeface="ＭＳ Ｐゴシック" pitchFamily="34" charset="-128"/>
            </a:endParaRPr>
          </a:p>
          <a:p>
            <a:r>
              <a:rPr lang="en-US" b="1" i="0" baseline="0" dirty="0" smtClean="0">
                <a:ea typeface="ＭＳ Ｐゴシック" pitchFamily="34" charset="-128"/>
              </a:rPr>
              <a:t>(click) </a:t>
            </a:r>
            <a:r>
              <a:rPr lang="en-US" b="0" i="0" baseline="0" dirty="0" smtClean="0">
                <a:ea typeface="ＭＳ Ｐゴシック" pitchFamily="34" charset="-128"/>
              </a:rPr>
              <a:t>Defaults are good – it’s okay to leave everything to its default and change only what drives you or your users crazy, as opposed to approaching each option as a decision you have to make.</a:t>
            </a:r>
          </a:p>
          <a:p>
            <a:endParaRPr lang="en-US" b="0" i="0" baseline="0" dirty="0" smtClean="0">
              <a:ea typeface="ＭＳ Ｐゴシック" pitchFamily="34" charset="-128"/>
            </a:endParaRPr>
          </a:p>
          <a:p>
            <a:r>
              <a:rPr lang="en-US" b="1" i="0" baseline="0" dirty="0" smtClean="0">
                <a:ea typeface="ＭＳ Ｐゴシック" pitchFamily="34" charset="-128"/>
              </a:rPr>
              <a:t>(click)</a:t>
            </a:r>
            <a:r>
              <a:rPr lang="en-US" b="0" i="0" baseline="0" dirty="0" smtClean="0">
                <a:ea typeface="ＭＳ Ｐゴシック" pitchFamily="34" charset="-128"/>
              </a:rPr>
              <a:t> Decide on the pagination or the number of records per page based on your own resources – there’s no rule that’s going to apply to everyone in every situation because your resources are unique. </a:t>
            </a:r>
          </a:p>
          <a:p>
            <a:endParaRPr lang="en-US" b="1" i="1" baseline="0" dirty="0" smtClean="0">
              <a:ea typeface="ＭＳ Ｐゴシック" pitchFamily="34" charset="-128"/>
            </a:endParaRPr>
          </a:p>
          <a:p>
            <a:pPr defTabSz="882682">
              <a:defRPr/>
            </a:pPr>
            <a:r>
              <a:rPr lang="en-US" b="1" i="0" baseline="0" dirty="0" smtClean="0">
                <a:ea typeface="ＭＳ Ｐゴシック" pitchFamily="34" charset="-128"/>
              </a:rPr>
              <a:t>(click)</a:t>
            </a:r>
            <a:r>
              <a:rPr lang="en-US" b="0" i="0" baseline="0" dirty="0" smtClean="0">
                <a:ea typeface="ＭＳ Ｐゴシック" pitchFamily="34" charset="-128"/>
              </a:rPr>
              <a:t> Last but not least, keep your users in mind – when you’re customizing your views and configuring how search behaves, you’ll want to make sure these are set up to be friendly to your users. If you support multiple languages, you’ll want to make sure SFX can do the same.</a:t>
            </a:r>
            <a:endParaRPr lang="en-US" b="0" i="0" dirty="0"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dirty="0" smtClean="0">
                <a:ea typeface="ＭＳ Ｐゴシック" pitchFamily="34" charset="-128"/>
              </a:rPr>
              <a:t>This brings us to the end</a:t>
            </a:r>
            <a:r>
              <a:rPr lang="en-US" baseline="0" dirty="0" smtClean="0">
                <a:ea typeface="ＭＳ Ｐゴシック" pitchFamily="34" charset="-128"/>
              </a:rPr>
              <a:t> of this session.</a:t>
            </a:r>
            <a:endParaRPr lang="en-US" dirty="0"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dirty="0" smtClean="0">
                <a:latin typeface="Verdana" pitchFamily="34" charset="0"/>
                <a:ea typeface="Verdana" pitchFamily="34" charset="0"/>
                <a:cs typeface="Verdana" pitchFamily="34" charset="0"/>
              </a:rPr>
              <a:t>To briefly summarize,</a:t>
            </a:r>
            <a:r>
              <a:rPr lang="en-US" baseline="0" dirty="0" smtClean="0">
                <a:latin typeface="Verdana" pitchFamily="34" charset="0"/>
                <a:ea typeface="Verdana" pitchFamily="34" charset="0"/>
                <a:cs typeface="Verdana" pitchFamily="34" charset="0"/>
              </a:rPr>
              <a:t> we talked about:</a:t>
            </a:r>
            <a:endParaRPr lang="en-US" dirty="0" smtClean="0">
              <a:latin typeface="Verdana" pitchFamily="34" charset="0"/>
              <a:ea typeface="Verdana" pitchFamily="34" charset="0"/>
              <a:cs typeface="Verdana" pitchFamily="34" charset="0"/>
            </a:endParaRPr>
          </a:p>
          <a:p>
            <a:pPr>
              <a:lnSpc>
                <a:spcPct val="150000"/>
              </a:lnSpc>
              <a:buClr>
                <a:srgbClr val="A50021"/>
              </a:buClr>
              <a:buFontTx/>
              <a:buChar char="•"/>
            </a:pPr>
            <a:r>
              <a:rPr lang="en-US" dirty="0" smtClean="0">
                <a:latin typeface="Verdana" pitchFamily="34" charset="0"/>
                <a:ea typeface="Verdana" pitchFamily="34" charset="0"/>
                <a:cs typeface="Verdana" pitchFamily="34" charset="0"/>
              </a:rPr>
              <a:t>customization options for the </a:t>
            </a:r>
            <a:r>
              <a:rPr lang="en-US" dirty="0" err="1" smtClean="0">
                <a:latin typeface="Verdana" pitchFamily="34" charset="0"/>
                <a:ea typeface="Verdana" pitchFamily="34" charset="0"/>
                <a:cs typeface="Verdana" pitchFamily="34" charset="0"/>
              </a:rPr>
              <a:t>ejournal</a:t>
            </a:r>
            <a:r>
              <a:rPr lang="en-US" dirty="0" smtClean="0">
                <a:latin typeface="Verdana" pitchFamily="34" charset="0"/>
                <a:ea typeface="Verdana" pitchFamily="34" charset="0"/>
                <a:cs typeface="Verdana" pitchFamily="34" charset="0"/>
              </a:rPr>
              <a:t> and </a:t>
            </a:r>
            <a:r>
              <a:rPr lang="en-US" dirty="0" err="1" smtClean="0">
                <a:latin typeface="Verdana" pitchFamily="34" charset="0"/>
                <a:ea typeface="Verdana" pitchFamily="34" charset="0"/>
                <a:cs typeface="Verdana" pitchFamily="34" charset="0"/>
              </a:rPr>
              <a:t>ebook</a:t>
            </a:r>
            <a:r>
              <a:rPr lang="en-US" dirty="0" smtClean="0">
                <a:latin typeface="Verdana" pitchFamily="34" charset="0"/>
                <a:ea typeface="Verdana" pitchFamily="34" charset="0"/>
                <a:cs typeface="Verdana" pitchFamily="34" charset="0"/>
              </a:rPr>
              <a:t> A-Z lists</a:t>
            </a:r>
          </a:p>
          <a:p>
            <a:pPr>
              <a:lnSpc>
                <a:spcPct val="150000"/>
              </a:lnSpc>
              <a:buClr>
                <a:srgbClr val="A50021"/>
              </a:buClr>
              <a:buFontTx/>
              <a:buChar char="•"/>
            </a:pPr>
            <a:r>
              <a:rPr lang="en-US" dirty="0" smtClean="0">
                <a:latin typeface="Verdana" pitchFamily="34" charset="0"/>
                <a:ea typeface="Verdana" pitchFamily="34" charset="0"/>
                <a:cs typeface="Verdana" pitchFamily="34" charset="0"/>
              </a:rPr>
              <a:t>some best practices for user</a:t>
            </a:r>
            <a:r>
              <a:rPr lang="en-US" baseline="0" dirty="0" smtClean="0">
                <a:latin typeface="Verdana" pitchFamily="34" charset="0"/>
                <a:ea typeface="Verdana" pitchFamily="34" charset="0"/>
                <a:cs typeface="Verdana" pitchFamily="34" charset="0"/>
              </a:rPr>
              <a:t> interface</a:t>
            </a:r>
            <a:r>
              <a:rPr lang="en-US" dirty="0" smtClean="0">
                <a:latin typeface="Verdana" pitchFamily="34" charset="0"/>
                <a:ea typeface="Verdana" pitchFamily="34" charset="0"/>
                <a:cs typeface="Verdana" pitchFamily="34" charset="0"/>
              </a:rPr>
              <a:t> customization</a:t>
            </a:r>
            <a:r>
              <a:rPr lang="en-US" baseline="0" dirty="0" smtClean="0">
                <a:latin typeface="Verdana" pitchFamily="34" charset="0"/>
                <a:ea typeface="Verdana" pitchFamily="34" charset="0"/>
                <a:cs typeface="Verdana" pitchFamily="34" charset="0"/>
              </a:rPr>
              <a:t> for the A-Z lists</a:t>
            </a:r>
            <a:r>
              <a:rPr lang="en-US" baseline="0" dirty="0" smtClean="0">
                <a:latin typeface="Verdana" pitchFamily="34" charset="0"/>
                <a:ea typeface="Verdana" pitchFamily="34" charset="0"/>
                <a:cs typeface="Verdana" pitchFamily="34" charset="0"/>
              </a:rPr>
              <a:t>.</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dirty="0" smtClean="0">
                <a:ea typeface="ＭＳ Ｐゴシック" pitchFamily="34" charset="-128"/>
              </a:rPr>
              <a:t>Here’s a list of documents that will provide more information</a:t>
            </a:r>
            <a:r>
              <a:rPr lang="en-US" baseline="0" dirty="0" smtClean="0">
                <a:ea typeface="ＭＳ Ｐゴシック" pitchFamily="34" charset="-128"/>
              </a:rPr>
              <a:t> on A-Z list customizations.</a:t>
            </a:r>
            <a:r>
              <a:rPr lang="en-US" dirty="0" smtClean="0">
                <a:ea typeface="ＭＳ Ｐゴシック" pitchFamily="34" charset="-128"/>
              </a:rPr>
              <a:t> These can all</a:t>
            </a:r>
            <a:r>
              <a:rPr lang="en-US" baseline="0" dirty="0" smtClean="0">
                <a:ea typeface="ＭＳ Ｐゴシック" pitchFamily="34" charset="-128"/>
              </a:rPr>
              <a:t> be found in the Ex </a:t>
            </a:r>
            <a:r>
              <a:rPr lang="en-US" baseline="0" dirty="0" err="1" smtClean="0">
                <a:ea typeface="ＭＳ Ｐゴシック" pitchFamily="34" charset="-128"/>
              </a:rPr>
              <a:t>Libris</a:t>
            </a:r>
            <a:r>
              <a:rPr lang="en-US" baseline="0" dirty="0" smtClean="0">
                <a:ea typeface="ＭＳ Ｐゴシック" pitchFamily="34" charset="-128"/>
              </a:rPr>
              <a:t> Documentation Center.</a:t>
            </a:r>
          </a:p>
          <a:p>
            <a:endParaRPr lang="en-US" baseline="0" dirty="0" smtClean="0">
              <a:ea typeface="ＭＳ Ｐゴシック" pitchFamily="34" charset="-128"/>
            </a:endParaRPr>
          </a:p>
          <a:p>
            <a:pPr marL="170096" indent="-170096">
              <a:buFont typeface="Arial" pitchFamily="34" charset="0"/>
              <a:buChar char="•"/>
            </a:pPr>
            <a:r>
              <a:rPr lang="en-US" baseline="0" dirty="0" smtClean="0">
                <a:ea typeface="ＭＳ Ｐゴシック" pitchFamily="34" charset="-128"/>
              </a:rPr>
              <a:t>The General User’s Guide will have more details on many of the A-Z list customizations we talked about in this session. </a:t>
            </a:r>
          </a:p>
          <a:p>
            <a:pPr marL="170096" indent="-170096">
              <a:buFont typeface="Arial" pitchFamily="34" charset="0"/>
              <a:buChar char="•"/>
            </a:pPr>
            <a:r>
              <a:rPr lang="en-US" baseline="0" dirty="0" smtClean="0">
                <a:ea typeface="ＭＳ Ｐゴシック" pitchFamily="34" charset="-128"/>
              </a:rPr>
              <a:t>The eBook A-Z list has its own guide - the eBook Search Guide - which will explain customizations that can be made for the eBook A-Z list.</a:t>
            </a:r>
          </a:p>
          <a:p>
            <a:pPr marL="170096" indent="-170096">
              <a:buFont typeface="Arial" pitchFamily="34" charset="0"/>
              <a:buChar char="•"/>
            </a:pPr>
            <a:r>
              <a:rPr lang="en-US" baseline="0" dirty="0" smtClean="0">
                <a:ea typeface="ＭＳ Ｐゴシック" pitchFamily="34" charset="-128"/>
              </a:rPr>
              <a:t>The Advanced User’s Guide will have information on making A-Z list customization changes on the server - such as for color or font changes, and changing the A-Z list header to be your institution’s own logo. </a:t>
            </a:r>
          </a:p>
          <a:p>
            <a:pPr marL="170096" indent="-170096">
              <a:buFont typeface="Arial" pitchFamily="34" charset="0"/>
              <a:buChar char="•"/>
            </a:pPr>
            <a:r>
              <a:rPr lang="en-US" baseline="0" dirty="0" smtClean="0">
                <a:ea typeface="ＭＳ Ｐゴシック" pitchFamily="34" charset="-128"/>
              </a:rPr>
              <a:t>For the A-Z list indexing </a:t>
            </a:r>
            <a:r>
              <a:rPr lang="en-US" baseline="0" dirty="0" smtClean="0">
                <a:ea typeface="ＭＳ Ｐゴシック" pitchFamily="34" charset="-128"/>
              </a:rPr>
              <a:t>job that was mentioned in this session, your Ex </a:t>
            </a:r>
            <a:r>
              <a:rPr lang="en-US" baseline="0" dirty="0" err="1" smtClean="0">
                <a:ea typeface="ＭＳ Ｐゴシック" pitchFamily="34" charset="-128"/>
              </a:rPr>
              <a:t>Libris</a:t>
            </a:r>
            <a:r>
              <a:rPr lang="en-US" baseline="0" dirty="0" smtClean="0">
                <a:ea typeface="ＭＳ Ｐゴシック" pitchFamily="34" charset="-128"/>
              </a:rPr>
              <a:t> project team will be setting up this job and scheduling it for you, but if you are interested in further information about the job, it can be found in the System Administration Guide.</a:t>
            </a:r>
          </a:p>
          <a:p>
            <a:pPr marL="0" indent="0">
              <a:buFont typeface="Arial" pitchFamily="34" charset="0"/>
              <a:buNone/>
            </a:pPr>
            <a:endParaRPr lang="en-US" baseline="0" dirty="0" smtClean="0">
              <a:ea typeface="ＭＳ Ｐゴシック" pitchFamily="34" charset="-128"/>
            </a:endParaRPr>
          </a:p>
          <a:p>
            <a:r>
              <a:rPr lang="en-US" baseline="0" dirty="0" smtClean="0">
                <a:ea typeface="ＭＳ Ｐゴシック" pitchFamily="34" charset="-128"/>
              </a:rPr>
              <a:t>Thanks for joining me!</a:t>
            </a:r>
            <a:endParaRPr 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pPr>
              <a:spcBef>
                <a:spcPts val="0"/>
              </a:spcBef>
            </a:pPr>
            <a:r>
              <a:rPr lang="en-US" dirty="0" smtClean="0">
                <a:latin typeface="Verdana" pitchFamily="34" charset="0"/>
                <a:ea typeface="Verdana" pitchFamily="34" charset="0"/>
                <a:cs typeface="Verdana" pitchFamily="34" charset="0"/>
              </a:rPr>
              <a:t>After this presentation, you’ll know:</a:t>
            </a:r>
          </a:p>
          <a:p>
            <a:pPr>
              <a:lnSpc>
                <a:spcPct val="150000"/>
              </a:lnSpc>
              <a:spcBef>
                <a:spcPts val="0"/>
              </a:spcBef>
              <a:buClr>
                <a:srgbClr val="A50021"/>
              </a:buClr>
              <a:buFontTx/>
              <a:buChar char="•"/>
            </a:pPr>
            <a:r>
              <a:rPr lang="en-US" baseline="0" dirty="0" smtClean="0">
                <a:latin typeface="Verdana" pitchFamily="34" charset="0"/>
                <a:ea typeface="Verdana" pitchFamily="34" charset="0"/>
                <a:cs typeface="Verdana" pitchFamily="34" charset="0"/>
              </a:rPr>
              <a:t> w</a:t>
            </a:r>
            <a:r>
              <a:rPr lang="en-US" dirty="0" smtClean="0">
                <a:latin typeface="Verdana" pitchFamily="34" charset="0"/>
                <a:ea typeface="Verdana" pitchFamily="34" charset="0"/>
                <a:cs typeface="Verdana" pitchFamily="34" charset="0"/>
              </a:rPr>
              <a:t>hat</a:t>
            </a:r>
            <a:r>
              <a:rPr lang="en-US" baseline="0"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customizations are available for the A-Z Lists for </a:t>
            </a:r>
            <a:r>
              <a:rPr lang="en-US" dirty="0" err="1" smtClean="0">
                <a:latin typeface="Verdana" pitchFamily="34" charset="0"/>
                <a:ea typeface="Verdana" pitchFamily="34" charset="0"/>
                <a:cs typeface="Verdana" pitchFamily="34" charset="0"/>
              </a:rPr>
              <a:t>ejournals</a:t>
            </a:r>
            <a:r>
              <a:rPr lang="en-US" dirty="0" smtClean="0">
                <a:latin typeface="Verdana" pitchFamily="34" charset="0"/>
                <a:ea typeface="Verdana" pitchFamily="34" charset="0"/>
                <a:cs typeface="Verdana" pitchFamily="34" charset="0"/>
              </a:rPr>
              <a:t> and </a:t>
            </a:r>
            <a:r>
              <a:rPr lang="en-US" dirty="0" err="1" smtClean="0">
                <a:latin typeface="Verdana" pitchFamily="34" charset="0"/>
                <a:ea typeface="Verdana" pitchFamily="34" charset="0"/>
                <a:cs typeface="Verdana" pitchFamily="34" charset="0"/>
              </a:rPr>
              <a:t>ebooks</a:t>
            </a:r>
            <a:endParaRPr lang="en-US" dirty="0" smtClean="0">
              <a:latin typeface="Verdana" pitchFamily="34" charset="0"/>
              <a:ea typeface="Verdana" pitchFamily="34" charset="0"/>
              <a:cs typeface="Verdana" pitchFamily="34" charset="0"/>
            </a:endParaRPr>
          </a:p>
          <a:p>
            <a:pPr>
              <a:lnSpc>
                <a:spcPct val="150000"/>
              </a:lnSpc>
              <a:spcBef>
                <a:spcPts val="0"/>
              </a:spcBef>
              <a:buClr>
                <a:srgbClr val="A50021"/>
              </a:buClr>
              <a:buFontTx/>
              <a:buChar char="•"/>
            </a:pPr>
            <a:r>
              <a:rPr lang="en-US" baseline="0" dirty="0" smtClean="0">
                <a:latin typeface="Verdana" pitchFamily="34" charset="0"/>
                <a:ea typeface="Verdana" pitchFamily="34" charset="0"/>
                <a:cs typeface="Verdana" pitchFamily="34" charset="0"/>
              </a:rPr>
              <a:t> some </a:t>
            </a:r>
            <a:r>
              <a:rPr lang="en-US" dirty="0" smtClean="0">
                <a:latin typeface="Verdana" pitchFamily="34" charset="0"/>
                <a:ea typeface="Verdana" pitchFamily="34" charset="0"/>
                <a:cs typeface="Verdana" pitchFamily="34" charset="0"/>
              </a:rPr>
              <a:t>general best practices for user interface customization.</a:t>
            </a:r>
          </a:p>
          <a:p>
            <a:pPr>
              <a:spcBef>
                <a:spcPts val="0"/>
              </a:spcBef>
            </a:pP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dirty="0" smtClean="0">
                <a:ea typeface="ＭＳ Ｐゴシック" pitchFamily="34" charset="-128"/>
              </a:rPr>
              <a:t>Let’s start with how the A-Z lists look and work</a:t>
            </a:r>
            <a:r>
              <a:rPr lang="en-US" baseline="0" dirty="0" smtClean="0">
                <a:ea typeface="ＭＳ Ｐゴシック" pitchFamily="34" charset="-128"/>
              </a:rPr>
              <a:t> in general.</a:t>
            </a:r>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b="0" dirty="0" smtClean="0">
                <a:ea typeface="ＭＳ Ｐゴシック" pitchFamily="34" charset="-128"/>
              </a:rPr>
              <a:t>Let’s look first at the A-Z list for </a:t>
            </a:r>
            <a:r>
              <a:rPr lang="en-US" b="0" dirty="0" err="1" smtClean="0">
                <a:ea typeface="ＭＳ Ｐゴシック" pitchFamily="34" charset="-128"/>
              </a:rPr>
              <a:t>ejournal</a:t>
            </a:r>
            <a:r>
              <a:rPr lang="en-US" b="0" dirty="0" smtClean="0">
                <a:ea typeface="ＭＳ Ｐゴシック" pitchFamily="34" charset="-128"/>
              </a:rPr>
              <a:t> titles.</a:t>
            </a:r>
          </a:p>
          <a:p>
            <a:endParaRPr lang="en-US" b="0" dirty="0" smtClean="0">
              <a:ea typeface="ＭＳ Ｐゴシック" pitchFamily="34" charset="-128"/>
            </a:endParaRPr>
          </a:p>
          <a:p>
            <a:r>
              <a:rPr lang="en-US" b="0" dirty="0" smtClean="0">
                <a:ea typeface="ＭＳ Ｐゴシック" pitchFamily="34" charset="-128"/>
              </a:rPr>
              <a:t>By</a:t>
            </a:r>
            <a:r>
              <a:rPr lang="en-US" b="0" baseline="0" dirty="0" smtClean="0">
                <a:ea typeface="ＭＳ Ｐゴシック" pitchFamily="34" charset="-128"/>
              </a:rPr>
              <a:t> default, your A-Z list can be accessed by entering your SFX base URL (which your Ex </a:t>
            </a:r>
            <a:r>
              <a:rPr lang="en-US" b="0" baseline="0" dirty="0" err="1" smtClean="0">
                <a:ea typeface="ＭＳ Ｐゴシック" pitchFamily="34" charset="-128"/>
              </a:rPr>
              <a:t>Libris</a:t>
            </a:r>
            <a:r>
              <a:rPr lang="en-US" b="0" baseline="0" dirty="0" smtClean="0">
                <a:ea typeface="ＭＳ Ｐゴシック" pitchFamily="34" charset="-128"/>
              </a:rPr>
              <a:t> project team will provide to you), along with a </a:t>
            </a:r>
            <a:r>
              <a:rPr lang="en-US" b="0" i="1" baseline="0" dirty="0" smtClean="0">
                <a:ea typeface="ＭＳ Ｐゴシック" pitchFamily="34" charset="-128"/>
              </a:rPr>
              <a:t>/</a:t>
            </a:r>
            <a:r>
              <a:rPr lang="en-US" b="0" i="1" baseline="0" dirty="0" err="1" smtClean="0">
                <a:ea typeface="ＭＳ Ｐゴシック" pitchFamily="34" charset="-128"/>
              </a:rPr>
              <a:t>az</a:t>
            </a:r>
            <a:r>
              <a:rPr lang="en-US" b="0" baseline="0" dirty="0" smtClean="0">
                <a:ea typeface="ＭＳ Ｐゴシック" pitchFamily="34" charset="-128"/>
              </a:rPr>
              <a:t> at the end of the URL.  Again, note that this is an A-Z list of all of your </a:t>
            </a:r>
            <a:r>
              <a:rPr lang="en-US" b="0" baseline="0" dirty="0" err="1" smtClean="0">
                <a:ea typeface="ＭＳ Ｐゴシック" pitchFamily="34" charset="-128"/>
              </a:rPr>
              <a:t>eJournal</a:t>
            </a:r>
            <a:r>
              <a:rPr lang="en-US" b="0" baseline="0" dirty="0" smtClean="0">
                <a:ea typeface="ＭＳ Ｐゴシック" pitchFamily="34" charset="-128"/>
              </a:rPr>
              <a:t> titles.</a:t>
            </a:r>
          </a:p>
          <a:p>
            <a:endParaRPr lang="en-US" b="0" dirty="0" smtClean="0">
              <a:ea typeface="ＭＳ Ｐゴシック" pitchFamily="34" charset="-128"/>
            </a:endParaRPr>
          </a:p>
          <a:p>
            <a:r>
              <a:rPr lang="en-US" b="0" dirty="0" smtClean="0">
                <a:ea typeface="ＭＳ Ｐゴシック" pitchFamily="34" charset="-128"/>
              </a:rPr>
              <a:t>When</a:t>
            </a:r>
            <a:r>
              <a:rPr lang="en-US" b="0" baseline="0" dirty="0" smtClean="0">
                <a:ea typeface="ＭＳ Ｐゴシック" pitchFamily="34" charset="-128"/>
              </a:rPr>
              <a:t> we first go to the default A-Z List screen, we’ll see, at the very top of the screen, a header image.  By default, we have the Ex Libris logo, but you can replace this with your institution’s logo.  You’ll notice that on the right there’s a dropdown menu of languages.</a:t>
            </a:r>
          </a:p>
          <a:p>
            <a:endParaRPr lang="en-US" b="0" baseline="0" dirty="0" smtClean="0">
              <a:ea typeface="ＭＳ Ｐゴシック" pitchFamily="34" charset="-128"/>
            </a:endParaRPr>
          </a:p>
          <a:p>
            <a:r>
              <a:rPr lang="en-US" b="0" baseline="0" dirty="0" smtClean="0">
                <a:ea typeface="ＭＳ Ｐゴシック" pitchFamily="34" charset="-128"/>
              </a:rPr>
              <a:t>The main portion of the screen defaults to the Title tab, where you can browse or search for </a:t>
            </a:r>
            <a:r>
              <a:rPr lang="en-US" b="0" baseline="0" dirty="0" err="1" smtClean="0">
                <a:ea typeface="ＭＳ Ｐゴシック" pitchFamily="34" charset="-128"/>
              </a:rPr>
              <a:t>ejournals</a:t>
            </a:r>
            <a:r>
              <a:rPr lang="en-US" b="0" baseline="0" dirty="0" smtClean="0">
                <a:ea typeface="ＭＳ Ｐゴシック" pitchFamily="34" charset="-128"/>
              </a:rPr>
              <a:t> by title.</a:t>
            </a:r>
            <a:endParaRPr lang="en-US" b="1" baseline="0" dirty="0" smtClean="0">
              <a:ea typeface="ＭＳ Ｐゴシック" pitchFamily="34" charset="-128"/>
            </a:endParaRPr>
          </a:p>
          <a:p>
            <a:pPr defTabSz="907176"/>
            <a:r>
              <a:rPr lang="en-US" b="0" baseline="0" dirty="0" smtClean="0">
                <a:ea typeface="ＭＳ Ｐゴシック" pitchFamily="34" charset="-128"/>
              </a:rPr>
              <a:t>Here I’ve performed an open search to see all of the journals in a list – the search results default to a brief view, which is called the Table view - where I can see the journal title, the ISSN, and two icons: the Information (I) icon and the SFX </a:t>
            </a:r>
            <a:r>
              <a:rPr lang="en-US" b="0" baseline="0" dirty="0" err="1" smtClean="0">
                <a:ea typeface="ＭＳ Ｐゴシック" pitchFamily="34" charset="-128"/>
              </a:rPr>
              <a:t>swirlie</a:t>
            </a:r>
            <a:r>
              <a:rPr lang="en-US" b="0" baseline="0" dirty="0" smtClean="0">
                <a:ea typeface="ＭＳ Ｐゴシック" pitchFamily="34" charset="-128"/>
              </a:rPr>
              <a:t> icon, which displays the SFX menu with any active targets and target services that contain the resource.</a:t>
            </a:r>
          </a:p>
          <a:p>
            <a:endParaRPr lang="en-US" b="0" baseline="0" dirty="0" smtClean="0">
              <a:ea typeface="ＭＳ Ｐゴシック" pitchFamily="34" charset="-128"/>
            </a:endParaRPr>
          </a:p>
          <a:p>
            <a:pPr defTabSz="907176"/>
            <a:r>
              <a:rPr lang="en-US" b="0" baseline="0" dirty="0" smtClean="0">
                <a:ea typeface="ＭＳ Ｐゴシック" pitchFamily="34" charset="-128"/>
              </a:rPr>
              <a:t>If I click on the Information (I) icon, I’ll get a pop-up window with additional details, including whether it’s peer-reviewed, the category and subcategory that the title is assigned to in SFX by default, and related object information (e.g., titles that are continued by another title, etc.) All of this information is coming from SFX.</a:t>
            </a:r>
          </a:p>
          <a:p>
            <a:pPr defTabSz="907176"/>
            <a:endParaRPr lang="en-US" b="0" baseline="0" dirty="0" smtClean="0">
              <a:ea typeface="ＭＳ Ｐゴシック" pitchFamily="34" charset="-128"/>
            </a:endParaRPr>
          </a:p>
          <a:p>
            <a:pPr defTabSz="907176"/>
            <a:r>
              <a:rPr lang="en-US" b="0" baseline="0" dirty="0" smtClean="0">
                <a:ea typeface="ＭＳ Ｐゴシック" pitchFamily="34" charset="-128"/>
              </a:rPr>
              <a:t>Speaking of related objects, if you look in my list of titles, you’ll see some titles are hyperlinked, while others are not. The hyperlinked titles are the titles you subscribe to and are activated in SFX.  The non-hyperlinked titles are related to titles that you have activated. You don’t necessarily subscribe to them and have them activated in SFX, but are related to a title that you </a:t>
            </a:r>
            <a:r>
              <a:rPr lang="en-US" b="0" i="1" baseline="0" dirty="0" smtClean="0">
                <a:ea typeface="ＭＳ Ｐゴシック" pitchFamily="34" charset="-128"/>
              </a:rPr>
              <a:t>do</a:t>
            </a:r>
            <a:r>
              <a:rPr lang="en-US" b="0" baseline="0" dirty="0" smtClean="0">
                <a:ea typeface="ＭＳ Ｐゴシック" pitchFamily="34" charset="-128"/>
              </a:rPr>
              <a:t> have activated. There are options to remove related titles that we’ll see later.</a:t>
            </a:r>
          </a:p>
          <a:p>
            <a:endParaRPr lang="en-US" b="0" baseline="0" dirty="0" smtClean="0">
              <a:ea typeface="ＭＳ Ｐゴシック" pitchFamily="34" charset="-128"/>
            </a:endParaRPr>
          </a:p>
          <a:p>
            <a:r>
              <a:rPr lang="en-US" b="0" baseline="0" dirty="0" smtClean="0">
                <a:ea typeface="ＭＳ Ｐゴシック" pitchFamily="34" charset="-128"/>
              </a:rPr>
              <a:t>If I click on the “Switch to Detail View” link, I’ll see the same list with more details – the same information we saw before the brief/table view, but also the services available for the journal, the target or targets it’s in, and the threshold information.  You’ll also see the categories and subcategories that the object is assigned to. </a:t>
            </a:r>
          </a:p>
          <a:p>
            <a:endParaRPr lang="en-US" b="0" baseline="0" dirty="0" smtClean="0">
              <a:ea typeface="ＭＳ Ｐゴシック" pitchFamily="34" charset="-128"/>
            </a:endParaRPr>
          </a:p>
          <a:p>
            <a:r>
              <a:rPr lang="en-US" b="0" baseline="0" dirty="0" smtClean="0">
                <a:ea typeface="ＭＳ Ｐゴシック" pitchFamily="34" charset="-128"/>
              </a:rPr>
              <a:t>Speaking of categories and subcategories, let’s move onto the next tab in the A-Z list interface: Category.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dirty="0" smtClean="0">
                <a:ea typeface="ＭＳ Ｐゴシック" pitchFamily="34" charset="-128"/>
              </a:rPr>
              <a:t>The</a:t>
            </a:r>
            <a:r>
              <a:rPr lang="en-US" baseline="0" dirty="0" smtClean="0">
                <a:ea typeface="ＭＳ Ｐゴシック" pitchFamily="34" charset="-128"/>
              </a:rPr>
              <a:t> Category tab allows you to browse </a:t>
            </a:r>
            <a:r>
              <a:rPr lang="en-US" baseline="0" dirty="0" err="1" smtClean="0">
                <a:ea typeface="ＭＳ Ｐゴシック" pitchFamily="34" charset="-128"/>
              </a:rPr>
              <a:t>ejournals</a:t>
            </a:r>
            <a:r>
              <a:rPr lang="en-US" baseline="0" dirty="0" smtClean="0">
                <a:ea typeface="ＭＳ Ｐゴシック" pitchFamily="34" charset="-128"/>
              </a:rPr>
              <a:t> by category.  The </a:t>
            </a:r>
            <a:r>
              <a:rPr lang="en-US" dirty="0" smtClean="0">
                <a:ea typeface="ＭＳ Ｐゴシック" pitchFamily="34" charset="-128"/>
              </a:rPr>
              <a:t>Category</a:t>
            </a:r>
            <a:r>
              <a:rPr lang="en-US" baseline="0" dirty="0" smtClean="0">
                <a:ea typeface="ＭＳ Ｐゴシック" pitchFamily="34" charset="-128"/>
              </a:rPr>
              <a:t> information is included in the SFX </a:t>
            </a:r>
            <a:r>
              <a:rPr lang="en-US" baseline="0" dirty="0" err="1" smtClean="0">
                <a:ea typeface="ＭＳ Ｐゴシック" pitchFamily="34" charset="-128"/>
              </a:rPr>
              <a:t>KnowledgeBase</a:t>
            </a:r>
            <a:r>
              <a:rPr lang="en-US" baseline="0" dirty="0" smtClean="0">
                <a:ea typeface="ＭＳ Ｐゴシック" pitchFamily="34" charset="-128"/>
              </a:rPr>
              <a:t>. Each title, or object, in the SFX </a:t>
            </a:r>
            <a:r>
              <a:rPr lang="en-US" baseline="0" dirty="0" err="1" smtClean="0">
                <a:ea typeface="ＭＳ Ｐゴシック" pitchFamily="34" charset="-128"/>
              </a:rPr>
              <a:t>KnowledgeBase</a:t>
            </a:r>
            <a:r>
              <a:rPr lang="en-US" baseline="0" dirty="0" smtClean="0">
                <a:ea typeface="ＭＳ Ｐゴシック" pitchFamily="34" charset="-128"/>
              </a:rPr>
              <a:t> is assigned at least one category and subcategory by default. </a:t>
            </a:r>
          </a:p>
          <a:p>
            <a:endParaRPr lang="en-US" baseline="0" dirty="0" smtClean="0">
              <a:ea typeface="ＭＳ Ｐゴシック" pitchFamily="34" charset="-128"/>
            </a:endParaRPr>
          </a:p>
          <a:p>
            <a:r>
              <a:rPr lang="en-US" baseline="0" dirty="0" smtClean="0">
                <a:ea typeface="ＭＳ Ｐゴシック" pitchFamily="34" charset="-128"/>
              </a:rPr>
              <a:t>If I select a specific category we can see the list of subcategories available. Notice the number in parentheses for each subcategory, which indicates the number of titles within the subcategory. By selecting a subcategory, I can see the list of journals in the view below that meet that criteria. Notice I have the same display options in the results as in the Title tab.</a:t>
            </a:r>
          </a:p>
          <a:p>
            <a:endParaRPr lang="en-US" baseline="0" dirty="0" smtClean="0">
              <a:ea typeface="ＭＳ Ｐゴシック" pitchFamily="34" charset="-128"/>
            </a:endParaRPr>
          </a:p>
          <a:p>
            <a:r>
              <a:rPr lang="en-US" baseline="0" dirty="0" smtClean="0">
                <a:ea typeface="ＭＳ Ｐゴシック" pitchFamily="34" charset="-128"/>
              </a:rPr>
              <a:t>Next…</a:t>
            </a:r>
            <a:endParaRPr lang="en-US" b="1" baseline="0"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r>
              <a:rPr lang="en-US" dirty="0" smtClean="0">
                <a:ea typeface="ＭＳ Ｐゴシック" pitchFamily="34" charset="-128"/>
              </a:rPr>
              <a:t>The third</a:t>
            </a:r>
            <a:r>
              <a:rPr lang="en-US" baseline="0" dirty="0" smtClean="0">
                <a:ea typeface="ＭＳ Ｐゴシック" pitchFamily="34" charset="-128"/>
              </a:rPr>
              <a:t> tab is the Locate tab.  This is where the user can conduct more advanced searches by entering any combination of title keywords, ISSN, Vendors, and or Categories. </a:t>
            </a:r>
            <a:r>
              <a:rPr lang="en-US" b="0" baseline="0" dirty="0" smtClean="0">
                <a:ea typeface="ＭＳ Ｐゴシック" pitchFamily="34" charset="-128"/>
              </a:rPr>
              <a:t>In this example, I wanted to get a list of Arts and Humanities journals from </a:t>
            </a:r>
            <a:r>
              <a:rPr lang="en-US" b="0" baseline="0" dirty="0" err="1" smtClean="0">
                <a:ea typeface="ＭＳ Ｐゴシック" pitchFamily="34" charset="-128"/>
              </a:rPr>
              <a:t>EBSCOhost</a:t>
            </a:r>
            <a:r>
              <a:rPr lang="en-US" b="0" baseline="0" dirty="0" smtClean="0">
                <a:ea typeface="ＭＳ Ｐゴシック" pitchFamily="34" charset="-128"/>
              </a:rPr>
              <a:t>.</a:t>
            </a:r>
          </a:p>
          <a:p>
            <a:endParaRPr lang="en-US" b="0" baseline="0" dirty="0" smtClean="0">
              <a:ea typeface="ＭＳ Ｐゴシック" pitchFamily="34" charset="-128"/>
            </a:endParaRPr>
          </a:p>
          <a:p>
            <a:r>
              <a:rPr lang="en-US" b="0" baseline="0" dirty="0" smtClean="0">
                <a:ea typeface="ＭＳ Ｐゴシック" pitchFamily="34" charset="-128"/>
              </a:rPr>
              <a:t>Again, the display options for the results are the same as in the title and category tabs.</a:t>
            </a:r>
          </a:p>
          <a:p>
            <a:endParaRPr lang="en-US" baseline="0" dirty="0" smtClean="0">
              <a:ea typeface="ＭＳ Ｐゴシック" pitchFamily="34" charset="-128"/>
            </a:endParaRPr>
          </a:p>
          <a:p>
            <a:endParaRPr lang="en-US" baseline="0"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r>
              <a:rPr lang="en-US" dirty="0" smtClean="0">
                <a:ea typeface="ＭＳ Ｐゴシック" pitchFamily="34" charset="-128"/>
              </a:rPr>
              <a:t>Lastly, we have the </a:t>
            </a:r>
            <a:r>
              <a:rPr lang="en-US" dirty="0" err="1" smtClean="0">
                <a:ea typeface="ＭＳ Ｐゴシック" pitchFamily="34" charset="-128"/>
              </a:rPr>
              <a:t>CitationLinker</a:t>
            </a:r>
            <a:r>
              <a:rPr lang="en-US" dirty="0" smtClean="0">
                <a:ea typeface="ＭＳ Ｐゴシック" pitchFamily="34" charset="-128"/>
              </a:rPr>
              <a:t> tab. </a:t>
            </a:r>
          </a:p>
          <a:p>
            <a:endParaRPr lang="en-US" dirty="0" smtClean="0">
              <a:ea typeface="ＭＳ Ｐゴシック" pitchFamily="34" charset="-128"/>
            </a:endParaRPr>
          </a:p>
          <a:p>
            <a:r>
              <a:rPr lang="en-US" baseline="0" dirty="0" smtClean="0">
                <a:ea typeface="ＭＳ Ｐゴシック" pitchFamily="34" charset="-128"/>
              </a:rPr>
              <a:t>Using the CitationLinker tab, a user with a citation in hand can search for that article using SFX.  </a:t>
            </a:r>
            <a:r>
              <a:rPr lang="en-US" dirty="0" smtClean="0">
                <a:ea typeface="ＭＳ Ｐゴシック" pitchFamily="34" charset="-128"/>
              </a:rPr>
              <a:t>Essentially the user is manually creating an OpenURL that is then sent to the SFX server.</a:t>
            </a:r>
            <a:endParaRPr lang="en-US" b="1"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In this example, I’m searching for</a:t>
            </a:r>
            <a:r>
              <a:rPr lang="en-US" baseline="0" dirty="0" smtClean="0">
                <a:ea typeface="ＭＳ Ｐゴシック" pitchFamily="34" charset="-128"/>
              </a:rPr>
              <a:t> the article “Dark Matter </a:t>
            </a:r>
            <a:r>
              <a:rPr lang="en-US" baseline="0" dirty="0" smtClean="0">
                <a:ea typeface="ＭＳ Ｐゴシック" pitchFamily="34" charset="-128"/>
              </a:rPr>
              <a:t>halos from </a:t>
            </a:r>
            <a:r>
              <a:rPr lang="en-US" baseline="0" dirty="0" smtClean="0">
                <a:ea typeface="ＭＳ Ｐゴシック" pitchFamily="34" charset="-128"/>
              </a:rPr>
              <a:t>the inside out” in Advances in Astronomy.  When I click ‘Go’, </a:t>
            </a:r>
            <a:r>
              <a:rPr lang="en-US" b="0" baseline="0" dirty="0" smtClean="0">
                <a:ea typeface="ＭＳ Ｐゴシック" pitchFamily="34" charset="-128"/>
              </a:rPr>
              <a:t>I get the SFX Menu that provides the links to the full text of this article.</a:t>
            </a:r>
          </a:p>
          <a:p>
            <a:endParaRPr lang="en-US" b="0" baseline="0" dirty="0" smtClean="0">
              <a:ea typeface="ＭＳ Ｐゴシック" pitchFamily="34" charset="-128"/>
            </a:endParaRPr>
          </a:p>
          <a:p>
            <a:r>
              <a:rPr lang="en-US" b="0" baseline="0" dirty="0" smtClean="0">
                <a:ea typeface="ＭＳ Ｐゴシック" pitchFamily="34" charset="-128"/>
              </a:rPr>
              <a:t>These four tabs make up the standard A-Z list that the user sees.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9507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369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02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07132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8595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52656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65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818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876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3870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646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358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19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1314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277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9460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78878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4390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6284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1922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1901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5616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3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71414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7893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972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9317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05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055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1478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ront pag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7"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D304AB27-4933-40A6-8838-8F5284BBB0C9}"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2"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5" name="Picture 15"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solidFill>
                <a:schemeClr val="tx1"/>
              </a:solidFill>
              <a:latin typeface="Arial" pitchFamily="34" charset="0"/>
              <a:ea typeface="ＭＳ Ｐゴシック" pitchFamily="34" charset="-128"/>
            </a:endParaRPr>
          </a:p>
        </p:txBody>
      </p:sp>
      <p:pic>
        <p:nvPicPr>
          <p:cNvPr id="17"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41558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629163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7"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03B4B53B-4658-4C1D-89EA-FB4D289BC826}"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593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6B96B6A5-DE2B-46F1-A94C-B8F71114C496}"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sfx"/>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14400" y="1462088"/>
            <a:ext cx="1792288" cy="90963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467927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59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65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139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00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45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57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47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179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088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0883"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pic>
        <p:nvPicPr>
          <p:cNvPr id="250885"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28D24FE9-4EFB-4D80-9C89-9029554B07BB}"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25088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0888"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250890"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0891"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089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93" name="Rectangle 3"/>
          <p:cNvSpPr>
            <a:spLocks noGrp="1" noChangeArrowheads="1"/>
          </p:cNvSpPr>
          <p:nvPr>
            <p:ph type="body" idx="1"/>
          </p:nvPr>
        </p:nvSpPr>
        <p:spPr bwMode="auto">
          <a:xfrm>
            <a:off x="501650" y="1163638"/>
            <a:ext cx="81407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0894"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timing>
    <p:tnLst>
      <p:par>
        <p:cTn id="1" dur="indefinite" restart="never" nodeType="tmRoot"/>
      </p:par>
    </p:tnLst>
  </p:timing>
  <p:hf sldNum="0" hdr="0" dt="0"/>
  <p:txStyles>
    <p:title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fontAlgn="base">
        <a:lnSpc>
          <a:spcPct val="125000"/>
        </a:lnSpc>
        <a:spcBef>
          <a:spcPct val="35000"/>
        </a:spcBef>
        <a:spcAft>
          <a:spcPct val="0"/>
        </a:spcAft>
        <a:buSzPct val="85000"/>
        <a:buChar char="•"/>
        <a:defRPr sz="2800">
          <a:solidFill>
            <a:srgbClr val="3E4C56"/>
          </a:solidFill>
          <a:latin typeface="+mn-lt"/>
          <a:ea typeface="+mn-ea"/>
          <a:cs typeface="+mn-cs"/>
        </a:defRPr>
      </a:lvl1pPr>
      <a:lvl2pPr marL="742950" indent="-285750" algn="l" rtl="0" fontAlgn="base">
        <a:lnSpc>
          <a:spcPct val="125000"/>
        </a:lnSpc>
        <a:spcBef>
          <a:spcPct val="35000"/>
        </a:spcBef>
        <a:spcAft>
          <a:spcPct val="0"/>
        </a:spcAft>
        <a:buSzPct val="85000"/>
        <a:buChar char="•"/>
        <a:defRPr sz="2600">
          <a:solidFill>
            <a:srgbClr val="3E4C56"/>
          </a:solidFill>
          <a:latin typeface="+mn-lt"/>
          <a:ea typeface="+mn-ea"/>
          <a:cs typeface="+mn-cs"/>
        </a:defRPr>
      </a:lvl2pPr>
      <a:lvl3pPr marL="1143000" indent="-228600" algn="l" rtl="0" fontAlgn="base">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fontAlgn="base">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190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190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pic>
        <p:nvPicPr>
          <p:cNvPr id="251909"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0"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879C45B5-A6D1-4064-9EDB-8864356EB881}"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251911"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191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251914"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1915"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1916"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7" name="Rectangle 3"/>
          <p:cNvSpPr>
            <a:spLocks noGrp="1" noChangeArrowheads="1"/>
          </p:cNvSpPr>
          <p:nvPr>
            <p:ph type="body" idx="1"/>
          </p:nvPr>
        </p:nvSpPr>
        <p:spPr bwMode="auto">
          <a:xfrm>
            <a:off x="501650" y="1163638"/>
            <a:ext cx="81407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0"/>
            <a:r>
              <a:rPr lang="en-US" smtClean="0"/>
              <a:t>Click to edit Master text styles</a:t>
            </a:r>
          </a:p>
          <a:p>
            <a:pPr lvl="1"/>
            <a:r>
              <a:rPr lang="en-US" smtClean="0"/>
              <a:t>Second level</a:t>
            </a:r>
          </a:p>
          <a:p>
            <a:pPr lvl="0"/>
            <a:r>
              <a:rPr lang="en-US" smtClean="0"/>
              <a:t>Click to edit Master text styles</a:t>
            </a:r>
          </a:p>
          <a:p>
            <a:pPr lvl="1"/>
            <a:r>
              <a:rPr lang="en-US" smtClean="0"/>
              <a:t>Second level</a:t>
            </a:r>
          </a:p>
          <a:p>
            <a:pPr lvl="1"/>
            <a:endParaRPr lang="en-US" smtClean="0"/>
          </a:p>
          <a:p>
            <a:pPr lvl="1"/>
            <a:endParaRPr lang="en-US" smtClean="0"/>
          </a:p>
        </p:txBody>
      </p:sp>
      <p:sp>
        <p:nvSpPr>
          <p:cNvPr id="251918"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iming>
    <p:tnLst>
      <p:par>
        <p:cTn id="1" dur="indefinite" restart="never" nodeType="tmRoot"/>
      </p:par>
    </p:tnLst>
  </p:timing>
  <p:hf sldNum="0" hdr="0" dt="0"/>
  <p:txStyles>
    <p:title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fontAlgn="base">
        <a:lnSpc>
          <a:spcPct val="125000"/>
        </a:lnSpc>
        <a:spcBef>
          <a:spcPct val="35000"/>
        </a:spcBef>
        <a:spcAft>
          <a:spcPct val="0"/>
        </a:spcAft>
        <a:buSzPct val="85000"/>
        <a:buChar char="•"/>
        <a:defRPr sz="2800">
          <a:solidFill>
            <a:srgbClr val="3E4C56"/>
          </a:solidFill>
          <a:latin typeface="+mn-lt"/>
          <a:ea typeface="+mn-ea"/>
          <a:cs typeface="+mn-cs"/>
        </a:defRPr>
      </a:lvl1pPr>
      <a:lvl2pPr marL="742950" indent="-285750" algn="l" rtl="0" fontAlgn="base">
        <a:lnSpc>
          <a:spcPct val="125000"/>
        </a:lnSpc>
        <a:spcBef>
          <a:spcPct val="35000"/>
        </a:spcBef>
        <a:spcAft>
          <a:spcPct val="0"/>
        </a:spcAft>
        <a:buSzPct val="85000"/>
        <a:defRPr sz="2200" i="1">
          <a:solidFill>
            <a:srgbClr val="3E4C56"/>
          </a:solidFill>
          <a:latin typeface="+mn-lt"/>
          <a:ea typeface="+mn-ea"/>
          <a:cs typeface="+mn-cs"/>
        </a:defRPr>
      </a:lvl2pPr>
      <a:lvl3pPr marL="1143000" indent="-228600" algn="l" rtl="0" fontAlgn="base">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fontAlgn="base">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9858"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49859"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sp>
        <p:nvSpPr>
          <p:cNvPr id="24986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FDD2055-DE72-47AA-9899-1B8F95088A78}"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24986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49864"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249866"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49867"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49868"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70"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Lst>
  <p:timing>
    <p:tnLst>
      <p:par>
        <p:cTn id="1" dur="indefinite" restart="never" nodeType="tmRoot"/>
      </p:par>
    </p:tnLst>
  </p:timing>
  <p:hf sldNum="0" hdr="0" dt="0"/>
  <p:txStyles>
    <p:title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fontAlgn="base">
        <a:spcBef>
          <a:spcPct val="35000"/>
        </a:spcBef>
        <a:spcAft>
          <a:spcPct val="0"/>
        </a:spcAft>
        <a:buSzPct val="85000"/>
        <a:buChar char="•"/>
        <a:defRPr sz="2800">
          <a:solidFill>
            <a:srgbClr val="3E4C56"/>
          </a:solidFill>
          <a:latin typeface="+mn-lt"/>
          <a:ea typeface="+mn-ea"/>
          <a:cs typeface="+mn-cs"/>
        </a:defRPr>
      </a:lvl1pPr>
      <a:lvl2pPr marL="742950" indent="-285750" algn="l" rtl="0" fontAlgn="base">
        <a:spcBef>
          <a:spcPct val="35000"/>
        </a:spcBef>
        <a:spcAft>
          <a:spcPct val="0"/>
        </a:spcAft>
        <a:buSzPct val="85000"/>
        <a:buChar char="•"/>
        <a:defRPr sz="2600">
          <a:solidFill>
            <a:srgbClr val="3E4C56"/>
          </a:solidFill>
          <a:latin typeface="+mn-lt"/>
          <a:ea typeface="+mn-ea"/>
          <a:cs typeface="+mn-cs"/>
        </a:defRPr>
      </a:lvl2pPr>
      <a:lvl3pPr marL="1143000" indent="-228600" algn="l" rtl="0" fontAlgn="base">
        <a:spcBef>
          <a:spcPct val="35000"/>
        </a:spcBef>
        <a:spcAft>
          <a:spcPct val="0"/>
        </a:spcAft>
        <a:buSzPct val="85000"/>
        <a:buChar char="•"/>
        <a:defRPr sz="2400">
          <a:solidFill>
            <a:srgbClr val="3E4C56"/>
          </a:solidFill>
          <a:latin typeface="+mn-lt"/>
          <a:ea typeface="+mn-ea"/>
          <a:cs typeface="+mn-cs"/>
        </a:defRPr>
      </a:lvl3pPr>
      <a:lvl4pPr marL="1600200" indent="-228600" algn="l" rtl="0" fontAlgn="base">
        <a:spcBef>
          <a:spcPct val="35000"/>
        </a:spcBef>
        <a:spcAft>
          <a:spcPct val="0"/>
        </a:spcAft>
        <a:buSzPct val="85000"/>
        <a:buChar char="•"/>
        <a:defRPr sz="2200">
          <a:solidFill>
            <a:srgbClr val="3E4C56"/>
          </a:solidFill>
          <a:latin typeface="+mn-lt"/>
          <a:ea typeface="+mn-ea"/>
          <a:cs typeface="+mn-cs"/>
        </a:defRPr>
      </a:lvl4pPr>
      <a:lvl5pPr marL="2057400" indent="-228600" algn="l" rtl="0" fontAlgn="base">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BE19DC29-673B-46BE-A609-20B2198A976B}"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103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34" name="Picture 6" descr="rule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Tree>
  </p:cSld>
  <p:clrMap bg1="lt1" tx1="dk1" bg2="lt2" tx2="dk2" accent1="accent1" accent2="accent2" accent3="accent3" accent4="accent4" accent5="accent5" accent6="accent6" hlink="hlink" folHlink="folHlink"/>
  <p:sldLayoutIdLst>
    <p:sldLayoutId id="2147484566" r:id="rId1"/>
    <p:sldLayoutId id="2147484529" r:id="rId2"/>
    <p:sldLayoutId id="2147484565" r:id="rId3"/>
    <p:sldLayoutId id="2147484564" r:id="rId4"/>
    <p:sldLayoutId id="2147484563" r:id="rId5"/>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B20637"/>
          </a:solidFill>
          <a:latin typeface="+mj-lt"/>
          <a:ea typeface="ＭＳ Ｐゴシック" charset="0"/>
          <a:cs typeface="+mj-cs"/>
        </a:defRPr>
      </a:lvl1pPr>
      <a:lvl2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2pPr>
      <a:lvl3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3pPr>
      <a:lvl4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4pPr>
      <a:lvl5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ＭＳ Ｐゴシック" charset="0"/>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customercenter.exlibrisgroup.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923924" y="3289518"/>
            <a:ext cx="7915276" cy="10772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en-US" sz="3200" dirty="0" smtClean="0">
                <a:solidFill>
                  <a:srgbClr val="3E4C56"/>
                </a:solidFill>
              </a:rPr>
              <a:t>SFX </a:t>
            </a:r>
            <a:r>
              <a:rPr lang="en-US" sz="3200" dirty="0" err="1" smtClean="0">
                <a:solidFill>
                  <a:srgbClr val="3E4C56"/>
                </a:solidFill>
              </a:rPr>
              <a:t>TotalCare</a:t>
            </a:r>
            <a:r>
              <a:rPr lang="en-US" sz="3200" dirty="0" smtClean="0">
                <a:solidFill>
                  <a:srgbClr val="3E4C56"/>
                </a:solidFill>
              </a:rPr>
              <a:t>: User Interface Configuration - A-Z List</a:t>
            </a:r>
            <a:endParaRPr lang="en-US" sz="3200" dirty="0">
              <a:solidFill>
                <a:srgbClr val="3E4C5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sz="2800" dirty="0"/>
              <a:t>A-Z List: </a:t>
            </a:r>
            <a:r>
              <a:rPr lang="en-US" sz="2800" dirty="0" smtClean="0"/>
              <a:t>Search Toolbar &amp; Quick Search</a:t>
            </a:r>
            <a:endParaRPr lang="en-US"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5803784" cy="21336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732" y="4483721"/>
            <a:ext cx="6496536" cy="1383679"/>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87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 List: eBook Search</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95500"/>
            <a:ext cx="5629275" cy="3848100"/>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0" y="914400"/>
            <a:ext cx="7315200" cy="461665"/>
          </a:xfrm>
          <a:prstGeom prst="rect">
            <a:avLst/>
          </a:prstGeom>
        </p:spPr>
        <p:txBody>
          <a:bodyPr wrap="square">
            <a:spAutoFit/>
          </a:bodyPr>
          <a:lstStyle/>
          <a:p>
            <a:r>
              <a:rPr lang="en-US" sz="2400" b="0" dirty="0">
                <a:solidFill>
                  <a:schemeClr val="bg2">
                    <a:lumMod val="50000"/>
                  </a:schemeClr>
                </a:solidFill>
              </a:rPr>
              <a:t>http</a:t>
            </a:r>
            <a:r>
              <a:rPr lang="en-US" sz="2400" b="0" dirty="0" smtClean="0">
                <a:solidFill>
                  <a:schemeClr val="bg2">
                    <a:lumMod val="50000"/>
                  </a:schemeClr>
                </a:solidFill>
              </a:rPr>
              <a:t>://</a:t>
            </a:r>
            <a:r>
              <a:rPr lang="en-US" sz="2400" b="0" i="1" dirty="0" smtClean="0">
                <a:solidFill>
                  <a:schemeClr val="bg2">
                    <a:lumMod val="50000"/>
                  </a:schemeClr>
                </a:solidFill>
              </a:rPr>
              <a:t>hostname:port</a:t>
            </a:r>
            <a:r>
              <a:rPr lang="en-US" sz="2400" b="0" dirty="0" smtClean="0">
                <a:solidFill>
                  <a:schemeClr val="bg2">
                    <a:lumMod val="50000"/>
                  </a:schemeClr>
                </a:solidFill>
              </a:rPr>
              <a:t>/</a:t>
            </a:r>
            <a:r>
              <a:rPr lang="en-US" sz="2400" b="0" i="1" dirty="0" smtClean="0">
                <a:solidFill>
                  <a:schemeClr val="bg2">
                    <a:lumMod val="50000"/>
                  </a:schemeClr>
                </a:solidFill>
              </a:rPr>
              <a:t>instance</a:t>
            </a:r>
            <a:r>
              <a:rPr lang="en-US" sz="2400" b="0" dirty="0" smtClean="0">
                <a:solidFill>
                  <a:schemeClr val="bg2">
                    <a:lumMod val="50000"/>
                  </a:schemeClr>
                </a:solidFill>
              </a:rPr>
              <a:t>/</a:t>
            </a:r>
            <a:r>
              <a:rPr lang="en-US" sz="2400" dirty="0" smtClean="0">
                <a:solidFill>
                  <a:schemeClr val="bg2">
                    <a:lumMod val="50000"/>
                  </a:schemeClr>
                </a:solidFill>
              </a:rPr>
              <a:t>azbook</a:t>
            </a:r>
            <a:endParaRPr lang="en-US" sz="2400" dirty="0">
              <a:solidFill>
                <a:schemeClr val="bg2">
                  <a:lumMod val="50000"/>
                </a:schemeClr>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0277" y="1775546"/>
            <a:ext cx="5117523" cy="4840432"/>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1371600" y="1376065"/>
            <a:ext cx="472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28800" y="1371600"/>
            <a:ext cx="4038600" cy="369332"/>
          </a:xfrm>
          <a:prstGeom prst="rect">
            <a:avLst/>
          </a:prstGeom>
          <a:noFill/>
        </p:spPr>
        <p:txBody>
          <a:bodyPr wrap="square" rtlCol="0">
            <a:spAutoFit/>
          </a:bodyPr>
          <a:lstStyle/>
          <a:p>
            <a:r>
              <a:rPr lang="en-US" b="0" dirty="0" smtClean="0">
                <a:solidFill>
                  <a:srgbClr val="C00000"/>
                </a:solidFill>
              </a:rPr>
              <a:t>SFX Base URL</a:t>
            </a:r>
            <a:endParaRPr lang="en-US" b="0" dirty="0">
              <a:solidFill>
                <a:srgbClr val="C00000"/>
              </a:solidFill>
            </a:endParaRPr>
          </a:p>
        </p:txBody>
      </p:sp>
    </p:spTree>
    <p:extLst>
      <p:ext uri="{BB962C8B-B14F-4D97-AF65-F5344CB8AC3E}">
        <p14:creationId xmlns:p14="http://schemas.microsoft.com/office/powerpoint/2010/main" val="475863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SFX Mobile Search Interface</a:t>
            </a:r>
            <a:endParaRPr lang="en-US" dirty="0"/>
          </a:p>
        </p:txBody>
      </p:sp>
      <p:sp>
        <p:nvSpPr>
          <p:cNvPr id="3" name="Content Placeholder 2"/>
          <p:cNvSpPr>
            <a:spLocks noGrp="1"/>
          </p:cNvSpPr>
          <p:nvPr>
            <p:ph idx="1"/>
          </p:nvPr>
        </p:nvSpPr>
        <p:spPr>
          <a:xfrm>
            <a:off x="501650" y="1066800"/>
            <a:ext cx="8140700" cy="5030787"/>
          </a:xfrm>
        </p:spPr>
        <p:txBody>
          <a:bodyPr/>
          <a:lstStyle/>
          <a:p>
            <a:r>
              <a:rPr lang="en-US" dirty="0" smtClean="0"/>
              <a:t>Available for A-Z lists, SFX Citation Linker, SFX menu</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2209800"/>
            <a:ext cx="80105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778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a:t>Agenda</a:t>
            </a:r>
          </a:p>
        </p:txBody>
      </p:sp>
      <p:sp>
        <p:nvSpPr>
          <p:cNvPr id="276483" name="Rectangle 3"/>
          <p:cNvSpPr>
            <a:spLocks noGrp="1" noChangeArrowheads="1"/>
          </p:cNvSpPr>
          <p:nvPr>
            <p:ph type="body" idx="1"/>
          </p:nvPr>
        </p:nvSpPr>
        <p:spPr>
          <a:xfrm>
            <a:off x="501650" y="1163638"/>
            <a:ext cx="8140700" cy="5376862"/>
          </a:xfrm>
        </p:spPr>
        <p:txBody>
          <a:bodyPr/>
          <a:lstStyle/>
          <a:p>
            <a:pPr>
              <a:spcBef>
                <a:spcPts val="1800"/>
              </a:spcBef>
            </a:pPr>
            <a:r>
              <a:rPr lang="en-US" dirty="0">
                <a:solidFill>
                  <a:srgbClr val="B2B2B2"/>
                </a:solidFill>
              </a:rPr>
              <a:t>A-Z </a:t>
            </a:r>
            <a:r>
              <a:rPr lang="en-US" dirty="0" smtClean="0">
                <a:solidFill>
                  <a:srgbClr val="B2B2B2"/>
                </a:solidFill>
              </a:rPr>
              <a:t>Lists</a:t>
            </a:r>
            <a:endParaRPr lang="en-US" dirty="0">
              <a:solidFill>
                <a:srgbClr val="B2B2B2"/>
              </a:solidFill>
            </a:endParaRPr>
          </a:p>
          <a:p>
            <a:pPr>
              <a:spcBef>
                <a:spcPts val="1800"/>
              </a:spcBef>
            </a:pPr>
            <a:r>
              <a:rPr lang="en-US" dirty="0">
                <a:solidFill>
                  <a:schemeClr val="bg2">
                    <a:lumMod val="50000"/>
                  </a:schemeClr>
                </a:solidFill>
              </a:rPr>
              <a:t>A-Z </a:t>
            </a:r>
            <a:r>
              <a:rPr lang="en-US" dirty="0" smtClean="0">
                <a:solidFill>
                  <a:schemeClr val="bg2">
                    <a:lumMod val="50000"/>
                  </a:schemeClr>
                </a:solidFill>
              </a:rPr>
              <a:t>List Customizations</a:t>
            </a:r>
            <a:endParaRPr lang="en-US" dirty="0">
              <a:solidFill>
                <a:schemeClr val="bg2">
                  <a:lumMod val="50000"/>
                </a:schemeClr>
              </a:solidFill>
            </a:endParaRPr>
          </a:p>
          <a:p>
            <a:pPr>
              <a:spcBef>
                <a:spcPts val="1800"/>
              </a:spcBef>
            </a:pPr>
            <a:r>
              <a:rPr lang="en-US" dirty="0" smtClean="0">
                <a:solidFill>
                  <a:srgbClr val="B2B2B2"/>
                </a:solidFill>
              </a:rPr>
              <a:t>Summary &amp; Additional Resources</a:t>
            </a:r>
            <a:endParaRPr lang="en-US" dirty="0">
              <a:solidFill>
                <a:srgbClr val="B2B2B2"/>
              </a:solidFill>
            </a:endParaRPr>
          </a:p>
          <a:p>
            <a:pPr lvl="1">
              <a:spcBef>
                <a:spcPts val="1800"/>
              </a:spcBef>
            </a:pPr>
            <a:endParaRPr lang="en-US" dirty="0">
              <a:solidFill>
                <a:srgbClr val="B2B2B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sz="2800"/>
              <a:t>A-Z List: Journals Quick Search</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71559"/>
            <a:ext cx="3989623" cy="143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0" y="1066800"/>
            <a:ext cx="7848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dirty="0" smtClean="0">
                <a:solidFill>
                  <a:schemeClr val="bg2">
                    <a:lumMod val="50000"/>
                  </a:schemeClr>
                </a:solidFill>
              </a:rPr>
              <a:t>Can change title of search box </a:t>
            </a:r>
          </a:p>
          <a:p>
            <a:pPr algn="ctr"/>
            <a:r>
              <a:rPr lang="en-US" sz="2000" b="0" dirty="0" smtClean="0">
                <a:solidFill>
                  <a:schemeClr val="bg2">
                    <a:lumMod val="50000"/>
                  </a:schemeClr>
                </a:solidFill>
              </a:rPr>
              <a:t>Can decide whether to use radio buttons or a drop-down for the search options: starts with, contains, exact</a:t>
            </a:r>
            <a:endParaRPr lang="en-US" sz="2000" b="0" dirty="0">
              <a:solidFill>
                <a:schemeClr val="bg2">
                  <a:lumMod val="50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283" y="3717607"/>
            <a:ext cx="4211955" cy="2724150"/>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496689" y="5257800"/>
            <a:ext cx="4144677" cy="12439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17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a:t>
            </a:r>
            <a:r>
              <a:rPr lang="en-US" sz="2800" dirty="0" smtClean="0"/>
              <a:t>List Display: Records per page</a:t>
            </a:r>
            <a:endParaRPr lang="en-US" sz="28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89364"/>
            <a:ext cx="4507286" cy="4987636"/>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676400" y="838200"/>
            <a:ext cx="5562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dirty="0" smtClean="0">
                <a:solidFill>
                  <a:schemeClr val="bg2">
                    <a:lumMod val="50000"/>
                  </a:schemeClr>
                </a:solidFill>
              </a:rPr>
              <a:t>Default = 20 records per page</a:t>
            </a:r>
            <a:endParaRPr lang="en-US" sz="2000" b="0" dirty="0">
              <a:solidFill>
                <a:schemeClr val="bg2">
                  <a:lumMod val="50000"/>
                </a:schemeClr>
              </a:solidFill>
            </a:endParaRPr>
          </a:p>
        </p:txBody>
      </p:sp>
    </p:spTree>
    <p:extLst>
      <p:ext uri="{BB962C8B-B14F-4D97-AF65-F5344CB8AC3E}">
        <p14:creationId xmlns:p14="http://schemas.microsoft.com/office/powerpoint/2010/main" val="1473436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a:t>
            </a:r>
            <a:r>
              <a:rPr lang="en-US" sz="2800" dirty="0" smtClean="0"/>
              <a:t>List Display: Pagination</a:t>
            </a:r>
            <a:endParaRPr lang="en-US" sz="28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905000"/>
            <a:ext cx="5400675" cy="395287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838325" y="2586038"/>
            <a:ext cx="4473291"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990600"/>
            <a:ext cx="7848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dirty="0" smtClean="0">
                <a:solidFill>
                  <a:schemeClr val="bg2">
                    <a:lumMod val="50000"/>
                  </a:schemeClr>
                </a:solidFill>
              </a:rPr>
              <a:t>Default Maximum pagination links = 5 page links per page</a:t>
            </a:r>
          </a:p>
          <a:p>
            <a:pPr algn="ctr"/>
            <a:r>
              <a:rPr lang="en-US" sz="2000" b="0" dirty="0" smtClean="0">
                <a:solidFill>
                  <a:schemeClr val="bg2">
                    <a:lumMod val="50000"/>
                  </a:schemeClr>
                </a:solidFill>
              </a:rPr>
              <a:t>Default pagination character length = 3 characters</a:t>
            </a:r>
            <a:endParaRPr lang="en-US" sz="2000" b="0" dirty="0">
              <a:solidFill>
                <a:schemeClr val="bg2">
                  <a:lumMod val="50000"/>
                </a:schemeClr>
              </a:solidFill>
            </a:endParaRPr>
          </a:p>
        </p:txBody>
      </p:sp>
    </p:spTree>
    <p:extLst>
      <p:ext uri="{BB962C8B-B14F-4D97-AF65-F5344CB8AC3E}">
        <p14:creationId xmlns:p14="http://schemas.microsoft.com/office/powerpoint/2010/main" val="366069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a:t>
            </a:r>
            <a:r>
              <a:rPr lang="en-US" sz="2800" dirty="0" smtClean="0"/>
              <a:t>List Display: Views</a:t>
            </a:r>
            <a:endParaRPr lang="en-US" sz="2800" dirty="0"/>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808" y="1489075"/>
            <a:ext cx="6341540" cy="254952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08" y="4295775"/>
            <a:ext cx="5486400" cy="225742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2" name="Rounded Rectangular Callout 11"/>
          <p:cNvSpPr/>
          <p:nvPr/>
        </p:nvSpPr>
        <p:spPr>
          <a:xfrm>
            <a:off x="7391400" y="2286000"/>
            <a:ext cx="1371600" cy="620713"/>
          </a:xfrm>
          <a:prstGeom prst="wedgeRoundRectCallout">
            <a:avLst>
              <a:gd name="adj1" fmla="val -208680"/>
              <a:gd name="adj2" fmla="val -73007"/>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Table View</a:t>
            </a:r>
            <a:endParaRPr lang="en-US" dirty="0">
              <a:solidFill>
                <a:schemeClr val="bg1"/>
              </a:solidFill>
            </a:endParaRPr>
          </a:p>
        </p:txBody>
      </p:sp>
      <p:sp>
        <p:nvSpPr>
          <p:cNvPr id="14" name="Rounded Rectangular Callout 13"/>
          <p:cNvSpPr/>
          <p:nvPr/>
        </p:nvSpPr>
        <p:spPr>
          <a:xfrm>
            <a:off x="6934200" y="4865687"/>
            <a:ext cx="1371600" cy="620713"/>
          </a:xfrm>
          <a:prstGeom prst="wedgeRoundRectCallout">
            <a:avLst>
              <a:gd name="adj1" fmla="val -261735"/>
              <a:gd name="adj2" fmla="val -40271"/>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Detail View</a:t>
            </a:r>
            <a:endParaRPr lang="en-US" dirty="0">
              <a:solidFill>
                <a:schemeClr val="bg1"/>
              </a:solidFill>
            </a:endParaRPr>
          </a:p>
        </p:txBody>
      </p:sp>
      <p:sp>
        <p:nvSpPr>
          <p:cNvPr id="8" name="Rectangle 7"/>
          <p:cNvSpPr/>
          <p:nvPr/>
        </p:nvSpPr>
        <p:spPr>
          <a:xfrm>
            <a:off x="1676400" y="838200"/>
            <a:ext cx="5562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dirty="0" smtClean="0">
                <a:solidFill>
                  <a:schemeClr val="bg2">
                    <a:lumMod val="50000"/>
                  </a:schemeClr>
                </a:solidFill>
              </a:rPr>
              <a:t>Default = Table view</a:t>
            </a:r>
            <a:endParaRPr lang="en-US" sz="2000" b="0" dirty="0">
              <a:solidFill>
                <a:schemeClr val="bg2">
                  <a:lumMod val="50000"/>
                </a:schemeClr>
              </a:solidFill>
            </a:endParaRPr>
          </a:p>
        </p:txBody>
      </p:sp>
    </p:spTree>
    <p:extLst>
      <p:ext uri="{BB962C8B-B14F-4D97-AF65-F5344CB8AC3E}">
        <p14:creationId xmlns:p14="http://schemas.microsoft.com/office/powerpoint/2010/main" val="117995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 List Display: Views</a:t>
            </a:r>
            <a:endParaRPr lang="en-US"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11325"/>
            <a:ext cx="5401830" cy="4432012"/>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27471" y="4194661"/>
            <a:ext cx="1196529" cy="27252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7277" y="2212921"/>
            <a:ext cx="4464323" cy="4340279"/>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518471" y="4270447"/>
            <a:ext cx="1196529" cy="225226"/>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87734" y="914400"/>
            <a:ext cx="6365666"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0" dirty="0">
                <a:solidFill>
                  <a:schemeClr val="bg2">
                    <a:lumMod val="50000"/>
                  </a:schemeClr>
                </a:solidFill>
              </a:rPr>
              <a:t>Default = “Switch to view” link will </a:t>
            </a:r>
            <a:r>
              <a:rPr lang="en-US" sz="2000" b="0" dirty="0" smtClean="0">
                <a:solidFill>
                  <a:schemeClr val="bg2">
                    <a:lumMod val="50000"/>
                  </a:schemeClr>
                </a:solidFill>
              </a:rPr>
              <a:t>display.</a:t>
            </a:r>
            <a:endParaRPr lang="en-US" sz="2000" b="0" dirty="0">
              <a:solidFill>
                <a:schemeClr val="bg2">
                  <a:lumMod val="50000"/>
                </a:schemeClr>
              </a:solidFill>
            </a:endParaRPr>
          </a:p>
          <a:p>
            <a:pPr algn="ctr"/>
            <a:r>
              <a:rPr lang="en-US" sz="2000" b="0" dirty="0" smtClean="0">
                <a:solidFill>
                  <a:schemeClr val="bg2">
                    <a:lumMod val="50000"/>
                  </a:schemeClr>
                </a:solidFill>
              </a:rPr>
              <a:t>“Switch to view” link can be hidden, however.</a:t>
            </a:r>
          </a:p>
        </p:txBody>
      </p:sp>
    </p:spTree>
    <p:extLst>
      <p:ext uri="{BB962C8B-B14F-4D97-AF65-F5344CB8AC3E}">
        <p14:creationId xmlns:p14="http://schemas.microsoft.com/office/powerpoint/2010/main" val="3646326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a:t>
            </a:r>
            <a:r>
              <a:rPr lang="en-US" sz="2800" dirty="0" smtClean="0"/>
              <a:t>List Display: Default Search</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5065568" cy="194829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306" y="3971216"/>
            <a:ext cx="4652294" cy="2581984"/>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43000" y="914400"/>
            <a:ext cx="708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dirty="0" smtClean="0">
                <a:solidFill>
                  <a:schemeClr val="bg2">
                    <a:lumMod val="50000"/>
                  </a:schemeClr>
                </a:solidFill>
              </a:rPr>
              <a:t>Default search options: Starts with, Contains, Exact</a:t>
            </a:r>
            <a:endParaRPr lang="en-US" sz="2000" b="0" dirty="0">
              <a:solidFill>
                <a:schemeClr val="bg2">
                  <a:lumMod val="50000"/>
                </a:schemeClr>
              </a:solidFill>
            </a:endParaRPr>
          </a:p>
          <a:p>
            <a:pPr algn="ctr"/>
            <a:r>
              <a:rPr lang="en-US" sz="2000" b="0" dirty="0" smtClean="0">
                <a:solidFill>
                  <a:schemeClr val="bg2">
                    <a:lumMod val="50000"/>
                  </a:schemeClr>
                </a:solidFill>
              </a:rPr>
              <a:t>Default = Contains</a:t>
            </a:r>
            <a:endParaRPr lang="en-US" sz="2000" b="0" dirty="0">
              <a:solidFill>
                <a:schemeClr val="bg2">
                  <a:lumMod val="50000"/>
                </a:schemeClr>
              </a:solidFill>
            </a:endParaRPr>
          </a:p>
        </p:txBody>
      </p:sp>
      <p:sp>
        <p:nvSpPr>
          <p:cNvPr id="8" name="Rectangle 7"/>
          <p:cNvSpPr/>
          <p:nvPr/>
        </p:nvSpPr>
        <p:spPr>
          <a:xfrm>
            <a:off x="3244603" y="3352800"/>
            <a:ext cx="1479797" cy="27252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76903" y="4876800"/>
            <a:ext cx="1781097" cy="27252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3400" y="2666685"/>
            <a:ext cx="690336" cy="27252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48200" y="4343400"/>
            <a:ext cx="690336" cy="27252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71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US" smtClean="0">
                <a:ea typeface="ＭＳ Ｐゴシック" pitchFamily="34" charset="-128"/>
              </a:rPr>
              <a:t>Copyright Statement</a:t>
            </a:r>
          </a:p>
        </p:txBody>
      </p:sp>
      <p:sp>
        <p:nvSpPr>
          <p:cNvPr id="18434" name="Rectangle 5"/>
          <p:cNvSpPr>
            <a:spLocks noChangeArrowheads="1"/>
          </p:cNvSpPr>
          <p:nvPr/>
        </p:nvSpPr>
        <p:spPr bwMode="auto">
          <a:xfrm>
            <a:off x="533400" y="1341438"/>
            <a:ext cx="77724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5000"/>
              </a:lnSpc>
              <a:spcBef>
                <a:spcPct val="0"/>
              </a:spcBef>
            </a:pPr>
            <a:r>
              <a:rPr lang="en-US" altLang="ko-KR" sz="1200" b="0" dirty="0">
                <a:solidFill>
                  <a:srgbClr val="3E4C56"/>
                </a:solidFill>
                <a:ea typeface="굴림" pitchFamily="34" charset="-127"/>
              </a:rPr>
              <a:t>All of the information and material inclusive of text, images, logos, product names is either the property of, or used with permission by Ex Libris Ltd. The information may not be distributed, modified, displayed, reproduced –  in whole or in part –  without the prior written permission of Ex Libris Ltd. </a:t>
            </a:r>
          </a:p>
          <a:p>
            <a:pPr algn="just">
              <a:lnSpc>
                <a:spcPct val="105000"/>
              </a:lnSpc>
              <a:spcBef>
                <a:spcPct val="0"/>
              </a:spcBef>
            </a:pPr>
            <a:endParaRPr lang="en-US" altLang="ko-KR" sz="1200" dirty="0">
              <a:solidFill>
                <a:srgbClr val="3E4C56"/>
              </a:solidFill>
              <a:ea typeface="굴림" pitchFamily="34" charset="-127"/>
            </a:endParaRPr>
          </a:p>
          <a:p>
            <a:pPr algn="l">
              <a:lnSpc>
                <a:spcPct val="105000"/>
              </a:lnSpc>
              <a:spcBef>
                <a:spcPct val="0"/>
              </a:spcBef>
            </a:pPr>
            <a:r>
              <a:rPr lang="en-US" altLang="ko-KR" sz="1200" dirty="0">
                <a:solidFill>
                  <a:srgbClr val="3E4C56"/>
                </a:solidFill>
                <a:ea typeface="굴림" pitchFamily="34" charset="-127"/>
              </a:rPr>
              <a:t>TRADEMARKS </a:t>
            </a:r>
            <a:r>
              <a:rPr lang="en-US" altLang="ko-KR" sz="1200" b="0" dirty="0">
                <a:solidFill>
                  <a:srgbClr val="3E4C56"/>
                </a:solidFill>
                <a:ea typeface="굴림" pitchFamily="34" charset="-127"/>
              </a:rPr>
              <a:t/>
            </a:r>
            <a:br>
              <a:rPr lang="en-US" altLang="ko-KR" sz="1200" b="0" dirty="0">
                <a:solidFill>
                  <a:srgbClr val="3E4C56"/>
                </a:solidFill>
                <a:ea typeface="굴림" pitchFamily="34" charset="-127"/>
              </a:rPr>
            </a:br>
            <a:r>
              <a:rPr lang="en-US" altLang="ko-KR" sz="1200" b="0" dirty="0">
                <a:solidFill>
                  <a:srgbClr val="3E4C56"/>
                </a:solidFill>
                <a:ea typeface="굴림" pitchFamily="34" charset="-127"/>
              </a:rPr>
              <a:t>Ex Libris, the Ex Libris logo, Aleph, </a:t>
            </a:r>
            <a:r>
              <a:rPr lang="en-US" altLang="ko-KR" sz="1200" b="0" dirty="0" smtClean="0">
                <a:solidFill>
                  <a:srgbClr val="3E4C56"/>
                </a:solidFill>
                <a:ea typeface="굴림" pitchFamily="34" charset="-127"/>
              </a:rPr>
              <a:t>Alma, SFX</a:t>
            </a:r>
            <a:r>
              <a:rPr lang="en-US" altLang="ko-KR" sz="1200" b="0" dirty="0">
                <a:solidFill>
                  <a:srgbClr val="3E4C56"/>
                </a:solidFill>
                <a:ea typeface="굴림" pitchFamily="34" charset="-127"/>
              </a:rPr>
              <a:t>, SFXIT, </a:t>
            </a:r>
            <a:r>
              <a:rPr lang="en-US" altLang="ko-KR" sz="1200" b="0" dirty="0" err="1">
                <a:solidFill>
                  <a:srgbClr val="3E4C56"/>
                </a:solidFill>
                <a:ea typeface="굴림" pitchFamily="34" charset="-127"/>
              </a:rPr>
              <a:t>MetaLib</a:t>
            </a:r>
            <a:r>
              <a:rPr lang="en-US" altLang="ko-KR" sz="1200" b="0" dirty="0">
                <a:solidFill>
                  <a:srgbClr val="3E4C56"/>
                </a:solidFill>
                <a:ea typeface="굴림" pitchFamily="34" charset="-127"/>
              </a:rPr>
              <a:t>, </a:t>
            </a:r>
            <a:r>
              <a:rPr lang="en-US" altLang="ko-KR" sz="1200" b="0" dirty="0" err="1">
                <a:solidFill>
                  <a:srgbClr val="3E4C56"/>
                </a:solidFill>
                <a:ea typeface="굴림" pitchFamily="34" charset="-127"/>
              </a:rPr>
              <a:t>DigiTool</a:t>
            </a:r>
            <a:r>
              <a:rPr lang="en-US" altLang="ko-KR" sz="1200" b="0" dirty="0">
                <a:solidFill>
                  <a:srgbClr val="3E4C56"/>
                </a:solidFill>
                <a:ea typeface="굴림" pitchFamily="34" charset="-127"/>
              </a:rPr>
              <a:t>, Verde, Primo, Voyager, </a:t>
            </a:r>
            <a:r>
              <a:rPr lang="en-US" altLang="ko-KR" sz="1200" b="0" dirty="0" err="1">
                <a:solidFill>
                  <a:srgbClr val="3E4C56"/>
                </a:solidFill>
                <a:ea typeface="굴림" pitchFamily="34" charset="-127"/>
              </a:rPr>
              <a:t>MetaSearch</a:t>
            </a:r>
            <a:r>
              <a:rPr lang="en-US" altLang="ko-KR" sz="1200" b="0" dirty="0">
                <a:solidFill>
                  <a:srgbClr val="3E4C56"/>
                </a:solidFill>
                <a:ea typeface="굴림" pitchFamily="34" charset="-127"/>
              </a:rPr>
              <a:t>, </a:t>
            </a:r>
            <a:r>
              <a:rPr lang="en-US" altLang="ko-KR" sz="1200" b="0" dirty="0" err="1">
                <a:solidFill>
                  <a:srgbClr val="3E4C56"/>
                </a:solidFill>
                <a:ea typeface="굴림" pitchFamily="34" charset="-127"/>
              </a:rPr>
              <a:t>MetaIndex</a:t>
            </a:r>
            <a:r>
              <a:rPr lang="en-US" altLang="ko-KR" sz="1200" b="0" dirty="0">
                <a:solidFill>
                  <a:srgbClr val="3E4C56"/>
                </a:solidFill>
                <a:ea typeface="굴림" pitchFamily="34" charset="-127"/>
              </a:rPr>
              <a:t> and other Ex Libris products and services referenced herein are trademarks of Ex Libris, and may be registered in certain jurisdictions. All other product names, company names, marks and logos referenced may be trademarks of their respective owners. </a:t>
            </a:r>
          </a:p>
          <a:p>
            <a:pPr algn="l">
              <a:lnSpc>
                <a:spcPct val="105000"/>
              </a:lnSpc>
              <a:spcBef>
                <a:spcPct val="0"/>
              </a:spcBef>
            </a:pPr>
            <a:endParaRPr lang="en-US" altLang="ko-KR" sz="1200" dirty="0">
              <a:solidFill>
                <a:srgbClr val="3E4C56"/>
              </a:solidFill>
              <a:ea typeface="굴림" pitchFamily="34" charset="-127"/>
            </a:endParaRPr>
          </a:p>
          <a:p>
            <a:pPr algn="l">
              <a:lnSpc>
                <a:spcPct val="105000"/>
              </a:lnSpc>
              <a:spcBef>
                <a:spcPct val="0"/>
              </a:spcBef>
            </a:pPr>
            <a:r>
              <a:rPr lang="en-US" altLang="ko-KR" sz="1200" dirty="0">
                <a:solidFill>
                  <a:srgbClr val="3E4C56"/>
                </a:solidFill>
                <a:ea typeface="굴림" pitchFamily="34" charset="-127"/>
              </a:rPr>
              <a:t>DISCLAIMER </a:t>
            </a:r>
            <a:r>
              <a:rPr lang="en-US" altLang="ko-KR" sz="1200" b="0" dirty="0">
                <a:solidFill>
                  <a:srgbClr val="3E4C56"/>
                </a:solidFill>
                <a:ea typeface="굴림" pitchFamily="34" charset="-127"/>
              </a:rPr>
              <a:t/>
            </a:r>
            <a:br>
              <a:rPr lang="en-US" altLang="ko-KR" sz="1200" b="0" dirty="0">
                <a:solidFill>
                  <a:srgbClr val="3E4C56"/>
                </a:solidFill>
                <a:ea typeface="굴림" pitchFamily="34" charset="-127"/>
              </a:rPr>
            </a:br>
            <a:r>
              <a:rPr lang="en-US" altLang="ko-KR" sz="1200" b="0" dirty="0">
                <a:solidFill>
                  <a:srgbClr val="3E4C56"/>
                </a:solidFill>
                <a:ea typeface="굴림" pitchFamily="34" charset="-127"/>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particular purpose. </a:t>
            </a:r>
          </a:p>
          <a:p>
            <a:pPr algn="l">
              <a:lnSpc>
                <a:spcPct val="105000"/>
              </a:lnSpc>
              <a:spcBef>
                <a:spcPct val="0"/>
              </a:spcBef>
            </a:pPr>
            <a:endParaRPr lang="en-US" altLang="ko-KR" sz="1200" b="0" dirty="0">
              <a:solidFill>
                <a:srgbClr val="3E4C56"/>
              </a:solidFill>
              <a:ea typeface="굴림" pitchFamily="34" charset="-127"/>
            </a:endParaRPr>
          </a:p>
          <a:p>
            <a:pPr algn="just">
              <a:lnSpc>
                <a:spcPct val="105000"/>
              </a:lnSpc>
              <a:spcBef>
                <a:spcPct val="0"/>
              </a:spcBef>
            </a:pPr>
            <a:r>
              <a:rPr lang="en-US" altLang="ko-KR" sz="1200" b="0" dirty="0">
                <a:solidFill>
                  <a:srgbClr val="3E4C56"/>
                </a:solidFill>
                <a:ea typeface="굴림" pitchFamily="34" charset="-127"/>
              </a:rPr>
              <a:t>Ex Libris, its subsidiaries and related corporations ("Ex Libris Group") disclaim any and all liability for all use of this information, including losses, damages, claims or expenses any person may incur as a result of the use of this information, even if advised of the possibility of such loss or damage.</a:t>
            </a:r>
          </a:p>
          <a:p>
            <a:pPr algn="just">
              <a:lnSpc>
                <a:spcPct val="105000"/>
              </a:lnSpc>
              <a:spcBef>
                <a:spcPct val="0"/>
              </a:spcBef>
            </a:pPr>
            <a:endParaRPr lang="en-US" sz="1200" b="0" dirty="0">
              <a:solidFill>
                <a:srgbClr val="3E4C56"/>
              </a:solidFill>
              <a:ea typeface="ＭＳ Ｐゴシック" pitchFamily="34" charset="-128"/>
            </a:endParaRPr>
          </a:p>
          <a:p>
            <a:pPr algn="just">
              <a:lnSpc>
                <a:spcPct val="80000"/>
              </a:lnSpc>
              <a:spcBef>
                <a:spcPct val="0"/>
              </a:spcBef>
            </a:pPr>
            <a:r>
              <a:rPr lang="en-US" sz="1000" b="0" dirty="0">
                <a:solidFill>
                  <a:srgbClr val="3E4C56"/>
                </a:solidFill>
                <a:ea typeface="ＭＳ Ｐゴシック" pitchFamily="34" charset="-128"/>
              </a:rPr>
              <a:t>© Ex </a:t>
            </a:r>
            <a:r>
              <a:rPr lang="en-US" sz="1000" b="0" dirty="0" err="1">
                <a:solidFill>
                  <a:srgbClr val="3E4C56"/>
                </a:solidFill>
                <a:ea typeface="ＭＳ Ｐゴシック" pitchFamily="34" charset="-128"/>
              </a:rPr>
              <a:t>Libris</a:t>
            </a:r>
            <a:r>
              <a:rPr lang="en-US" sz="1000" b="0" dirty="0">
                <a:solidFill>
                  <a:srgbClr val="3E4C56"/>
                </a:solidFill>
                <a:ea typeface="ＭＳ Ｐゴシック" pitchFamily="34" charset="-128"/>
              </a:rPr>
              <a:t> Ltd., </a:t>
            </a:r>
            <a:r>
              <a:rPr lang="en-US" sz="1000" b="0" dirty="0" smtClean="0">
                <a:solidFill>
                  <a:srgbClr val="3E4C56"/>
                </a:solidFill>
                <a:ea typeface="ＭＳ Ｐゴシック" pitchFamily="34" charset="-128"/>
              </a:rPr>
              <a:t>2014</a:t>
            </a:r>
            <a:endParaRPr lang="en-US" sz="1000" b="0" dirty="0">
              <a:solidFill>
                <a:srgbClr val="3E4C56"/>
              </a:solidFill>
              <a:ea typeface="ＭＳ Ｐゴシック" pitchFamily="34" charset="-128"/>
            </a:endParaRPr>
          </a:p>
          <a:p>
            <a:pPr algn="just">
              <a:lnSpc>
                <a:spcPct val="105000"/>
              </a:lnSpc>
              <a:spcBef>
                <a:spcPct val="0"/>
              </a:spcBef>
            </a:pPr>
            <a:endParaRPr lang="en-US" sz="1200" b="0" dirty="0">
              <a:solidFill>
                <a:srgbClr val="3E4C56"/>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a:t>
            </a:r>
            <a:r>
              <a:rPr lang="en-US" sz="2800" dirty="0" smtClean="0"/>
              <a:t>List Display: Starts With Results</a:t>
            </a:r>
            <a:endParaRPr lang="en-US" sz="28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95350"/>
            <a:ext cx="5514975" cy="50673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Rounded Rectangular Callout 15"/>
          <p:cNvSpPr/>
          <p:nvPr/>
        </p:nvSpPr>
        <p:spPr>
          <a:xfrm>
            <a:off x="6781800" y="877093"/>
            <a:ext cx="1371600" cy="620713"/>
          </a:xfrm>
          <a:prstGeom prst="wedgeRoundRectCallout">
            <a:avLst>
              <a:gd name="adj1" fmla="val -383988"/>
              <a:gd name="adj2" fmla="val 199797"/>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Browse</a:t>
            </a:r>
            <a:endParaRPr lang="en-US" dirty="0">
              <a:solidFill>
                <a:schemeClr val="bg1"/>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455334"/>
            <a:ext cx="5457825" cy="41719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7" name="Rounded Rectangular Callout 16"/>
          <p:cNvSpPr/>
          <p:nvPr/>
        </p:nvSpPr>
        <p:spPr>
          <a:xfrm>
            <a:off x="6781800" y="1676400"/>
            <a:ext cx="1371600" cy="620713"/>
          </a:xfrm>
          <a:prstGeom prst="wedgeRoundRectCallout">
            <a:avLst>
              <a:gd name="adj1" fmla="val -166705"/>
              <a:gd name="adj2" fmla="val 300735"/>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Search</a:t>
            </a:r>
            <a:endParaRPr lang="en-US" dirty="0">
              <a:solidFill>
                <a:schemeClr val="bg1"/>
              </a:solidFill>
            </a:endParaRPr>
          </a:p>
        </p:txBody>
      </p:sp>
    </p:spTree>
    <p:extLst>
      <p:ext uri="{BB962C8B-B14F-4D97-AF65-F5344CB8AC3E}">
        <p14:creationId xmlns:p14="http://schemas.microsoft.com/office/powerpoint/2010/main" val="781065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a:t>
            </a:r>
            <a:r>
              <a:rPr lang="en-US" sz="2800" dirty="0" smtClean="0"/>
              <a:t>List Display: AutoComplete (Ajax)</a:t>
            </a:r>
            <a:endParaRPr lang="en-US" sz="2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6905"/>
            <a:ext cx="6129338" cy="396049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676400" y="990600"/>
            <a:ext cx="5832265"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dirty="0" smtClean="0">
                <a:solidFill>
                  <a:schemeClr val="bg2">
                    <a:lumMod val="50000"/>
                  </a:schemeClr>
                </a:solidFill>
              </a:rPr>
              <a:t>Can enable or disable auto-complete in the A-Z list search boxes</a:t>
            </a:r>
            <a:endParaRPr lang="en-US" sz="2000" b="0" dirty="0">
              <a:solidFill>
                <a:schemeClr val="bg2">
                  <a:lumMod val="50000"/>
                </a:schemeClr>
              </a:solidFill>
            </a:endParaRPr>
          </a:p>
        </p:txBody>
      </p:sp>
    </p:spTree>
    <p:extLst>
      <p:ext uri="{BB962C8B-B14F-4D97-AF65-F5344CB8AC3E}">
        <p14:creationId xmlns:p14="http://schemas.microsoft.com/office/powerpoint/2010/main" val="3153139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a:t>
            </a:r>
            <a:r>
              <a:rPr lang="en-US" sz="2800" dirty="0" smtClean="0"/>
              <a:t>List Display: Related Objects</a:t>
            </a:r>
            <a:endParaRPr lang="en-US"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524000"/>
            <a:ext cx="5143500" cy="48577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752600" y="838200"/>
            <a:ext cx="5562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dirty="0" smtClean="0">
                <a:solidFill>
                  <a:schemeClr val="bg2">
                    <a:lumMod val="50000"/>
                  </a:schemeClr>
                </a:solidFill>
              </a:rPr>
              <a:t>Can choose to </a:t>
            </a:r>
            <a:r>
              <a:rPr lang="en-US" sz="2000" b="0" i="1" dirty="0" smtClean="0">
                <a:solidFill>
                  <a:schemeClr val="bg2">
                    <a:lumMod val="50000"/>
                  </a:schemeClr>
                </a:solidFill>
              </a:rPr>
              <a:t>not</a:t>
            </a:r>
            <a:r>
              <a:rPr lang="en-US" sz="2000" b="0" dirty="0" smtClean="0">
                <a:solidFill>
                  <a:schemeClr val="bg2">
                    <a:lumMod val="50000"/>
                  </a:schemeClr>
                </a:solidFill>
              </a:rPr>
              <a:t> display related objects</a:t>
            </a:r>
            <a:endParaRPr lang="en-US" sz="2000" b="0" dirty="0">
              <a:solidFill>
                <a:schemeClr val="bg2">
                  <a:lumMod val="50000"/>
                </a:schemeClr>
              </a:solidFill>
            </a:endParaRPr>
          </a:p>
        </p:txBody>
      </p:sp>
      <p:sp>
        <p:nvSpPr>
          <p:cNvPr id="6" name="Rectangle 5"/>
          <p:cNvSpPr/>
          <p:nvPr/>
        </p:nvSpPr>
        <p:spPr>
          <a:xfrm>
            <a:off x="1966984" y="4572000"/>
            <a:ext cx="1843016" cy="6096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49241" y="3841856"/>
            <a:ext cx="3265017" cy="458002"/>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98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a:t>
            </a:r>
            <a:r>
              <a:rPr lang="en-US" sz="2800" dirty="0" smtClean="0"/>
              <a:t>List Display: Hide Citation Linker</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14621"/>
            <a:ext cx="6409960" cy="263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450080" y="3315166"/>
            <a:ext cx="1341120" cy="278912"/>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52600" y="1143000"/>
            <a:ext cx="5562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dirty="0" smtClean="0">
                <a:solidFill>
                  <a:schemeClr val="bg2">
                    <a:lumMod val="50000"/>
                  </a:schemeClr>
                </a:solidFill>
              </a:rPr>
              <a:t>Can choose to hide the Citation Linker tab in the A-Z list</a:t>
            </a:r>
            <a:endParaRPr lang="en-US" sz="2000" b="0" dirty="0">
              <a:solidFill>
                <a:schemeClr val="bg2">
                  <a:lumMod val="50000"/>
                </a:schemeClr>
              </a:solidFill>
            </a:endParaRPr>
          </a:p>
        </p:txBody>
      </p:sp>
    </p:spTree>
    <p:extLst>
      <p:ext uri="{BB962C8B-B14F-4D97-AF65-F5344CB8AC3E}">
        <p14:creationId xmlns:p14="http://schemas.microsoft.com/office/powerpoint/2010/main" val="4140014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a:t>
            </a:r>
            <a:r>
              <a:rPr lang="en-US" sz="2800" dirty="0" smtClean="0"/>
              <a:t>List Display: MetaLib</a:t>
            </a:r>
            <a:endParaRPr lang="en-US" sz="28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97793"/>
            <a:ext cx="6467475" cy="128996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524001" y="1390471"/>
            <a:ext cx="6095999" cy="1323439"/>
          </a:xfrm>
          <a:prstGeom prst="rect">
            <a:avLst/>
          </a:prstGeom>
        </p:spPr>
        <p:txBody>
          <a:bodyPr wrap="square">
            <a:spAutoFit/>
          </a:bodyPr>
          <a:lstStyle/>
          <a:p>
            <a:pPr defTabSz="919784"/>
            <a:r>
              <a:rPr lang="en-US" sz="2000" b="0" dirty="0" smtClean="0">
                <a:solidFill>
                  <a:schemeClr val="bg2">
                    <a:lumMod val="50000"/>
                  </a:schemeClr>
                </a:solidFill>
                <a:ea typeface="ＭＳ Ｐゴシック" pitchFamily="34" charset="-128"/>
              </a:rPr>
              <a:t>Can give users </a:t>
            </a:r>
            <a:r>
              <a:rPr lang="en-US" sz="2000" b="0" dirty="0">
                <a:solidFill>
                  <a:schemeClr val="bg2">
                    <a:lumMod val="50000"/>
                  </a:schemeClr>
                </a:solidFill>
                <a:ea typeface="ＭＳ Ｐゴシック" pitchFamily="34" charset="-128"/>
              </a:rPr>
              <a:t>the ability to push journal information to their </a:t>
            </a:r>
            <a:r>
              <a:rPr lang="en-US" sz="2000" b="0" dirty="0" err="1">
                <a:solidFill>
                  <a:schemeClr val="bg2">
                    <a:lumMod val="50000"/>
                  </a:schemeClr>
                </a:solidFill>
                <a:ea typeface="ＭＳ Ｐゴシック" pitchFamily="34" charset="-128"/>
              </a:rPr>
              <a:t>MetaLib</a:t>
            </a:r>
            <a:r>
              <a:rPr lang="en-US" sz="2000" b="0" dirty="0">
                <a:solidFill>
                  <a:schemeClr val="bg2">
                    <a:lumMod val="50000"/>
                  </a:schemeClr>
                </a:solidFill>
                <a:ea typeface="ＭＳ Ｐゴシック" pitchFamily="34" charset="-128"/>
              </a:rPr>
              <a:t> My e-journals </a:t>
            </a:r>
            <a:r>
              <a:rPr lang="en-US" sz="2000" b="0" dirty="0" smtClean="0">
                <a:solidFill>
                  <a:schemeClr val="bg2">
                    <a:lumMod val="50000"/>
                  </a:schemeClr>
                </a:solidFill>
                <a:ea typeface="ＭＳ Ｐゴシック" pitchFamily="34" charset="-128"/>
              </a:rPr>
              <a:t>list; link will appear </a:t>
            </a:r>
            <a:r>
              <a:rPr lang="en-US" sz="2000" b="0" dirty="0">
                <a:solidFill>
                  <a:schemeClr val="bg2">
                    <a:lumMod val="50000"/>
                  </a:schemeClr>
                </a:solidFill>
                <a:ea typeface="ＭＳ Ｐゴシック" pitchFamily="34" charset="-128"/>
              </a:rPr>
              <a:t>as an icon next to the SFX </a:t>
            </a:r>
            <a:r>
              <a:rPr lang="en-US" sz="2000" b="0" dirty="0" err="1" smtClean="0">
                <a:solidFill>
                  <a:schemeClr val="bg2">
                    <a:lumMod val="50000"/>
                  </a:schemeClr>
                </a:solidFill>
                <a:ea typeface="ＭＳ Ｐゴシック" pitchFamily="34" charset="-128"/>
              </a:rPr>
              <a:t>swirlie</a:t>
            </a:r>
            <a:r>
              <a:rPr lang="en-US" sz="2000" b="0" dirty="0" smtClean="0">
                <a:solidFill>
                  <a:schemeClr val="bg2">
                    <a:lumMod val="50000"/>
                  </a:schemeClr>
                </a:solidFill>
                <a:ea typeface="ＭＳ Ｐゴシック" pitchFamily="34" charset="-128"/>
              </a:rPr>
              <a:t> icon</a:t>
            </a:r>
            <a:endParaRPr lang="en-US" sz="2000" b="0" dirty="0">
              <a:solidFill>
                <a:schemeClr val="bg2">
                  <a:lumMod val="50000"/>
                </a:schemeClr>
              </a:solidFill>
              <a:ea typeface="ＭＳ Ｐゴシック" pitchFamily="34" charset="-128"/>
            </a:endParaRPr>
          </a:p>
        </p:txBody>
      </p:sp>
      <p:sp>
        <p:nvSpPr>
          <p:cNvPr id="6" name="Rectangle 5"/>
          <p:cNvSpPr/>
          <p:nvPr/>
        </p:nvSpPr>
        <p:spPr>
          <a:xfrm>
            <a:off x="2315598" y="3918050"/>
            <a:ext cx="503802" cy="43090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03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 List Display: Peer Review</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4668037" cy="2849628"/>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867653" y="4452215"/>
            <a:ext cx="314875" cy="265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1" y="1066800"/>
            <a:ext cx="6095999" cy="707886"/>
          </a:xfrm>
          <a:prstGeom prst="rect">
            <a:avLst/>
          </a:prstGeom>
        </p:spPr>
        <p:txBody>
          <a:bodyPr wrap="square">
            <a:spAutoFit/>
          </a:bodyPr>
          <a:lstStyle/>
          <a:p>
            <a:pPr defTabSz="919784"/>
            <a:r>
              <a:rPr lang="en-US" sz="2000" b="0" dirty="0" smtClean="0">
                <a:solidFill>
                  <a:schemeClr val="bg2">
                    <a:lumMod val="50000"/>
                  </a:schemeClr>
                </a:solidFill>
                <a:ea typeface="ＭＳ Ｐゴシック" pitchFamily="34" charset="-128"/>
              </a:rPr>
              <a:t>Visual indicator for peer-reviewed journals: no visual indicator, image, or text</a:t>
            </a:r>
            <a:endParaRPr lang="en-US" sz="2000" b="0" dirty="0">
              <a:solidFill>
                <a:schemeClr val="bg2">
                  <a:lumMod val="50000"/>
                </a:schemeClr>
              </a:solidFill>
              <a:ea typeface="ＭＳ Ｐゴシック" pitchFamily="34" charset="-128"/>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463068"/>
            <a:ext cx="5705475" cy="3086100"/>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962400" y="6283803"/>
            <a:ext cx="762000" cy="265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3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 List: Advanced Customizations</a:t>
            </a:r>
            <a:endParaRPr lang="en-US" dirty="0"/>
          </a:p>
        </p:txBody>
      </p:sp>
      <p:sp>
        <p:nvSpPr>
          <p:cNvPr id="3" name="Content Placeholder 2"/>
          <p:cNvSpPr>
            <a:spLocks noGrp="1"/>
          </p:cNvSpPr>
          <p:nvPr>
            <p:ph idx="1"/>
          </p:nvPr>
        </p:nvSpPr>
        <p:spPr/>
        <p:txBody>
          <a:bodyPr/>
          <a:lstStyle/>
          <a:p>
            <a:r>
              <a:rPr lang="en-US" dirty="0" smtClean="0"/>
              <a:t>Header image</a:t>
            </a:r>
          </a:p>
          <a:p>
            <a:r>
              <a:rPr lang="en-US" dirty="0" smtClean="0"/>
              <a:t>Colors and fonts</a:t>
            </a:r>
            <a:endParaRPr lang="en-US" dirty="0"/>
          </a:p>
        </p:txBody>
      </p:sp>
      <p:pic>
        <p:nvPicPr>
          <p:cNvPr id="1026" name="Picture 2" descr="\\us-filer01\dept\Professional_Services\Common_Information\Training\Alma\Images\separated icons\0095.png"/>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30879" y="1828800"/>
            <a:ext cx="5116735" cy="511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922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US" sz="2800" dirty="0"/>
              <a:t>A-Z List: </a:t>
            </a:r>
            <a:r>
              <a:rPr lang="en-US" sz="2800" dirty="0" smtClean="0"/>
              <a:t>Content</a:t>
            </a:r>
            <a:endParaRPr lang="en-US" sz="28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00400"/>
            <a:ext cx="6261100" cy="1793544"/>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914400" y="1143000"/>
            <a:ext cx="7467600" cy="1508105"/>
          </a:xfrm>
          <a:prstGeom prst="rect">
            <a:avLst/>
          </a:prstGeom>
        </p:spPr>
        <p:txBody>
          <a:bodyPr wrap="square">
            <a:spAutoFit/>
          </a:bodyPr>
          <a:lstStyle/>
          <a:p>
            <a:pPr algn="l" defTabSz="919784"/>
            <a:r>
              <a:rPr lang="en-US" sz="2000" b="0" dirty="0" smtClean="0">
                <a:solidFill>
                  <a:schemeClr val="bg2">
                    <a:lumMod val="50000"/>
                  </a:schemeClr>
                </a:solidFill>
                <a:ea typeface="ＭＳ Ｐゴシック" pitchFamily="34" charset="-128"/>
              </a:rPr>
              <a:t>Can choose which services users should see in the A-Z list: </a:t>
            </a:r>
            <a:r>
              <a:rPr lang="en-US" sz="2000" b="0" dirty="0" err="1" smtClean="0">
                <a:solidFill>
                  <a:schemeClr val="bg2">
                    <a:lumMod val="50000"/>
                  </a:schemeClr>
                </a:solidFill>
                <a:ea typeface="ＭＳ Ｐゴシック" pitchFamily="34" charset="-128"/>
              </a:rPr>
              <a:t>getAbstract</a:t>
            </a:r>
            <a:r>
              <a:rPr lang="en-US" sz="2000" b="0" dirty="0" smtClean="0">
                <a:solidFill>
                  <a:schemeClr val="bg2">
                    <a:lumMod val="50000"/>
                  </a:schemeClr>
                </a:solidFill>
                <a:ea typeface="ＭＳ Ｐゴシック" pitchFamily="34" charset="-128"/>
              </a:rPr>
              <a:t>, </a:t>
            </a:r>
            <a:r>
              <a:rPr lang="en-US" sz="2000" b="0" dirty="0" err="1" smtClean="0">
                <a:solidFill>
                  <a:schemeClr val="bg2">
                    <a:lumMod val="50000"/>
                  </a:schemeClr>
                </a:solidFill>
                <a:ea typeface="ＭＳ Ｐゴシック" pitchFamily="34" charset="-128"/>
              </a:rPr>
              <a:t>getTOC</a:t>
            </a:r>
            <a:r>
              <a:rPr lang="en-US" sz="2000" b="0" dirty="0" smtClean="0">
                <a:solidFill>
                  <a:schemeClr val="bg2">
                    <a:lumMod val="50000"/>
                  </a:schemeClr>
                </a:solidFill>
                <a:ea typeface="ＭＳ Ｐゴシック" pitchFamily="34" charset="-128"/>
              </a:rPr>
              <a:t>, </a:t>
            </a:r>
            <a:r>
              <a:rPr lang="en-US" sz="2000" b="0" dirty="0" err="1" smtClean="0">
                <a:solidFill>
                  <a:schemeClr val="bg2">
                    <a:lumMod val="50000"/>
                  </a:schemeClr>
                </a:solidFill>
                <a:ea typeface="ＭＳ Ｐゴシック" pitchFamily="34" charset="-128"/>
              </a:rPr>
              <a:t>getFullTxt</a:t>
            </a:r>
            <a:r>
              <a:rPr lang="en-US" sz="2000" b="0" dirty="0" smtClean="0">
                <a:solidFill>
                  <a:schemeClr val="bg2">
                    <a:lumMod val="50000"/>
                  </a:schemeClr>
                </a:solidFill>
                <a:ea typeface="ＭＳ Ｐゴシック" pitchFamily="34" charset="-128"/>
              </a:rPr>
              <a:t>, </a:t>
            </a:r>
            <a:r>
              <a:rPr lang="en-US" sz="2000" b="0" dirty="0" err="1" smtClean="0">
                <a:solidFill>
                  <a:schemeClr val="bg2">
                    <a:lumMod val="50000"/>
                  </a:schemeClr>
                </a:solidFill>
                <a:ea typeface="ＭＳ Ｐゴシック" pitchFamily="34" charset="-128"/>
              </a:rPr>
              <a:t>getSelectedFullTxt</a:t>
            </a:r>
            <a:endParaRPr lang="en-US" sz="2000" b="0" dirty="0" smtClean="0">
              <a:solidFill>
                <a:schemeClr val="bg2">
                  <a:lumMod val="50000"/>
                </a:schemeClr>
              </a:solidFill>
              <a:ea typeface="ＭＳ Ｐゴシック" pitchFamily="34" charset="-128"/>
            </a:endParaRPr>
          </a:p>
          <a:p>
            <a:pPr algn="l" defTabSz="919784"/>
            <a:endParaRPr lang="en-US" sz="2000" b="0" dirty="0" smtClean="0">
              <a:solidFill>
                <a:schemeClr val="bg2">
                  <a:lumMod val="50000"/>
                </a:schemeClr>
              </a:solidFill>
              <a:ea typeface="ＭＳ Ｐゴシック" pitchFamily="34" charset="-128"/>
            </a:endParaRPr>
          </a:p>
          <a:p>
            <a:pPr algn="l" defTabSz="919784"/>
            <a:r>
              <a:rPr lang="en-US" sz="2000" b="0" dirty="0" smtClean="0">
                <a:solidFill>
                  <a:schemeClr val="bg2">
                    <a:lumMod val="50000"/>
                  </a:schemeClr>
                </a:solidFill>
                <a:ea typeface="ＭＳ Ｐゴシック" pitchFamily="34" charset="-128"/>
              </a:rPr>
              <a:t>Can decide to exclude services from specific targets</a:t>
            </a:r>
            <a:endParaRPr lang="en-US" sz="2000" b="0" dirty="0">
              <a:solidFill>
                <a:schemeClr val="bg2">
                  <a:lumMod val="50000"/>
                </a:schemeClr>
              </a:solidFill>
              <a:ea typeface="ＭＳ Ｐゴシック" pitchFamily="34" charset="-128"/>
            </a:endParaRPr>
          </a:p>
        </p:txBody>
      </p:sp>
      <p:sp>
        <p:nvSpPr>
          <p:cNvPr id="6" name="Rectangle 5"/>
          <p:cNvSpPr/>
          <p:nvPr/>
        </p:nvSpPr>
        <p:spPr>
          <a:xfrm>
            <a:off x="1291937" y="3505200"/>
            <a:ext cx="1454727" cy="236997"/>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80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 List: Content</a:t>
            </a:r>
            <a:endParaRPr lang="en-US" dirty="0"/>
          </a:p>
        </p:txBody>
      </p:sp>
      <p:sp>
        <p:nvSpPr>
          <p:cNvPr id="5" name="Content Placeholder 4"/>
          <p:cNvSpPr>
            <a:spLocks noGrp="1"/>
          </p:cNvSpPr>
          <p:nvPr>
            <p:ph idx="1"/>
          </p:nvPr>
        </p:nvSpPr>
        <p:spPr/>
        <p:txBody>
          <a:bodyPr/>
          <a:lstStyle/>
          <a:p>
            <a:pPr marL="0" indent="0" defTabSz="919784">
              <a:buNone/>
            </a:pPr>
            <a:r>
              <a:rPr lang="en-US" sz="2400" dirty="0"/>
              <a:t>Choose </a:t>
            </a:r>
            <a:r>
              <a:rPr lang="en-US" sz="2400" dirty="0" smtClean="0"/>
              <a:t>to </a:t>
            </a:r>
            <a:r>
              <a:rPr lang="en-US" sz="2400" dirty="0"/>
              <a:t>remove any of the following elements from the A-Z list view: </a:t>
            </a:r>
          </a:p>
          <a:p>
            <a:pPr defTabSz="919784">
              <a:spcBef>
                <a:spcPts val="0"/>
              </a:spcBef>
              <a:buFont typeface="Arial" pitchFamily="34" charset="0"/>
              <a:buChar char="•"/>
            </a:pPr>
            <a:endParaRPr lang="en-US" sz="2400" dirty="0" smtClean="0"/>
          </a:p>
          <a:p>
            <a:pPr defTabSz="919784">
              <a:spcBef>
                <a:spcPts val="0"/>
              </a:spcBef>
              <a:buFont typeface="Arial" pitchFamily="34" charset="0"/>
              <a:buChar char="•"/>
            </a:pPr>
            <a:r>
              <a:rPr lang="en-US" sz="2400" dirty="0" smtClean="0"/>
              <a:t>ISSN </a:t>
            </a:r>
            <a:endParaRPr lang="en-US" sz="2400" dirty="0"/>
          </a:p>
          <a:p>
            <a:pPr defTabSz="919784">
              <a:spcBef>
                <a:spcPts val="0"/>
              </a:spcBef>
              <a:buFont typeface="Arial" pitchFamily="34" charset="0"/>
              <a:buChar char="•"/>
            </a:pPr>
            <a:r>
              <a:rPr lang="en-US" sz="2400" dirty="0"/>
              <a:t>LCCN </a:t>
            </a:r>
          </a:p>
          <a:p>
            <a:pPr defTabSz="919784">
              <a:spcBef>
                <a:spcPts val="0"/>
              </a:spcBef>
              <a:buFont typeface="Arial" pitchFamily="34" charset="0"/>
              <a:buChar char="•"/>
            </a:pPr>
            <a:r>
              <a:rPr lang="en-US" sz="2400" dirty="0" err="1"/>
              <a:t>Coden</a:t>
            </a:r>
            <a:r>
              <a:rPr lang="en-US" sz="2400" dirty="0"/>
              <a:t> </a:t>
            </a:r>
          </a:p>
          <a:p>
            <a:pPr defTabSz="919784">
              <a:spcBef>
                <a:spcPts val="0"/>
              </a:spcBef>
              <a:buFont typeface="Arial" pitchFamily="34" charset="0"/>
              <a:buChar char="•"/>
            </a:pPr>
            <a:r>
              <a:rPr lang="en-US" sz="2400" dirty="0"/>
              <a:t>Categories </a:t>
            </a:r>
          </a:p>
          <a:p>
            <a:pPr defTabSz="919784">
              <a:spcBef>
                <a:spcPts val="0"/>
              </a:spcBef>
              <a:buFont typeface="Arial" pitchFamily="34" charset="0"/>
              <a:buChar char="•"/>
            </a:pPr>
            <a:r>
              <a:rPr lang="en-US" sz="2400" dirty="0"/>
              <a:t>Availability Information</a:t>
            </a:r>
          </a:p>
          <a:p>
            <a:pPr defTabSz="919784">
              <a:spcBef>
                <a:spcPts val="0"/>
              </a:spcBef>
              <a:buFont typeface="Arial" pitchFamily="34" charset="0"/>
              <a:buChar char="•"/>
            </a:pPr>
            <a:r>
              <a:rPr lang="en-US" sz="2400" dirty="0"/>
              <a:t>SFX button </a:t>
            </a:r>
          </a:p>
          <a:p>
            <a:pPr defTabSz="919784">
              <a:spcBef>
                <a:spcPts val="0"/>
              </a:spcBef>
              <a:buFont typeface="Arial" pitchFamily="34" charset="0"/>
              <a:buChar char="•"/>
            </a:pPr>
            <a:r>
              <a:rPr lang="en-US" sz="2400" dirty="0"/>
              <a:t>Note </a:t>
            </a:r>
          </a:p>
          <a:p>
            <a:pPr defTabSz="919784">
              <a:spcBef>
                <a:spcPts val="0"/>
              </a:spcBef>
              <a:buFont typeface="Arial" pitchFamily="34" charset="0"/>
              <a:buChar char="•"/>
            </a:pPr>
            <a:r>
              <a:rPr lang="en-US" sz="2400" dirty="0"/>
              <a:t>Authentication </a:t>
            </a:r>
            <a:endParaRPr lang="en-US" sz="2400" dirty="0">
              <a:solidFill>
                <a:schemeClr val="bg2">
                  <a:lumMod val="50000"/>
                </a:schemeClr>
              </a:solidFill>
              <a:ea typeface="ＭＳ Ｐゴシック" pitchFamily="34"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548" y="2407158"/>
            <a:ext cx="3538252" cy="1936242"/>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919948" y="3016758"/>
            <a:ext cx="1939636" cy="236997"/>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19948" y="3702558"/>
            <a:ext cx="2590800" cy="408141"/>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445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sz="2800" dirty="0"/>
              <a:t>A-Z List: </a:t>
            </a:r>
            <a:r>
              <a:rPr lang="en-US" sz="2800" dirty="0" smtClean="0"/>
              <a:t>Language</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2" y="841733"/>
            <a:ext cx="9066068" cy="1601932"/>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514600"/>
            <a:ext cx="5334000" cy="4113068"/>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385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t>Agenda</a:t>
            </a:r>
          </a:p>
        </p:txBody>
      </p:sp>
      <p:sp>
        <p:nvSpPr>
          <p:cNvPr id="231427" name="Rectangle 3"/>
          <p:cNvSpPr>
            <a:spLocks noGrp="1" noChangeArrowheads="1"/>
          </p:cNvSpPr>
          <p:nvPr>
            <p:ph type="body" idx="1"/>
          </p:nvPr>
        </p:nvSpPr>
        <p:spPr>
          <a:xfrm>
            <a:off x="501650" y="1163638"/>
            <a:ext cx="8140700" cy="5376862"/>
          </a:xfrm>
        </p:spPr>
        <p:txBody>
          <a:bodyPr/>
          <a:lstStyle/>
          <a:p>
            <a:pPr>
              <a:spcBef>
                <a:spcPts val="1800"/>
              </a:spcBef>
            </a:pPr>
            <a:r>
              <a:rPr lang="en-US" dirty="0">
                <a:solidFill>
                  <a:schemeClr val="bg2">
                    <a:lumMod val="50000"/>
                  </a:schemeClr>
                </a:solidFill>
              </a:rPr>
              <a:t>A-Z </a:t>
            </a:r>
            <a:r>
              <a:rPr lang="en-US" dirty="0" smtClean="0">
                <a:solidFill>
                  <a:schemeClr val="bg2">
                    <a:lumMod val="50000"/>
                  </a:schemeClr>
                </a:solidFill>
              </a:rPr>
              <a:t>Lists</a:t>
            </a:r>
          </a:p>
          <a:p>
            <a:pPr>
              <a:spcBef>
                <a:spcPts val="1800"/>
              </a:spcBef>
            </a:pPr>
            <a:r>
              <a:rPr lang="en-US" dirty="0" smtClean="0">
                <a:solidFill>
                  <a:schemeClr val="bg2">
                    <a:lumMod val="50000"/>
                  </a:schemeClr>
                </a:solidFill>
              </a:rPr>
              <a:t>A-Z </a:t>
            </a:r>
            <a:r>
              <a:rPr lang="en-US" dirty="0">
                <a:solidFill>
                  <a:schemeClr val="bg2">
                    <a:lumMod val="50000"/>
                  </a:schemeClr>
                </a:solidFill>
              </a:rPr>
              <a:t>List </a:t>
            </a:r>
            <a:r>
              <a:rPr lang="en-US" dirty="0" smtClean="0">
                <a:solidFill>
                  <a:schemeClr val="bg2">
                    <a:lumMod val="50000"/>
                  </a:schemeClr>
                </a:solidFill>
              </a:rPr>
              <a:t>Customizations</a:t>
            </a:r>
          </a:p>
          <a:p>
            <a:pPr>
              <a:spcBef>
                <a:spcPts val="1800"/>
              </a:spcBef>
            </a:pPr>
            <a:r>
              <a:rPr lang="en-US" dirty="0" smtClean="0">
                <a:solidFill>
                  <a:schemeClr val="bg2">
                    <a:lumMod val="50000"/>
                  </a:schemeClr>
                </a:solidFill>
              </a:rPr>
              <a:t>Summary &amp; Additional Resources</a:t>
            </a:r>
            <a:endParaRPr lang="en-US" dirty="0">
              <a:solidFill>
                <a:schemeClr val="bg2">
                  <a:lumMod val="50000"/>
                </a:schemeClr>
              </a:solidFill>
            </a:endParaRPr>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sz="2800" dirty="0"/>
              <a:t>A-Z List: </a:t>
            </a:r>
            <a:r>
              <a:rPr lang="en-US" sz="2800" dirty="0" smtClean="0"/>
              <a:t>Language</a:t>
            </a:r>
            <a:endParaRPr lang="en-US" sz="2800" dirty="0"/>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781425"/>
            <a:ext cx="5695950" cy="200977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1295400" y="1143000"/>
            <a:ext cx="6705600" cy="2271391"/>
          </a:xfrm>
          <a:prstGeom prst="rect">
            <a:avLst/>
          </a:prstGeom>
        </p:spPr>
        <p:txBody>
          <a:bodyPr wrap="square">
            <a:spAutoFit/>
          </a:bodyPr>
          <a:lstStyle/>
          <a:p>
            <a:pPr algn="l" defTabSz="919784"/>
            <a:r>
              <a:rPr lang="en-US" sz="2400" b="0" dirty="0">
                <a:solidFill>
                  <a:schemeClr val="bg2">
                    <a:lumMod val="50000"/>
                  </a:schemeClr>
                </a:solidFill>
                <a:ea typeface="ＭＳ Ｐゴシック" pitchFamily="34" charset="-128"/>
              </a:rPr>
              <a:t>D</a:t>
            </a:r>
            <a:r>
              <a:rPr lang="en-US" sz="2400" b="0" dirty="0" smtClean="0">
                <a:solidFill>
                  <a:schemeClr val="bg2">
                    <a:lumMod val="50000"/>
                  </a:schemeClr>
                </a:solidFill>
                <a:ea typeface="ＭＳ Ｐゴシック" pitchFamily="34" charset="-128"/>
              </a:rPr>
              <a:t>ecide on Title tab </a:t>
            </a:r>
            <a:r>
              <a:rPr lang="en-US" sz="2400" b="0" i="1" dirty="0" smtClean="0">
                <a:solidFill>
                  <a:schemeClr val="bg2">
                    <a:lumMod val="50000"/>
                  </a:schemeClr>
                </a:solidFill>
                <a:ea typeface="ＭＳ Ｐゴシック" pitchFamily="34" charset="-128"/>
              </a:rPr>
              <a:t>header</a:t>
            </a:r>
            <a:r>
              <a:rPr lang="en-US" sz="2400" b="0" dirty="0" smtClean="0">
                <a:solidFill>
                  <a:schemeClr val="bg2">
                    <a:lumMod val="50000"/>
                  </a:schemeClr>
                </a:solidFill>
                <a:ea typeface="ＭＳ Ｐゴシック" pitchFamily="34" charset="-128"/>
              </a:rPr>
              <a:t>(s) to use – for example:</a:t>
            </a:r>
          </a:p>
          <a:p>
            <a:pPr marL="342900" indent="-342900" algn="l" defTabSz="919784">
              <a:buFont typeface="Arial" pitchFamily="34" charset="0"/>
              <a:buChar char="•"/>
            </a:pPr>
            <a:r>
              <a:rPr lang="en-US" sz="2400" b="0" dirty="0" smtClean="0">
                <a:solidFill>
                  <a:schemeClr val="bg2">
                    <a:lumMod val="50000"/>
                  </a:schemeClr>
                </a:solidFill>
                <a:ea typeface="ＭＳ Ｐゴシック" pitchFamily="34" charset="-128"/>
              </a:rPr>
              <a:t>Standard: 0-9, A, B, C, D…</a:t>
            </a:r>
          </a:p>
          <a:p>
            <a:pPr marL="342900" indent="-342900" algn="l" defTabSz="919784">
              <a:buFont typeface="Arial" pitchFamily="34" charset="0"/>
              <a:buChar char="•"/>
            </a:pPr>
            <a:r>
              <a:rPr lang="en-US" sz="2400" b="0" dirty="0" smtClean="0">
                <a:solidFill>
                  <a:schemeClr val="bg2">
                    <a:lumMod val="50000"/>
                  </a:schemeClr>
                </a:solidFill>
                <a:ea typeface="ＭＳ Ｐゴシック" pitchFamily="34" charset="-128"/>
              </a:rPr>
              <a:t>Small:  0-9, A-C, D-F, G-I….</a:t>
            </a:r>
          </a:p>
          <a:p>
            <a:pPr marL="342900" indent="-342900" algn="l" defTabSz="919784">
              <a:buFont typeface="Arial" pitchFamily="34" charset="0"/>
              <a:buChar char="•"/>
            </a:pPr>
            <a:r>
              <a:rPr lang="en-US" sz="2400" b="0" dirty="0" smtClean="0">
                <a:solidFill>
                  <a:schemeClr val="bg2">
                    <a:lumMod val="50000"/>
                  </a:schemeClr>
                </a:solidFill>
                <a:ea typeface="ＭＳ Ｐゴシック" pitchFamily="34" charset="-128"/>
              </a:rPr>
              <a:t>Hebrew</a:t>
            </a:r>
            <a:endParaRPr lang="en-US" sz="2400" b="0" dirty="0">
              <a:solidFill>
                <a:schemeClr val="bg2">
                  <a:lumMod val="50000"/>
                </a:schemeClr>
              </a:solidFill>
              <a:ea typeface="ＭＳ Ｐゴシック" pitchFamily="34" charset="-128"/>
            </a:endParaRPr>
          </a:p>
        </p:txBody>
      </p:sp>
      <p:sp>
        <p:nvSpPr>
          <p:cNvPr id="7" name="Rectangle 6"/>
          <p:cNvSpPr/>
          <p:nvPr/>
        </p:nvSpPr>
        <p:spPr>
          <a:xfrm>
            <a:off x="2019300" y="4786312"/>
            <a:ext cx="3619500" cy="54768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eBook Search: A-Z List</a:t>
            </a:r>
            <a:endParaRPr lang="en-US" dirty="0"/>
          </a:p>
        </p:txBody>
      </p:sp>
      <p:sp>
        <p:nvSpPr>
          <p:cNvPr id="3" name="Content Placeholder 2"/>
          <p:cNvSpPr>
            <a:spLocks noGrp="1"/>
          </p:cNvSpPr>
          <p:nvPr>
            <p:ph idx="1"/>
          </p:nvPr>
        </p:nvSpPr>
        <p:spPr/>
        <p:txBody>
          <a:bodyPr/>
          <a:lstStyle/>
          <a:p>
            <a:r>
              <a:rPr lang="en-US" sz="2400" dirty="0" smtClean="0"/>
              <a:t>Very similar to A-Z List customizations</a:t>
            </a:r>
          </a:p>
          <a:p>
            <a:r>
              <a:rPr lang="en-US" sz="2400" dirty="0" smtClean="0"/>
              <a:t>Can copy A-Z </a:t>
            </a:r>
            <a:r>
              <a:rPr lang="en-US" sz="2400" dirty="0" err="1" smtClean="0"/>
              <a:t>ejournal</a:t>
            </a:r>
            <a:r>
              <a:rPr lang="en-US" sz="2400" dirty="0" smtClean="0"/>
              <a:t> list customizations to eBook A-Z customizations  </a:t>
            </a:r>
            <a:endParaRPr lang="en-US" sz="24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048000"/>
            <a:ext cx="4229358" cy="2891135"/>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390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eBook Search: Combine A-Z Links</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28875"/>
            <a:ext cx="5648325" cy="2905125"/>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986638" y="3071813"/>
            <a:ext cx="1019412"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2042" y="3071813"/>
            <a:ext cx="926738"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52600" y="1295400"/>
            <a:ext cx="5562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dirty="0" smtClean="0">
                <a:solidFill>
                  <a:schemeClr val="bg2">
                    <a:lumMod val="50000"/>
                  </a:schemeClr>
                </a:solidFill>
              </a:rPr>
              <a:t>Can choose to combine Find e-Journal and Find e-Books into 1 screen. </a:t>
            </a:r>
          </a:p>
          <a:p>
            <a:pPr algn="ctr"/>
            <a:r>
              <a:rPr lang="en-US" sz="2000" b="0" dirty="0" smtClean="0">
                <a:solidFill>
                  <a:schemeClr val="bg2">
                    <a:lumMod val="50000"/>
                  </a:schemeClr>
                </a:solidFill>
              </a:rPr>
              <a:t>They are separate searches, however.</a:t>
            </a:r>
            <a:endParaRPr lang="en-US" sz="2000" b="0" dirty="0">
              <a:solidFill>
                <a:schemeClr val="bg2">
                  <a:lumMod val="50000"/>
                </a:schemeClr>
              </a:solidFill>
            </a:endParaRPr>
          </a:p>
        </p:txBody>
      </p:sp>
    </p:spTree>
    <p:extLst>
      <p:ext uri="{BB962C8B-B14F-4D97-AF65-F5344CB8AC3E}">
        <p14:creationId xmlns:p14="http://schemas.microsoft.com/office/powerpoint/2010/main" val="3906405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eBook Search: Thumbnails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057400"/>
            <a:ext cx="4746756" cy="4542086"/>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72032" y="5557684"/>
            <a:ext cx="3647768" cy="91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1143000"/>
            <a:ext cx="6934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dirty="0" smtClean="0">
                <a:solidFill>
                  <a:schemeClr val="bg2">
                    <a:lumMod val="50000"/>
                  </a:schemeClr>
                </a:solidFill>
              </a:rPr>
              <a:t>Can display/not display book thumbnails</a:t>
            </a:r>
          </a:p>
          <a:p>
            <a:pPr algn="ctr"/>
            <a:r>
              <a:rPr lang="en-US" sz="2000" b="0" dirty="0" smtClean="0">
                <a:solidFill>
                  <a:schemeClr val="bg2">
                    <a:lumMod val="50000"/>
                  </a:schemeClr>
                </a:solidFill>
              </a:rPr>
              <a:t>If displaying thumbnails, can decide if they come from Google Books or Amazon</a:t>
            </a:r>
            <a:endParaRPr lang="en-US" sz="2000" b="0" dirty="0">
              <a:solidFill>
                <a:schemeClr val="bg2">
                  <a:lumMod val="50000"/>
                </a:schemeClr>
              </a:solidFill>
            </a:endParaRPr>
          </a:p>
        </p:txBody>
      </p:sp>
    </p:spTree>
    <p:extLst>
      <p:ext uri="{BB962C8B-B14F-4D97-AF65-F5344CB8AC3E}">
        <p14:creationId xmlns:p14="http://schemas.microsoft.com/office/powerpoint/2010/main" val="3162050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 List Label Changes</a:t>
            </a:r>
            <a:endParaRPr lang="en-US" dirty="0"/>
          </a:p>
        </p:txBody>
      </p:sp>
      <p:sp>
        <p:nvSpPr>
          <p:cNvPr id="3" name="Content Placeholder 2"/>
          <p:cNvSpPr>
            <a:spLocks noGrp="1"/>
          </p:cNvSpPr>
          <p:nvPr>
            <p:ph idx="1"/>
          </p:nvPr>
        </p:nvSpPr>
        <p:spPr/>
        <p:txBody>
          <a:bodyPr/>
          <a:lstStyle/>
          <a:p>
            <a:r>
              <a:rPr lang="en-US" dirty="0" smtClean="0"/>
              <a:t>A-Z list text labels can be changed</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384" y="2286000"/>
            <a:ext cx="5648325" cy="364807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03233" y="3200400"/>
            <a:ext cx="735167" cy="3763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94562" y="3200399"/>
            <a:ext cx="1010638" cy="376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10828" y="3200399"/>
            <a:ext cx="759307" cy="376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3200400"/>
            <a:ext cx="1222872" cy="376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48928" y="2736932"/>
            <a:ext cx="1222872" cy="311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48200" y="3964598"/>
            <a:ext cx="1828800" cy="2827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3962400"/>
            <a:ext cx="481581" cy="2827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547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sz="2800" dirty="0"/>
              <a:t>A-Z List: </a:t>
            </a:r>
            <a:r>
              <a:rPr lang="en-US" sz="2800" dirty="0" smtClean="0"/>
              <a:t>Seeing Changes</a:t>
            </a:r>
            <a:endParaRPr lang="en-US" sz="2800" dirty="0"/>
          </a:p>
        </p:txBody>
      </p:sp>
      <p:sp>
        <p:nvSpPr>
          <p:cNvPr id="296963" name="Rectangle 3"/>
          <p:cNvSpPr>
            <a:spLocks noGrp="1" noChangeArrowheads="1"/>
          </p:cNvSpPr>
          <p:nvPr>
            <p:ph type="body" idx="1"/>
          </p:nvPr>
        </p:nvSpPr>
        <p:spPr/>
        <p:txBody>
          <a:bodyPr/>
          <a:lstStyle/>
          <a:p>
            <a:pPr marL="0" indent="0">
              <a:buNone/>
            </a:pPr>
            <a:r>
              <a:rPr lang="en-US" dirty="0" smtClean="0"/>
              <a:t>New, updated, deactivated targets, services, and objects display in the A-Z list </a:t>
            </a:r>
            <a:r>
              <a:rPr lang="en-US" i="1" dirty="0" smtClean="0"/>
              <a:t>after </a:t>
            </a:r>
            <a:r>
              <a:rPr lang="en-US" dirty="0" smtClean="0"/>
              <a:t>the A-Z list indexing job runs.</a:t>
            </a:r>
          </a:p>
          <a:p>
            <a:pPr marL="0" indent="0">
              <a:buNone/>
            </a:pPr>
            <a:endParaRPr lang="en-US" sz="1000" b="1" dirty="0"/>
          </a:p>
          <a:p>
            <a:pPr marL="0" indent="0">
              <a:buNone/>
            </a:pPr>
            <a:r>
              <a:rPr lang="en-US" i="1" dirty="0" smtClean="0"/>
              <a:t>Most</a:t>
            </a:r>
            <a:r>
              <a:rPr lang="en-US" dirty="0" smtClean="0"/>
              <a:t> UI changes display immediately.</a:t>
            </a:r>
          </a:p>
          <a:p>
            <a:r>
              <a:rPr lang="en-US" dirty="0" smtClean="0"/>
              <a:t>Note: a few UI changes require A-Z and/or RSI indexing jobs to run first; Support team will confirm when changes are completed.</a:t>
            </a:r>
          </a:p>
        </p:txBody>
      </p:sp>
    </p:spTree>
    <p:extLst>
      <p:ext uri="{BB962C8B-B14F-4D97-AF65-F5344CB8AC3E}">
        <p14:creationId xmlns:p14="http://schemas.microsoft.com/office/powerpoint/2010/main" val="224054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sz="2800" dirty="0"/>
              <a:t>A-Z List: </a:t>
            </a:r>
            <a:r>
              <a:rPr lang="en-US" sz="2800" dirty="0" smtClean="0"/>
              <a:t>Best Practices</a:t>
            </a:r>
            <a:endParaRPr lang="en-US" sz="2800" dirty="0"/>
          </a:p>
        </p:txBody>
      </p:sp>
      <p:sp>
        <p:nvSpPr>
          <p:cNvPr id="296963" name="Rectangle 3"/>
          <p:cNvSpPr>
            <a:spLocks noGrp="1" noChangeArrowheads="1"/>
          </p:cNvSpPr>
          <p:nvPr>
            <p:ph type="body" idx="1"/>
          </p:nvPr>
        </p:nvSpPr>
        <p:spPr/>
        <p:txBody>
          <a:bodyPr/>
          <a:lstStyle/>
          <a:p>
            <a:r>
              <a:rPr lang="en-US" dirty="0" smtClean="0"/>
              <a:t>Defaults are good!</a:t>
            </a:r>
          </a:p>
          <a:p>
            <a:r>
              <a:rPr lang="en-US" dirty="0" smtClean="0"/>
              <a:t>Keep your resources in mind</a:t>
            </a:r>
          </a:p>
          <a:p>
            <a:r>
              <a:rPr lang="en-US" dirty="0" smtClean="0"/>
              <a:t>Keep your users in mind</a:t>
            </a:r>
          </a:p>
          <a:p>
            <a:endParaRPr lang="en-US" dirty="0"/>
          </a:p>
        </p:txBody>
      </p:sp>
      <p:pic>
        <p:nvPicPr>
          <p:cNvPr id="4" name="Picture 3" descr="\\us-filer01\dept\Professional_Services\Common_Information\Training\Alma\Images\separated icons\0046.png"/>
          <p:cNvPicPr>
            <a:picLocks noChangeAspect="1" noChangeArrowheads="1"/>
          </p:cNvPicPr>
          <p:nvPr/>
        </p:nvPicPr>
        <p:blipFill>
          <a:blip r:embed="rId3">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473462" y="2971800"/>
            <a:ext cx="4228706" cy="422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60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Agenda</a:t>
            </a:r>
          </a:p>
        </p:txBody>
      </p:sp>
      <p:sp>
        <p:nvSpPr>
          <p:cNvPr id="280579" name="Rectangle 3"/>
          <p:cNvSpPr>
            <a:spLocks noGrp="1" noChangeArrowheads="1"/>
          </p:cNvSpPr>
          <p:nvPr>
            <p:ph type="body" idx="1"/>
          </p:nvPr>
        </p:nvSpPr>
        <p:spPr>
          <a:xfrm>
            <a:off x="501650" y="1163638"/>
            <a:ext cx="8140700" cy="5376862"/>
          </a:xfrm>
        </p:spPr>
        <p:txBody>
          <a:bodyPr/>
          <a:lstStyle/>
          <a:p>
            <a:pPr>
              <a:spcBef>
                <a:spcPts val="1800"/>
              </a:spcBef>
            </a:pPr>
            <a:r>
              <a:rPr lang="en-US" dirty="0">
                <a:solidFill>
                  <a:srgbClr val="B2B2B2"/>
                </a:solidFill>
              </a:rPr>
              <a:t>A-Z </a:t>
            </a:r>
            <a:r>
              <a:rPr lang="en-US" dirty="0" smtClean="0">
                <a:solidFill>
                  <a:srgbClr val="B2B2B2"/>
                </a:solidFill>
              </a:rPr>
              <a:t>Lists</a:t>
            </a:r>
            <a:endParaRPr lang="en-US" dirty="0">
              <a:solidFill>
                <a:srgbClr val="B2B2B2"/>
              </a:solidFill>
            </a:endParaRPr>
          </a:p>
          <a:p>
            <a:pPr>
              <a:spcBef>
                <a:spcPts val="1800"/>
              </a:spcBef>
            </a:pPr>
            <a:r>
              <a:rPr lang="en-US" dirty="0">
                <a:solidFill>
                  <a:srgbClr val="B2B2B2"/>
                </a:solidFill>
              </a:rPr>
              <a:t>A-Z List Customizations</a:t>
            </a:r>
          </a:p>
          <a:p>
            <a:pPr>
              <a:spcBef>
                <a:spcPts val="1800"/>
              </a:spcBef>
            </a:pPr>
            <a:r>
              <a:rPr lang="en-US" dirty="0" smtClean="0">
                <a:solidFill>
                  <a:schemeClr val="bg2">
                    <a:lumMod val="50000"/>
                  </a:schemeClr>
                </a:solidFill>
              </a:rPr>
              <a:t>Summary &amp; Additional Resources</a:t>
            </a:r>
            <a:endParaRPr lang="en-US" dirty="0">
              <a:solidFill>
                <a:schemeClr val="bg2">
                  <a:lumMod val="50000"/>
                </a:schemeClr>
              </a:solidFill>
            </a:endParaRPr>
          </a:p>
        </p:txBody>
      </p:sp>
    </p:spTree>
    <p:extLst>
      <p:ext uri="{BB962C8B-B14F-4D97-AF65-F5344CB8AC3E}">
        <p14:creationId xmlns:p14="http://schemas.microsoft.com/office/powerpoint/2010/main" val="30871925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456" name="Group 8"/>
          <p:cNvGrpSpPr>
            <a:grpSpLocks/>
          </p:cNvGrpSpPr>
          <p:nvPr/>
        </p:nvGrpSpPr>
        <p:grpSpPr bwMode="auto">
          <a:xfrm>
            <a:off x="3381375" y="1239838"/>
            <a:ext cx="4802188" cy="4802187"/>
            <a:chOff x="2130" y="781"/>
            <a:chExt cx="3025" cy="3025"/>
          </a:xfrm>
        </p:grpSpPr>
        <p:pic>
          <p:nvPicPr>
            <p:cNvPr id="232451" name="Picture 3"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28698">
              <a:off x="2130" y="781"/>
              <a:ext cx="3025" cy="3025"/>
            </a:xfrm>
            <a:prstGeom prst="rect">
              <a:avLst/>
            </a:prstGeom>
            <a:noFill/>
            <a:extLst>
              <a:ext uri="{909E8E84-426E-40DD-AFC4-6F175D3DCCD1}">
                <a14:hiddenFill xmlns:a14="http://schemas.microsoft.com/office/drawing/2010/main">
                  <a:solidFill>
                    <a:srgbClr val="FFFFFF"/>
                  </a:solidFill>
                </a14:hiddenFill>
              </a:ext>
            </a:extLst>
          </p:spPr>
        </p:pic>
        <p:sp>
          <p:nvSpPr>
            <p:cNvPr id="232452" name="Text Box 4"/>
            <p:cNvSpPr txBox="1">
              <a:spLocks noChangeArrowheads="1"/>
            </p:cNvSpPr>
            <p:nvPr/>
          </p:nvSpPr>
          <p:spPr bwMode="auto">
            <a:xfrm rot="732348">
              <a:off x="2745" y="1540"/>
              <a:ext cx="2038" cy="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r>
                <a:rPr lang="en-US" sz="1800" b="0" dirty="0" smtClean="0">
                  <a:solidFill>
                    <a:schemeClr val="bg2">
                      <a:lumMod val="50000"/>
                    </a:schemeClr>
                  </a:solidFill>
                  <a:latin typeface="Verdana" pitchFamily="34" charset="0"/>
                </a:rPr>
                <a:t>A-Z </a:t>
              </a:r>
              <a:r>
                <a:rPr lang="en-US" sz="1800" b="0" dirty="0">
                  <a:solidFill>
                    <a:schemeClr val="bg2">
                      <a:lumMod val="50000"/>
                    </a:schemeClr>
                  </a:solidFill>
                  <a:latin typeface="Verdana" pitchFamily="34" charset="0"/>
                </a:rPr>
                <a:t>List customization options for </a:t>
              </a:r>
              <a:r>
                <a:rPr lang="en-US" sz="1800" b="0" dirty="0" err="1">
                  <a:solidFill>
                    <a:schemeClr val="bg2">
                      <a:lumMod val="50000"/>
                    </a:schemeClr>
                  </a:solidFill>
                  <a:latin typeface="Verdana" pitchFamily="34" charset="0"/>
                </a:rPr>
                <a:t>ejournals</a:t>
              </a:r>
              <a:r>
                <a:rPr lang="en-US" sz="1800" b="0" dirty="0">
                  <a:solidFill>
                    <a:schemeClr val="bg2">
                      <a:lumMod val="50000"/>
                    </a:schemeClr>
                  </a:solidFill>
                  <a:latin typeface="Verdana" pitchFamily="34" charset="0"/>
                </a:rPr>
                <a:t> and </a:t>
              </a:r>
              <a:r>
                <a:rPr lang="en-US" sz="1800" b="0" dirty="0" err="1">
                  <a:solidFill>
                    <a:schemeClr val="bg2">
                      <a:lumMod val="50000"/>
                    </a:schemeClr>
                  </a:solidFill>
                  <a:latin typeface="Verdana" pitchFamily="34" charset="0"/>
                </a:rPr>
                <a:t>ebooks</a:t>
              </a:r>
              <a:endParaRPr lang="en-US" sz="1800" b="0" dirty="0">
                <a:solidFill>
                  <a:schemeClr val="bg2">
                    <a:lumMod val="50000"/>
                  </a:schemeClr>
                </a:solidFill>
                <a:latin typeface="Verdana" pitchFamily="34" charset="0"/>
              </a:endParaRPr>
            </a:p>
            <a:p>
              <a:pPr algn="l" eaLnBrk="1" hangingPunct="1"/>
              <a:endParaRPr lang="en-US" sz="1800" b="0" dirty="0">
                <a:solidFill>
                  <a:schemeClr val="bg2">
                    <a:lumMod val="50000"/>
                  </a:schemeClr>
                </a:solidFill>
                <a:latin typeface="Verdana" pitchFamily="34" charset="0"/>
              </a:endParaRPr>
            </a:p>
            <a:p>
              <a:pPr algn="l" eaLnBrk="1" hangingPunct="1"/>
              <a:r>
                <a:rPr lang="en-US" sz="1800" b="0" dirty="0">
                  <a:solidFill>
                    <a:schemeClr val="bg2">
                      <a:lumMod val="50000"/>
                    </a:schemeClr>
                  </a:solidFill>
                  <a:latin typeface="Verdana" pitchFamily="34" charset="0"/>
                </a:rPr>
                <a:t>Incorporate best practices</a:t>
              </a:r>
            </a:p>
          </p:txBody>
        </p:sp>
      </p:grpSp>
      <p:sp>
        <p:nvSpPr>
          <p:cNvPr id="232453" name="Rectangle 5"/>
          <p:cNvSpPr>
            <a:spLocks noGrp="1" noChangeArrowheads="1"/>
          </p:cNvSpPr>
          <p:nvPr>
            <p:ph type="ctrTitle"/>
          </p:nvPr>
        </p:nvSpPr>
        <p:spPr>
          <a:xfrm>
            <a:off x="693738" y="893763"/>
            <a:ext cx="7772400" cy="1470025"/>
          </a:xfrm>
        </p:spPr>
        <p:txBody>
          <a:bodyPr/>
          <a:lstStyle/>
          <a:p>
            <a:r>
              <a:rPr lang="en-US" dirty="0" smtClean="0"/>
              <a:t>Summary</a:t>
            </a:r>
            <a:endParaRPr lang="en-US" dirty="0"/>
          </a:p>
        </p:txBody>
      </p:sp>
    </p:spTree>
    <p:extLst>
      <p:ext uri="{BB962C8B-B14F-4D97-AF65-F5344CB8AC3E}">
        <p14:creationId xmlns:p14="http://schemas.microsoft.com/office/powerpoint/2010/main" val="3311080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2800" smtClean="0"/>
              <a:t>Additional Resources</a:t>
            </a:r>
          </a:p>
        </p:txBody>
      </p:sp>
      <p:sp>
        <p:nvSpPr>
          <p:cNvPr id="80899" name="Rectangle 3"/>
          <p:cNvSpPr>
            <a:spLocks noGrp="1" noChangeArrowheads="1"/>
          </p:cNvSpPr>
          <p:nvPr>
            <p:ph type="body" idx="1"/>
          </p:nvPr>
        </p:nvSpPr>
        <p:spPr>
          <a:xfrm>
            <a:off x="501650" y="990600"/>
            <a:ext cx="8140700" cy="5030787"/>
          </a:xfrm>
        </p:spPr>
        <p:txBody>
          <a:bodyPr/>
          <a:lstStyle/>
          <a:p>
            <a:pPr marL="0" indent="0" eaLnBrk="1" hangingPunct="1">
              <a:buNone/>
            </a:pPr>
            <a:r>
              <a:rPr lang="en-US" dirty="0" smtClean="0"/>
              <a:t>Accessible from Documentation Center:</a:t>
            </a:r>
          </a:p>
          <a:p>
            <a:pPr marL="0" indent="0" eaLnBrk="1" hangingPunct="1">
              <a:buNone/>
            </a:pPr>
            <a:r>
              <a:rPr lang="en-US" sz="2000" dirty="0" smtClean="0"/>
              <a:t>(</a:t>
            </a:r>
            <a:r>
              <a:rPr lang="en-US" sz="2000" u="sng" dirty="0">
                <a:hlinkClick r:id="rId3"/>
              </a:rPr>
              <a:t>http://www.customercenter.exlibrisgroup.com</a:t>
            </a:r>
            <a:r>
              <a:rPr lang="en-US" sz="2000" u="sng" dirty="0" smtClean="0">
                <a:hlinkClick r:id="rId3"/>
              </a:rPr>
              <a:t>/</a:t>
            </a:r>
            <a:r>
              <a:rPr lang="en-US" sz="2000" dirty="0"/>
              <a:t>)</a:t>
            </a:r>
            <a:endParaRPr lang="en-US" sz="2000" dirty="0" smtClean="0"/>
          </a:p>
          <a:p>
            <a:pPr lvl="1" eaLnBrk="1" hangingPunct="1"/>
            <a:r>
              <a:rPr lang="en-US" dirty="0" smtClean="0"/>
              <a:t>General User’s Guide</a:t>
            </a:r>
          </a:p>
          <a:p>
            <a:pPr lvl="1" eaLnBrk="1" hangingPunct="1"/>
            <a:r>
              <a:rPr lang="en-US" dirty="0" smtClean="0"/>
              <a:t>Advanced User’s Guide</a:t>
            </a:r>
          </a:p>
          <a:p>
            <a:pPr lvl="1" eaLnBrk="1" hangingPunct="1"/>
            <a:r>
              <a:rPr lang="en-US" dirty="0" smtClean="0"/>
              <a:t>eBook Search Guide</a:t>
            </a:r>
          </a:p>
          <a:p>
            <a:pPr lvl="1" eaLnBrk="1" hangingPunct="1"/>
            <a:r>
              <a:rPr lang="en-US" dirty="0"/>
              <a:t>SFX System Administration </a:t>
            </a:r>
            <a:r>
              <a:rPr lang="en-US" dirty="0" smtClean="0"/>
              <a:t>Guide</a:t>
            </a:r>
            <a:endParaRPr lang="en-US" dirty="0"/>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8334" y="4495800"/>
            <a:ext cx="2280466" cy="228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789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456" name="Group 8"/>
          <p:cNvGrpSpPr>
            <a:grpSpLocks/>
          </p:cNvGrpSpPr>
          <p:nvPr/>
        </p:nvGrpSpPr>
        <p:grpSpPr bwMode="auto">
          <a:xfrm>
            <a:off x="3381375" y="1239838"/>
            <a:ext cx="4802188" cy="4802187"/>
            <a:chOff x="2130" y="781"/>
            <a:chExt cx="3025" cy="3025"/>
          </a:xfrm>
        </p:grpSpPr>
        <p:pic>
          <p:nvPicPr>
            <p:cNvPr id="232451" name="Picture 3"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28698">
              <a:off x="2130" y="781"/>
              <a:ext cx="3025" cy="3025"/>
            </a:xfrm>
            <a:prstGeom prst="rect">
              <a:avLst/>
            </a:prstGeom>
            <a:noFill/>
            <a:extLst>
              <a:ext uri="{909E8E84-426E-40DD-AFC4-6F175D3DCCD1}">
                <a14:hiddenFill xmlns:a14="http://schemas.microsoft.com/office/drawing/2010/main">
                  <a:solidFill>
                    <a:srgbClr val="FFFFFF"/>
                  </a:solidFill>
                </a14:hiddenFill>
              </a:ext>
            </a:extLst>
          </p:spPr>
        </p:pic>
        <p:sp>
          <p:nvSpPr>
            <p:cNvPr id="232452" name="Text Box 4"/>
            <p:cNvSpPr txBox="1">
              <a:spLocks noChangeArrowheads="1"/>
            </p:cNvSpPr>
            <p:nvPr/>
          </p:nvSpPr>
          <p:spPr bwMode="auto">
            <a:xfrm rot="732348">
              <a:off x="2721" y="1437"/>
              <a:ext cx="2038" cy="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r>
                <a:rPr lang="en-US" sz="1800" b="0" dirty="0" smtClean="0">
                  <a:latin typeface="Verdana" pitchFamily="34" charset="0"/>
                </a:rPr>
                <a:t>	</a:t>
              </a:r>
              <a:endParaRPr lang="en-US" sz="1800" b="0" dirty="0" smtClean="0">
                <a:solidFill>
                  <a:schemeClr val="bg2">
                    <a:lumMod val="50000"/>
                  </a:schemeClr>
                </a:solidFill>
                <a:latin typeface="Verdana" pitchFamily="34" charset="0"/>
              </a:endParaRPr>
            </a:p>
            <a:p>
              <a:pPr algn="l" eaLnBrk="1" hangingPunct="1"/>
              <a:r>
                <a:rPr lang="en-US" sz="1800" b="0" dirty="0" smtClean="0">
                  <a:solidFill>
                    <a:schemeClr val="bg2">
                      <a:lumMod val="50000"/>
                    </a:schemeClr>
                  </a:solidFill>
                  <a:latin typeface="Verdana" pitchFamily="34" charset="0"/>
                </a:rPr>
                <a:t>A-Z List customization options for </a:t>
              </a:r>
              <a:r>
                <a:rPr lang="en-US" sz="1800" b="0" dirty="0" err="1" smtClean="0">
                  <a:solidFill>
                    <a:schemeClr val="bg2">
                      <a:lumMod val="50000"/>
                    </a:schemeClr>
                  </a:solidFill>
                  <a:latin typeface="Verdana" pitchFamily="34" charset="0"/>
                </a:rPr>
                <a:t>ejournals</a:t>
              </a:r>
              <a:r>
                <a:rPr lang="en-US" sz="1800" b="0" dirty="0" smtClean="0">
                  <a:solidFill>
                    <a:schemeClr val="bg2">
                      <a:lumMod val="50000"/>
                    </a:schemeClr>
                  </a:solidFill>
                  <a:latin typeface="Verdana" pitchFamily="34" charset="0"/>
                </a:rPr>
                <a:t> and </a:t>
              </a:r>
              <a:r>
                <a:rPr lang="en-US" sz="1800" b="0" dirty="0" err="1" smtClean="0">
                  <a:solidFill>
                    <a:schemeClr val="bg2">
                      <a:lumMod val="50000"/>
                    </a:schemeClr>
                  </a:solidFill>
                  <a:latin typeface="Verdana" pitchFamily="34" charset="0"/>
                </a:rPr>
                <a:t>ebooks</a:t>
              </a:r>
              <a:endParaRPr lang="en-US" sz="1800" b="0" dirty="0">
                <a:solidFill>
                  <a:schemeClr val="bg2">
                    <a:lumMod val="50000"/>
                  </a:schemeClr>
                </a:solidFill>
                <a:latin typeface="Verdana" pitchFamily="34" charset="0"/>
              </a:endParaRPr>
            </a:p>
            <a:p>
              <a:pPr algn="l" eaLnBrk="1" hangingPunct="1"/>
              <a:endParaRPr lang="en-US" sz="1800" b="0" dirty="0" smtClean="0">
                <a:solidFill>
                  <a:schemeClr val="bg2">
                    <a:lumMod val="50000"/>
                  </a:schemeClr>
                </a:solidFill>
                <a:latin typeface="Verdana" pitchFamily="34" charset="0"/>
              </a:endParaRPr>
            </a:p>
            <a:p>
              <a:pPr algn="l" eaLnBrk="1" hangingPunct="1"/>
              <a:r>
                <a:rPr lang="en-US" sz="1800" b="0" dirty="0" smtClean="0">
                  <a:solidFill>
                    <a:schemeClr val="bg2">
                      <a:lumMod val="50000"/>
                    </a:schemeClr>
                  </a:solidFill>
                  <a:latin typeface="Verdana" pitchFamily="34" charset="0"/>
                </a:rPr>
                <a:t>Incorporate best </a:t>
              </a:r>
              <a:r>
                <a:rPr lang="en-US" sz="1800" b="0" dirty="0">
                  <a:solidFill>
                    <a:schemeClr val="bg2">
                      <a:lumMod val="50000"/>
                    </a:schemeClr>
                  </a:solidFill>
                  <a:latin typeface="Verdana" pitchFamily="34" charset="0"/>
                </a:rPr>
                <a:t>practices</a:t>
              </a:r>
            </a:p>
          </p:txBody>
        </p:sp>
      </p:grpSp>
      <p:sp>
        <p:nvSpPr>
          <p:cNvPr id="232453" name="Rectangle 5"/>
          <p:cNvSpPr>
            <a:spLocks noGrp="1" noChangeArrowheads="1"/>
          </p:cNvSpPr>
          <p:nvPr>
            <p:ph type="ctrTitle"/>
          </p:nvPr>
        </p:nvSpPr>
        <p:spPr>
          <a:xfrm>
            <a:off x="693738" y="893763"/>
            <a:ext cx="7772400" cy="1470025"/>
          </a:xfrm>
        </p:spPr>
        <p:txBody>
          <a:bodyPr/>
          <a:lstStyle/>
          <a:p>
            <a:r>
              <a:rPr lang="en-US" dirty="0" smtClean="0"/>
              <a:t>Objectives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a:t>Agenda</a:t>
            </a:r>
          </a:p>
        </p:txBody>
      </p:sp>
      <p:sp>
        <p:nvSpPr>
          <p:cNvPr id="274435" name="Rectangle 3"/>
          <p:cNvSpPr>
            <a:spLocks noGrp="1" noChangeArrowheads="1"/>
          </p:cNvSpPr>
          <p:nvPr>
            <p:ph type="body" idx="1"/>
          </p:nvPr>
        </p:nvSpPr>
        <p:spPr>
          <a:xfrm>
            <a:off x="501650" y="1163638"/>
            <a:ext cx="8140700" cy="5376862"/>
          </a:xfrm>
        </p:spPr>
        <p:txBody>
          <a:bodyPr/>
          <a:lstStyle/>
          <a:p>
            <a:pPr>
              <a:spcBef>
                <a:spcPts val="1800"/>
              </a:spcBef>
            </a:pPr>
            <a:r>
              <a:rPr lang="en-US" dirty="0">
                <a:solidFill>
                  <a:schemeClr val="bg2">
                    <a:lumMod val="50000"/>
                  </a:schemeClr>
                </a:solidFill>
              </a:rPr>
              <a:t>A-Z </a:t>
            </a:r>
            <a:r>
              <a:rPr lang="en-US" dirty="0" smtClean="0">
                <a:solidFill>
                  <a:schemeClr val="bg2">
                    <a:lumMod val="50000"/>
                  </a:schemeClr>
                </a:solidFill>
              </a:rPr>
              <a:t>Lists</a:t>
            </a:r>
            <a:endParaRPr lang="en-US" dirty="0">
              <a:solidFill>
                <a:schemeClr val="bg2">
                  <a:lumMod val="50000"/>
                </a:schemeClr>
              </a:solidFill>
            </a:endParaRPr>
          </a:p>
          <a:p>
            <a:pPr>
              <a:spcBef>
                <a:spcPts val="1800"/>
              </a:spcBef>
            </a:pPr>
            <a:r>
              <a:rPr lang="en-US" dirty="0">
                <a:solidFill>
                  <a:srgbClr val="B2B2B2"/>
                </a:solidFill>
              </a:rPr>
              <a:t>A-Z List Customizations</a:t>
            </a:r>
          </a:p>
          <a:p>
            <a:pPr>
              <a:spcBef>
                <a:spcPts val="1800"/>
              </a:spcBef>
            </a:pPr>
            <a:r>
              <a:rPr lang="en-US" dirty="0" smtClean="0">
                <a:solidFill>
                  <a:srgbClr val="B2B2B2"/>
                </a:solidFill>
              </a:rPr>
              <a:t>Summary &amp; Additional Resources</a:t>
            </a:r>
            <a:endParaRPr lang="en-US" dirty="0">
              <a:solidFill>
                <a:srgbClr val="B2B2B2"/>
              </a:solidFill>
            </a:endParaRPr>
          </a:p>
          <a:p>
            <a:pPr lvl="1"/>
            <a:endParaRPr lang="en-US" dirty="0">
              <a:solidFill>
                <a:srgbClr val="B2B2B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sz="2800"/>
              <a:t>A-Z List: Title</a:t>
            </a:r>
          </a:p>
        </p:txBody>
      </p:sp>
      <p:pic>
        <p:nvPicPr>
          <p:cNvPr id="2826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554" y="2057400"/>
            <a:ext cx="4464323" cy="4138712"/>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914400"/>
            <a:ext cx="7962900" cy="461665"/>
          </a:xfrm>
          <a:prstGeom prst="rect">
            <a:avLst/>
          </a:prstGeom>
        </p:spPr>
        <p:txBody>
          <a:bodyPr wrap="square">
            <a:spAutoFit/>
          </a:bodyPr>
          <a:lstStyle/>
          <a:p>
            <a:r>
              <a:rPr lang="en-US" sz="2400" b="0" dirty="0" smtClean="0">
                <a:solidFill>
                  <a:schemeClr val="bg2">
                    <a:lumMod val="50000"/>
                  </a:schemeClr>
                </a:solidFill>
              </a:rPr>
              <a:t>http://</a:t>
            </a:r>
            <a:r>
              <a:rPr lang="en-US" sz="2400" b="0" i="1" dirty="0" smtClean="0">
                <a:solidFill>
                  <a:schemeClr val="bg2">
                    <a:lumMod val="50000"/>
                  </a:schemeClr>
                </a:solidFill>
              </a:rPr>
              <a:t>hostname:port</a:t>
            </a:r>
            <a:r>
              <a:rPr lang="en-US" sz="2400" b="0" dirty="0" smtClean="0">
                <a:solidFill>
                  <a:schemeClr val="bg2">
                    <a:lumMod val="50000"/>
                  </a:schemeClr>
                </a:solidFill>
              </a:rPr>
              <a:t>/</a:t>
            </a:r>
            <a:r>
              <a:rPr lang="en-US" sz="2400" b="0" i="1" dirty="0" smtClean="0">
                <a:solidFill>
                  <a:schemeClr val="bg2">
                    <a:lumMod val="50000"/>
                  </a:schemeClr>
                </a:solidFill>
              </a:rPr>
              <a:t>instance</a:t>
            </a:r>
            <a:r>
              <a:rPr lang="en-US" sz="2400" b="0" dirty="0" smtClean="0">
                <a:solidFill>
                  <a:schemeClr val="bg2">
                    <a:lumMod val="50000"/>
                  </a:schemeClr>
                </a:solidFill>
              </a:rPr>
              <a:t>/</a:t>
            </a:r>
            <a:r>
              <a:rPr lang="en-US" sz="2400" dirty="0" smtClean="0">
                <a:solidFill>
                  <a:schemeClr val="bg2">
                    <a:lumMod val="50000"/>
                  </a:schemeClr>
                </a:solidFill>
              </a:rPr>
              <a:t>az</a:t>
            </a:r>
            <a:endParaRPr lang="en-US" sz="2400" dirty="0">
              <a:solidFill>
                <a:schemeClr val="bg2">
                  <a:lumMod val="50000"/>
                </a:schemeClr>
              </a:solidFill>
            </a:endParaRPr>
          </a:p>
        </p:txBody>
      </p:sp>
      <p:cxnSp>
        <p:nvCxnSpPr>
          <p:cNvPr id="4" name="Straight Connector 3"/>
          <p:cNvCxnSpPr/>
          <p:nvPr/>
        </p:nvCxnSpPr>
        <p:spPr>
          <a:xfrm>
            <a:off x="1600200" y="1376065"/>
            <a:ext cx="472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57400" y="1371600"/>
            <a:ext cx="4038600" cy="369332"/>
          </a:xfrm>
          <a:prstGeom prst="rect">
            <a:avLst/>
          </a:prstGeom>
          <a:noFill/>
        </p:spPr>
        <p:txBody>
          <a:bodyPr wrap="square" rtlCol="0">
            <a:spAutoFit/>
          </a:bodyPr>
          <a:lstStyle/>
          <a:p>
            <a:r>
              <a:rPr lang="en-US" b="0" dirty="0" smtClean="0">
                <a:solidFill>
                  <a:srgbClr val="C00000"/>
                </a:solidFill>
              </a:rPr>
              <a:t>SFX Base URL</a:t>
            </a:r>
            <a:endParaRPr lang="en-US" b="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sz="2800"/>
              <a:t>A-Z List: Category</a:t>
            </a:r>
          </a:p>
        </p:txBody>
      </p:sp>
      <p:pic>
        <p:nvPicPr>
          <p:cNvPr id="2908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50925"/>
            <a:ext cx="5942013" cy="534987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sz="2800"/>
              <a:t>A-Z List: Locate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14400"/>
            <a:ext cx="5715000" cy="5607638"/>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sz="2800" dirty="0"/>
              <a:t>A-Z List: </a:t>
            </a:r>
            <a:r>
              <a:rPr lang="en-US" sz="2800" dirty="0" smtClean="0"/>
              <a:t>CitationLinker</a:t>
            </a:r>
            <a:endParaRPr lang="en-US"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73" y="914400"/>
            <a:ext cx="5264727" cy="361084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285" y="2477379"/>
            <a:ext cx="4465515" cy="407582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9_urm">
  <a:themeElements>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urm">
  <a:themeElements>
    <a:clrScheme name="10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urm">
  <a:themeElements>
    <a:clrScheme name="8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FX_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3794</TotalTime>
  <Words>4756</Words>
  <Application>Microsoft Office PowerPoint</Application>
  <PresentationFormat>On-screen Show (4:3)</PresentationFormat>
  <Paragraphs>298</Paragraphs>
  <Slides>39</Slides>
  <Notes>39</Notes>
  <HiddenSlides>0</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9_urm</vt:lpstr>
      <vt:lpstr>10_urm</vt:lpstr>
      <vt:lpstr>8_urm</vt:lpstr>
      <vt:lpstr>SFX_Template</vt:lpstr>
      <vt:lpstr>PowerPoint Presentation</vt:lpstr>
      <vt:lpstr>Copyright Statement</vt:lpstr>
      <vt:lpstr>Agenda</vt:lpstr>
      <vt:lpstr>Objectives</vt:lpstr>
      <vt:lpstr>Agenda</vt:lpstr>
      <vt:lpstr>A-Z List: Title</vt:lpstr>
      <vt:lpstr>A-Z List: Category</vt:lpstr>
      <vt:lpstr>A-Z List: Locate</vt:lpstr>
      <vt:lpstr>A-Z List: CitationLinker</vt:lpstr>
      <vt:lpstr>A-Z List: Search Toolbar &amp; Quick Search</vt:lpstr>
      <vt:lpstr>A-Z List: eBook Search</vt:lpstr>
      <vt:lpstr>SFX Mobile Search Interface</vt:lpstr>
      <vt:lpstr>Agenda</vt:lpstr>
      <vt:lpstr>A-Z List: Journals Quick Search</vt:lpstr>
      <vt:lpstr>A-Z List Display: Records per page</vt:lpstr>
      <vt:lpstr>A-Z List Display: Pagination</vt:lpstr>
      <vt:lpstr>A-Z List Display: Views</vt:lpstr>
      <vt:lpstr>A-Z List Display: Views</vt:lpstr>
      <vt:lpstr>A-Z List Display: Default Search</vt:lpstr>
      <vt:lpstr>A-Z List Display: Starts With Results</vt:lpstr>
      <vt:lpstr>A-Z List Display: AutoComplete (Ajax)</vt:lpstr>
      <vt:lpstr>A-Z List Display: Related Objects</vt:lpstr>
      <vt:lpstr>A-Z List Display: Hide Citation Linker</vt:lpstr>
      <vt:lpstr>A-Z List Display: MetaLib</vt:lpstr>
      <vt:lpstr>A-Z List Display: Peer Review</vt:lpstr>
      <vt:lpstr>A-Z List: Advanced Customizations</vt:lpstr>
      <vt:lpstr>A-Z List: Content</vt:lpstr>
      <vt:lpstr>A-Z List: Content</vt:lpstr>
      <vt:lpstr>A-Z List: Language</vt:lpstr>
      <vt:lpstr>A-Z List: Language</vt:lpstr>
      <vt:lpstr>eBook Search: A-Z List</vt:lpstr>
      <vt:lpstr>eBook Search: Combine A-Z Links</vt:lpstr>
      <vt:lpstr>eBook Search: Thumbnails</vt:lpstr>
      <vt:lpstr>A-Z List Label Changes</vt:lpstr>
      <vt:lpstr>A-Z List: Seeing Changes</vt:lpstr>
      <vt:lpstr>A-Z List: Best Practices</vt:lpstr>
      <vt:lpstr>Agenda</vt:lpstr>
      <vt:lpstr>Summary</vt:lpstr>
      <vt:lpstr>Additional Resources</vt:lpstr>
    </vt:vector>
  </TitlesOfParts>
  <Company>Endeavor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 Cabaup</dc:creator>
  <cp:lastModifiedBy>Carrie Bartels</cp:lastModifiedBy>
  <cp:revision>478</cp:revision>
  <cp:lastPrinted>2014-09-15T18:49:23Z</cp:lastPrinted>
  <dcterms:created xsi:type="dcterms:W3CDTF">2011-06-06T18:24:31Z</dcterms:created>
  <dcterms:modified xsi:type="dcterms:W3CDTF">2014-09-19T20:49:44Z</dcterms:modified>
</cp:coreProperties>
</file>