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7" r:id="rId1"/>
    <p:sldMasterId id="2147484528" r:id="rId2"/>
    <p:sldMasterId id="2147484526" r:id="rId3"/>
    <p:sldMasterId id="2147484239" r:id="rId4"/>
    <p:sldMasterId id="2147484529" r:id="rId5"/>
  </p:sldMasterIdLst>
  <p:notesMasterIdLst>
    <p:notesMasterId r:id="rId35"/>
  </p:notesMasterIdLst>
  <p:handoutMasterIdLst>
    <p:handoutMasterId r:id="rId36"/>
  </p:handoutMasterIdLst>
  <p:sldIdLst>
    <p:sldId id="1726" r:id="rId6"/>
    <p:sldId id="1913" r:id="rId7"/>
    <p:sldId id="1813" r:id="rId8"/>
    <p:sldId id="1814" r:id="rId9"/>
    <p:sldId id="1915" r:id="rId10"/>
    <p:sldId id="1881" r:id="rId11"/>
    <p:sldId id="1866" r:id="rId12"/>
    <p:sldId id="1916" r:id="rId13"/>
    <p:sldId id="1868" r:id="rId14"/>
    <p:sldId id="1869" r:id="rId15"/>
    <p:sldId id="1870" r:id="rId16"/>
    <p:sldId id="1857" r:id="rId17"/>
    <p:sldId id="1917" r:id="rId18"/>
    <p:sldId id="1872" r:id="rId19"/>
    <p:sldId id="1921" r:id="rId20"/>
    <p:sldId id="1875" r:id="rId21"/>
    <p:sldId id="1922" r:id="rId22"/>
    <p:sldId id="1911" r:id="rId23"/>
    <p:sldId id="1918" r:id="rId24"/>
    <p:sldId id="1923" r:id="rId25"/>
    <p:sldId id="1919" r:id="rId26"/>
    <p:sldId id="1859" r:id="rId27"/>
    <p:sldId id="1914" r:id="rId28"/>
    <p:sldId id="1879" r:id="rId29"/>
    <p:sldId id="1880" r:id="rId30"/>
    <p:sldId id="1910" r:id="rId31"/>
    <p:sldId id="1920" r:id="rId32"/>
    <p:sldId id="1819" r:id="rId33"/>
    <p:sldId id="1891" r:id="rId34"/>
  </p:sldIdLst>
  <p:sldSz cx="9144000" cy="6858000" type="screen4x3"/>
  <p:notesSz cx="7023100" cy="9309100"/>
  <p:defaultTex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6600"/>
    <a:srgbClr val="FF9900"/>
    <a:srgbClr val="E68900"/>
    <a:srgbClr val="FFD9AD"/>
    <a:srgbClr val="62D13B"/>
    <a:srgbClr val="A0403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6639" autoAdjust="0"/>
  </p:normalViewPr>
  <p:slideViewPr>
    <p:cSldViewPr>
      <p:cViewPr varScale="1">
        <p:scale>
          <a:sx n="72" d="100"/>
          <a:sy n="72" d="100"/>
        </p:scale>
        <p:origin x="-930" y="-8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6E09CF-A73C-4BD6-80B7-7D7F1008EB2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DD9AC2D9-8900-4206-B226-52DB3CD9E3DE}" type="pres">
      <dgm:prSet presAssocID="{216E09CF-A73C-4BD6-80B7-7D7F1008EB28}" presName="cycle" presStyleCnt="0">
        <dgm:presLayoutVars>
          <dgm:dir/>
          <dgm:resizeHandles val="exact"/>
        </dgm:presLayoutVars>
      </dgm:prSet>
      <dgm:spPr/>
      <dgm:t>
        <a:bodyPr/>
        <a:lstStyle/>
        <a:p>
          <a:endParaRPr lang="en-US"/>
        </a:p>
      </dgm:t>
    </dgm:pt>
  </dgm:ptLst>
  <dgm:cxnLst>
    <dgm:cxn modelId="{B8AFCA8C-26A9-4B39-A3C6-B78C7D647730}" type="presOf" srcId="{216E09CF-A73C-4BD6-80B7-7D7F1008EB28}" destId="{DD9AC2D9-8900-4206-B226-52DB3CD9E3DE}" srcOrd="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980231" y="0"/>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r" defTabSz="935038">
              <a:spcBef>
                <a:spcPct val="0"/>
              </a:spcBef>
              <a:defRPr sz="1300" b="0" smtClean="0">
                <a:solidFill>
                  <a:schemeClr val="tx1"/>
                </a:solidFill>
                <a:latin typeface="Arial" pitchFamily="34" charset="0"/>
                <a:ea typeface="ＭＳ Ｐゴシック" pitchFamily="34" charset="-128"/>
              </a:defRPr>
            </a:lvl1pPr>
          </a:lstStyle>
          <a:p>
            <a:pPr>
              <a:defRPr/>
            </a:pPr>
            <a:endParaRPr lang="en-US"/>
          </a:p>
        </p:txBody>
      </p:sp>
      <p:sp>
        <p:nvSpPr>
          <p:cNvPr id="12291" name="Rectangle 3"/>
          <p:cNvSpPr>
            <a:spLocks noGrp="1" noChangeArrowheads="1"/>
          </p:cNvSpPr>
          <p:nvPr>
            <p:ph type="dt" sz="quarter" idx="1"/>
          </p:nvPr>
        </p:nvSpPr>
        <p:spPr bwMode="auto">
          <a:xfrm>
            <a:off x="1582" y="0"/>
            <a:ext cx="304286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l" defTabSz="935038">
              <a:spcBef>
                <a:spcPct val="0"/>
              </a:spcBef>
              <a:defRPr sz="1300" b="0" smtClean="0">
                <a:solidFill>
                  <a:schemeClr val="tx1"/>
                </a:solidFill>
                <a:latin typeface="Arial" pitchFamily="34" charset="0"/>
                <a:ea typeface="ＭＳ Ｐゴシック" pitchFamily="34" charset="-128"/>
              </a:defRPr>
            </a:lvl1pPr>
          </a:lstStyle>
          <a:p>
            <a:pPr>
              <a:defRPr/>
            </a:pPr>
            <a:endParaRPr lang="en-US"/>
          </a:p>
        </p:txBody>
      </p:sp>
      <p:sp>
        <p:nvSpPr>
          <p:cNvPr id="12292" name="Rectangle 4"/>
          <p:cNvSpPr>
            <a:spLocks noGrp="1" noChangeArrowheads="1"/>
          </p:cNvSpPr>
          <p:nvPr>
            <p:ph type="ftr" sz="quarter" idx="2"/>
          </p:nvPr>
        </p:nvSpPr>
        <p:spPr bwMode="auto">
          <a:xfrm>
            <a:off x="0" y="8842375"/>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l" defTabSz="935038">
              <a:spcBef>
                <a:spcPct val="0"/>
              </a:spcBef>
              <a:defRPr sz="1300" b="0" smtClean="0">
                <a:solidFill>
                  <a:schemeClr val="tx1"/>
                </a:solidFill>
                <a:latin typeface="Arial" pitchFamily="34" charset="0"/>
                <a:ea typeface="ＭＳ Ｐゴシック" pitchFamily="34" charset="-128"/>
              </a:defRPr>
            </a:lvl1pPr>
          </a:lstStyle>
          <a:p>
            <a:pPr>
              <a:defRPr/>
            </a:pPr>
            <a:endParaRPr lang="en-US"/>
          </a:p>
        </p:txBody>
      </p:sp>
      <p:sp>
        <p:nvSpPr>
          <p:cNvPr id="12293" name="Rectangle 5"/>
          <p:cNvSpPr>
            <a:spLocks noGrp="1" noChangeArrowheads="1"/>
          </p:cNvSpPr>
          <p:nvPr>
            <p:ph type="sldNum" sz="quarter" idx="3"/>
          </p:nvPr>
        </p:nvSpPr>
        <p:spPr bwMode="auto">
          <a:xfrm>
            <a:off x="3980231" y="8842375"/>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defRPr>
            </a:lvl1pPr>
          </a:lstStyle>
          <a:p>
            <a:fld id="{2E8925B0-5166-41D4-A6EF-B3029690A4E2}" type="slidenum">
              <a:rPr lang="ar-SA"/>
              <a:pPr/>
              <a:t>‹#›</a:t>
            </a:fld>
            <a:endParaRPr lang="en-US"/>
          </a:p>
        </p:txBody>
      </p:sp>
      <p:pic>
        <p:nvPicPr>
          <p:cNvPr id="159750"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53" y="-303213"/>
            <a:ext cx="7021519" cy="107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152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l" defTabSz="935038">
              <a:spcBef>
                <a:spcPct val="0"/>
              </a:spcBef>
              <a:defRPr sz="1300" b="0" smtClean="0">
                <a:solidFill>
                  <a:schemeClr val="tx1"/>
                </a:solidFill>
                <a:latin typeface="Arial" pitchFamily="34" charset="0"/>
                <a:ea typeface="ＭＳ Ｐゴシック" pitchFamily="34" charset="-128"/>
              </a:defRPr>
            </a:lvl1pPr>
          </a:lstStyle>
          <a:p>
            <a:pPr>
              <a:defRPr/>
            </a:pPr>
            <a:endParaRPr lang="en-US"/>
          </a:p>
        </p:txBody>
      </p:sp>
      <p:sp>
        <p:nvSpPr>
          <p:cNvPr id="14339" name="Rectangle 3"/>
          <p:cNvSpPr>
            <a:spLocks noGrp="1" noChangeArrowheads="1"/>
          </p:cNvSpPr>
          <p:nvPr>
            <p:ph type="dt" idx="1"/>
          </p:nvPr>
        </p:nvSpPr>
        <p:spPr bwMode="auto">
          <a:xfrm>
            <a:off x="3980231" y="1589"/>
            <a:ext cx="304286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r" defTabSz="935038">
              <a:spcBef>
                <a:spcPct val="0"/>
              </a:spcBef>
              <a:defRPr sz="1300" b="0" smtClean="0">
                <a:solidFill>
                  <a:schemeClr val="tx1"/>
                </a:solidFill>
                <a:latin typeface="Arial" pitchFamily="34" charset="0"/>
                <a:ea typeface="ＭＳ Ｐゴシック" pitchFamily="34" charset="-128"/>
              </a:defRPr>
            </a:lvl1pPr>
          </a:lstStyle>
          <a:p>
            <a:pPr>
              <a:defRPr/>
            </a:pPr>
            <a:endParaRPr lang="en-US"/>
          </a:p>
        </p:txBody>
      </p:sp>
      <p:sp>
        <p:nvSpPr>
          <p:cNvPr id="83972" name="Rectangle 4"/>
          <p:cNvSpPr>
            <a:spLocks noGrp="1" noRot="1" noChangeAspect="1" noChangeArrowheads="1" noTextEdit="1"/>
          </p:cNvSpPr>
          <p:nvPr>
            <p:ph type="sldImg" idx="2"/>
          </p:nvPr>
        </p:nvSpPr>
        <p:spPr bwMode="auto">
          <a:xfrm>
            <a:off x="1185863" y="698500"/>
            <a:ext cx="4652962"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1836" y="4422776"/>
            <a:ext cx="5619429"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42375"/>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l" defTabSz="935038">
              <a:spcBef>
                <a:spcPct val="0"/>
              </a:spcBef>
              <a:defRPr sz="1300" b="0" smtClean="0">
                <a:solidFill>
                  <a:schemeClr val="tx1"/>
                </a:solidFill>
                <a:latin typeface="Arial" pitchFamily="34" charset="0"/>
                <a:ea typeface="ＭＳ Ｐゴシック" pitchFamily="34" charset="-128"/>
              </a:defRPr>
            </a:lvl1pPr>
          </a:lstStyle>
          <a:p>
            <a:pPr>
              <a:defRPr/>
            </a:pPr>
            <a:endParaRPr lang="en-US"/>
          </a:p>
        </p:txBody>
      </p:sp>
      <p:sp>
        <p:nvSpPr>
          <p:cNvPr id="14343" name="Rectangle 7"/>
          <p:cNvSpPr>
            <a:spLocks noGrp="1" noChangeArrowheads="1"/>
          </p:cNvSpPr>
          <p:nvPr>
            <p:ph type="sldNum" sz="quarter" idx="5"/>
          </p:nvPr>
        </p:nvSpPr>
        <p:spPr bwMode="auto">
          <a:xfrm>
            <a:off x="3980231" y="8843964"/>
            <a:ext cx="304286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defRPr>
            </a:lvl1pPr>
          </a:lstStyle>
          <a:p>
            <a:fld id="{9B20C9E1-22CF-4BAC-BCC2-6ED106E34D5E}" type="slidenum">
              <a:rPr lang="ar-SA"/>
              <a:pPr/>
              <a:t>‹#›</a:t>
            </a:fld>
            <a:endParaRPr lang="en-US"/>
          </a:p>
        </p:txBody>
      </p:sp>
    </p:spTree>
    <p:extLst>
      <p:ext uri="{BB962C8B-B14F-4D97-AF65-F5344CB8AC3E}">
        <p14:creationId xmlns:p14="http://schemas.microsoft.com/office/powerpoint/2010/main" val="3767819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charset="0"/>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r>
              <a:rPr lang="en-US" dirty="0" smtClean="0">
                <a:ea typeface="ＭＳ Ｐゴシック" pitchFamily="34" charset="-128"/>
              </a:rPr>
              <a:t>Hello and welcome </a:t>
            </a:r>
            <a:r>
              <a:rPr lang="en-US" smtClean="0">
                <a:ea typeface="ＭＳ Ｐゴシック" pitchFamily="34" charset="-128"/>
              </a:rPr>
              <a:t>to this </a:t>
            </a:r>
            <a:r>
              <a:rPr lang="en-US" dirty="0" smtClean="0">
                <a:ea typeface="ＭＳ Ｐゴシック" pitchFamily="34" charset="-128"/>
              </a:rPr>
              <a:t>session</a:t>
            </a:r>
            <a:r>
              <a:rPr lang="en-US" baseline="0" dirty="0" smtClean="0">
                <a:ea typeface="ＭＳ Ｐゴシック" pitchFamily="34" charset="-128"/>
              </a:rPr>
              <a:t> on </a:t>
            </a:r>
            <a:r>
              <a:rPr lang="en-US" dirty="0" smtClean="0">
                <a:ea typeface="ＭＳ Ｐゴシック" pitchFamily="34" charset="-128"/>
              </a:rPr>
              <a:t>SFX Basic Troubleshooting. </a:t>
            </a:r>
          </a:p>
          <a:p>
            <a:endParaRPr lang="en-US" dirty="0" smtClean="0">
              <a:ea typeface="ＭＳ Ｐゴシック" pitchFamily="34" charset="-128"/>
            </a:endParaRPr>
          </a:p>
          <a:p>
            <a:r>
              <a:rPr lang="en-US" dirty="0" smtClean="0">
                <a:ea typeface="ＭＳ Ｐゴシック" pitchFamily="34" charset="-128"/>
              </a:rPr>
              <a:t>This presentation is copyrighted and is the confidential</a:t>
            </a:r>
            <a:r>
              <a:rPr lang="en-US" baseline="0" dirty="0" smtClean="0">
                <a:ea typeface="ＭＳ Ｐゴシック" pitchFamily="34" charset="-128"/>
              </a:rPr>
              <a:t> property of Ex </a:t>
            </a:r>
            <a:r>
              <a:rPr lang="en-US" baseline="0" dirty="0" err="1" smtClean="0">
                <a:ea typeface="ＭＳ Ｐゴシック" pitchFamily="34" charset="-128"/>
              </a:rPr>
              <a:t>Libris</a:t>
            </a:r>
            <a:r>
              <a:rPr lang="en-US" baseline="0" dirty="0" smtClean="0">
                <a:ea typeface="ＭＳ Ｐゴシック" pitchFamily="34" charset="-128"/>
              </a:rPr>
              <a:t> Ltd. Information included in this presentation is periodically reviewed and updated. You may shared these training materials within your institution but not beyond.</a:t>
            </a:r>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r>
              <a:rPr lang="en-US" dirty="0" smtClean="0">
                <a:ea typeface="ＭＳ Ｐゴシック" pitchFamily="34" charset="-128"/>
              </a:rPr>
              <a:t>Let’s look at a couple of ways</a:t>
            </a:r>
            <a:r>
              <a:rPr lang="en-US" baseline="0" dirty="0" smtClean="0">
                <a:ea typeface="ＭＳ Ｐゴシック" pitchFamily="34" charset="-128"/>
              </a:rPr>
              <a:t> for </a:t>
            </a:r>
            <a:r>
              <a:rPr lang="en-US" dirty="0" smtClean="0">
                <a:ea typeface="ＭＳ Ｐゴシック" pitchFamily="34" charset="-128"/>
              </a:rPr>
              <a:t>how you can see the </a:t>
            </a:r>
            <a:r>
              <a:rPr lang="en-US" dirty="0" err="1" smtClean="0">
                <a:ea typeface="ＭＳ Ｐゴシック" pitchFamily="34" charset="-128"/>
              </a:rPr>
              <a:t>OpenURL</a:t>
            </a:r>
            <a:r>
              <a:rPr lang="en-US" dirty="0" smtClean="0">
                <a:ea typeface="ＭＳ Ｐゴシック" pitchFamily="34" charset="-128"/>
              </a:rPr>
              <a:t> that</a:t>
            </a:r>
            <a:r>
              <a:rPr lang="en-US" baseline="0" dirty="0" smtClean="0">
                <a:ea typeface="ＭＳ Ｐゴシック" pitchFamily="34" charset="-128"/>
              </a:rPr>
              <a:t> is</a:t>
            </a:r>
            <a:r>
              <a:rPr lang="en-US" dirty="0" smtClean="0">
                <a:ea typeface="ＭＳ Ｐゴシック" pitchFamily="34" charset="-128"/>
              </a:rPr>
              <a:t> being sent.</a:t>
            </a:r>
          </a:p>
          <a:p>
            <a:endParaRPr lang="en-US" dirty="0" smtClean="0">
              <a:ea typeface="ＭＳ Ｐゴシック" pitchFamily="34" charset="-128"/>
            </a:endParaRPr>
          </a:p>
          <a:p>
            <a:r>
              <a:rPr lang="en-US" dirty="0" smtClean="0">
                <a:ea typeface="ＭＳ Ｐゴシック" pitchFamily="34" charset="-128"/>
              </a:rPr>
              <a:t>One way to see the </a:t>
            </a:r>
            <a:r>
              <a:rPr lang="en-US" dirty="0" err="1" smtClean="0">
                <a:ea typeface="ＭＳ Ｐゴシック" pitchFamily="34" charset="-128"/>
              </a:rPr>
              <a:t>OpenURL</a:t>
            </a:r>
            <a:r>
              <a:rPr lang="en-US" dirty="0" smtClean="0">
                <a:ea typeface="ＭＳ Ｐゴシック" pitchFamily="34" charset="-128"/>
              </a:rPr>
              <a:t> is in the address</a:t>
            </a:r>
            <a:r>
              <a:rPr lang="en-US" baseline="0" dirty="0" smtClean="0">
                <a:ea typeface="ＭＳ Ｐゴシック" pitchFamily="34" charset="-128"/>
              </a:rPr>
              <a:t>/</a:t>
            </a:r>
            <a:r>
              <a:rPr lang="en-US" dirty="0" smtClean="0">
                <a:ea typeface="ＭＳ Ｐゴシック" pitchFamily="34" charset="-128"/>
              </a:rPr>
              <a:t>URL field</a:t>
            </a:r>
            <a:r>
              <a:rPr lang="en-US" baseline="0" dirty="0" smtClean="0">
                <a:ea typeface="ＭＳ Ｐゴシック" pitchFamily="34" charset="-128"/>
              </a:rPr>
              <a:t> in your browser</a:t>
            </a:r>
            <a:r>
              <a:rPr lang="en-US" dirty="0" smtClean="0">
                <a:ea typeface="ＭＳ Ｐゴシック" pitchFamily="34" charset="-128"/>
              </a:rPr>
              <a:t>.</a:t>
            </a:r>
            <a:r>
              <a:rPr lang="en-US" baseline="0" dirty="0" smtClean="0">
                <a:ea typeface="ＭＳ Ｐゴシック" pitchFamily="34" charset="-128"/>
              </a:rPr>
              <a:t> </a:t>
            </a:r>
            <a:r>
              <a:rPr lang="en-US" dirty="0" smtClean="0">
                <a:ea typeface="ＭＳ Ｐゴシック" pitchFamily="34" charset="-128"/>
              </a:rPr>
              <a:t>However, by the time you’ve clicked on the link, you might have been redirected through your proxy, so taking the link from the URL bar in the browser doesn’t always work.  </a:t>
            </a:r>
          </a:p>
          <a:p>
            <a:endParaRPr lang="en-US" dirty="0" smtClean="0">
              <a:ea typeface="ＭＳ Ｐゴシック" pitchFamily="34" charset="-128"/>
            </a:endParaRPr>
          </a:p>
          <a:p>
            <a:r>
              <a:rPr lang="en-US" dirty="0" smtClean="0">
                <a:ea typeface="ＭＳ Ｐゴシック" pitchFamily="34" charset="-128"/>
              </a:rPr>
              <a:t>Using an example of Primo</a:t>
            </a:r>
            <a:r>
              <a:rPr lang="en-US" baseline="0" dirty="0" smtClean="0">
                <a:ea typeface="ＭＳ Ｐゴシック" pitchFamily="34" charset="-128"/>
              </a:rPr>
              <a:t> as the source, another way to see the </a:t>
            </a:r>
            <a:r>
              <a:rPr lang="en-US" baseline="0" dirty="0" err="1" smtClean="0">
                <a:ea typeface="ＭＳ Ｐゴシック" pitchFamily="34" charset="-128"/>
              </a:rPr>
              <a:t>OpenURL</a:t>
            </a:r>
            <a:r>
              <a:rPr lang="en-US" baseline="0" dirty="0" smtClean="0">
                <a:ea typeface="ＭＳ Ｐゴシック" pitchFamily="34" charset="-128"/>
              </a:rPr>
              <a:t> is…</a:t>
            </a:r>
          </a:p>
          <a:p>
            <a:pPr marL="171450" indent="-171450">
              <a:buFont typeface="Arial" pitchFamily="34" charset="0"/>
              <a:buChar char="•"/>
            </a:pPr>
            <a:r>
              <a:rPr lang="en-US" dirty="0" smtClean="0">
                <a:ea typeface="ＭＳ Ｐゴシック" pitchFamily="34" charset="-128"/>
              </a:rPr>
              <a:t>Using Internet</a:t>
            </a:r>
            <a:r>
              <a:rPr lang="en-US" baseline="0" dirty="0" smtClean="0">
                <a:ea typeface="ＭＳ Ｐゴシック" pitchFamily="34" charset="-128"/>
              </a:rPr>
              <a:t> </a:t>
            </a:r>
            <a:r>
              <a:rPr lang="en-US" dirty="0" smtClean="0">
                <a:ea typeface="ＭＳ Ｐゴシック" pitchFamily="34" charset="-128"/>
              </a:rPr>
              <a:t>Explorer, you can right-click on the “Open</a:t>
            </a:r>
            <a:r>
              <a:rPr lang="en-US" baseline="0" dirty="0" smtClean="0">
                <a:ea typeface="ＭＳ Ｐゴシック" pitchFamily="34" charset="-128"/>
              </a:rPr>
              <a:t> Source in New Window” </a:t>
            </a:r>
            <a:r>
              <a:rPr lang="en-US" dirty="0" smtClean="0">
                <a:ea typeface="ＭＳ Ｐゴシック" pitchFamily="34" charset="-128"/>
              </a:rPr>
              <a:t>link and click copy shortcut, then paste into an email or text editor. If you’re viewing</a:t>
            </a:r>
            <a:r>
              <a:rPr lang="en-US" baseline="0" dirty="0" smtClean="0">
                <a:ea typeface="ＭＳ Ｐゴシック" pitchFamily="34" charset="-128"/>
              </a:rPr>
              <a:t> the </a:t>
            </a:r>
            <a:r>
              <a:rPr lang="en-US" dirty="0" smtClean="0">
                <a:ea typeface="ＭＳ Ｐゴシック" pitchFamily="34" charset="-128"/>
              </a:rPr>
              <a:t>SFX menu in Internet Explorer, you can</a:t>
            </a:r>
            <a:r>
              <a:rPr lang="en-US" baseline="0" dirty="0" smtClean="0">
                <a:ea typeface="ＭＳ Ｐゴシック" pitchFamily="34" charset="-128"/>
              </a:rPr>
              <a:t> right-click and select “Properties” to view the </a:t>
            </a:r>
            <a:r>
              <a:rPr lang="en-US" baseline="0" dirty="0" err="1" smtClean="0">
                <a:ea typeface="ＭＳ Ｐゴシック" pitchFamily="34" charset="-128"/>
              </a:rPr>
              <a:t>OpenURL</a:t>
            </a:r>
            <a:r>
              <a:rPr lang="en-US" baseline="0" dirty="0" smtClean="0">
                <a:ea typeface="ＭＳ Ｐゴシック" pitchFamily="34" charset="-128"/>
              </a:rPr>
              <a:t> and copy it from there.</a:t>
            </a:r>
            <a:endParaRPr lang="en-US" dirty="0" smtClean="0">
              <a:ea typeface="ＭＳ Ｐゴシック" pitchFamily="34" charset="-128"/>
            </a:endParaRPr>
          </a:p>
          <a:p>
            <a:r>
              <a:rPr lang="en-US" dirty="0" smtClean="0">
                <a:ea typeface="ＭＳ Ｐゴシック" pitchFamily="34" charset="-128"/>
              </a:rPr>
              <a:t>OR </a:t>
            </a:r>
          </a:p>
          <a:p>
            <a:pPr marL="171450" indent="-171450">
              <a:buFont typeface="Arial" pitchFamily="34" charset="0"/>
              <a:buChar char="•"/>
            </a:pPr>
            <a:r>
              <a:rPr lang="en-US" b="1" dirty="0" smtClean="0">
                <a:ea typeface="ＭＳ Ｐゴシック" pitchFamily="34" charset="-128"/>
              </a:rPr>
              <a:t>(click)</a:t>
            </a:r>
            <a:r>
              <a:rPr lang="en-US" dirty="0" smtClean="0">
                <a:ea typeface="ＭＳ Ｐゴシック" pitchFamily="34" charset="-128"/>
              </a:rPr>
              <a:t> Using Firefox you can right-click on the link and click copy link location.</a:t>
            </a:r>
          </a:p>
          <a:p>
            <a:pPr marL="171450" indent="-171450">
              <a:buFont typeface="Arial" pitchFamily="34" charset="0"/>
              <a:buChar char="•"/>
            </a:pPr>
            <a:endParaRPr lang="en-US" dirty="0" smtClean="0">
              <a:ea typeface="ＭＳ Ｐゴシック" pitchFamily="34" charset="-128"/>
            </a:endParaRPr>
          </a:p>
          <a:p>
            <a:pPr marL="0" indent="0">
              <a:buFont typeface="Arial" pitchFamily="34" charset="0"/>
              <a:buNone/>
            </a:pPr>
            <a:r>
              <a:rPr lang="en-US" dirty="0" smtClean="0">
                <a:ea typeface="ＭＳ Ｐゴシック" pitchFamily="34" charset="-128"/>
              </a:rPr>
              <a:t>Other</a:t>
            </a:r>
            <a:r>
              <a:rPr lang="en-US" baseline="0" dirty="0" smtClean="0">
                <a:ea typeface="ＭＳ Ｐゴシック" pitchFamily="34" charset="-128"/>
              </a:rPr>
              <a:t> ways to view the </a:t>
            </a:r>
            <a:r>
              <a:rPr lang="en-US" baseline="0" dirty="0" err="1" smtClean="0">
                <a:ea typeface="ＭＳ Ｐゴシック" pitchFamily="34" charset="-128"/>
              </a:rPr>
              <a:t>OpenURL</a:t>
            </a:r>
            <a:r>
              <a:rPr lang="en-US" baseline="0" dirty="0" smtClean="0">
                <a:ea typeface="ＭＳ Ｐゴシック" pitchFamily="34" charset="-128"/>
              </a:rPr>
              <a:t> are listed in the SFX General User’s Guide in the section on Troubleshooting .</a:t>
            </a:r>
            <a:endParaRPr lang="en-US"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r>
              <a:rPr lang="en-US" dirty="0" smtClean="0">
                <a:ea typeface="ＭＳ Ｐゴシック" pitchFamily="34" charset="-128"/>
              </a:rPr>
              <a:t>This is what one of our </a:t>
            </a:r>
            <a:r>
              <a:rPr lang="en-US" dirty="0" err="1" smtClean="0">
                <a:ea typeface="ＭＳ Ｐゴシック" pitchFamily="34" charset="-128"/>
              </a:rPr>
              <a:t>OpenURLs</a:t>
            </a:r>
            <a:r>
              <a:rPr lang="en-US" dirty="0" smtClean="0">
                <a:ea typeface="ＭＳ Ｐゴシック" pitchFamily="34" charset="-128"/>
              </a:rPr>
              <a:t> looks like.  I’m not going to explain every piece of it, just point out a few things.  You’ll notice that it starts with the SFX base URL (so this is a target URL), and also contains the information from the source system, in this case Primo.  It helps the database on the receiving end interpret the </a:t>
            </a:r>
            <a:r>
              <a:rPr lang="en-US" dirty="0" err="1" smtClean="0">
                <a:ea typeface="ＭＳ Ｐゴシック" pitchFamily="34" charset="-128"/>
              </a:rPr>
              <a:t>OpenURL</a:t>
            </a:r>
            <a:r>
              <a:rPr lang="en-US" dirty="0" smtClean="0">
                <a:ea typeface="ＭＳ Ｐゴシック" pitchFamily="34" charset="-128"/>
              </a:rPr>
              <a:t>.  Other important fields here are the genre, the article title, the journal title, author, the date of the publication, the volume</a:t>
            </a:r>
            <a:r>
              <a:rPr lang="en-US" baseline="0" dirty="0" smtClean="0">
                <a:ea typeface="ＭＳ Ｐゴシック" pitchFamily="34" charset="-128"/>
              </a:rPr>
              <a:t> and</a:t>
            </a:r>
            <a:r>
              <a:rPr lang="en-US" dirty="0" smtClean="0">
                <a:ea typeface="ＭＳ Ｐゴシック" pitchFamily="34" charset="-128"/>
              </a:rPr>
              <a:t> issue, pagination information, and the ISSN.  All of this information needs to be correct in order for this </a:t>
            </a:r>
            <a:r>
              <a:rPr lang="en-US" dirty="0" err="1" smtClean="0">
                <a:ea typeface="ＭＳ Ｐゴシック" pitchFamily="34" charset="-128"/>
              </a:rPr>
              <a:t>OpenURL</a:t>
            </a:r>
            <a:r>
              <a:rPr lang="en-US" dirty="0" smtClean="0">
                <a:ea typeface="ＭＳ Ｐゴシック" pitchFamily="34" charset="-128"/>
              </a:rPr>
              <a:t> to work. </a:t>
            </a:r>
            <a:br>
              <a:rPr lang="en-US" dirty="0" smtClean="0">
                <a:ea typeface="ＭＳ Ｐゴシック" pitchFamily="34" charset="-128"/>
              </a:rPr>
            </a:br>
            <a:endParaRPr lang="en-US" dirty="0" smtClean="0">
              <a:ea typeface="ＭＳ Ｐゴシック" pitchFamily="34" charset="-128"/>
            </a:endParaRPr>
          </a:p>
          <a:p>
            <a:r>
              <a:rPr lang="en-US" dirty="0" smtClean="0">
                <a:ea typeface="ＭＳ Ｐゴシック" pitchFamily="34" charset="-128"/>
              </a:rPr>
              <a:t>When it’s not working the way it should, try taking a quick look at the </a:t>
            </a:r>
            <a:r>
              <a:rPr lang="en-US" dirty="0" err="1" smtClean="0">
                <a:ea typeface="ＭＳ Ｐゴシック" pitchFamily="34" charset="-128"/>
              </a:rPr>
              <a:t>OpenURL</a:t>
            </a:r>
            <a:r>
              <a:rPr lang="en-US" dirty="0" smtClean="0">
                <a:ea typeface="ＭＳ Ｐゴシック" pitchFamily="34" charset="-128"/>
              </a:rPr>
              <a:t> to see if it</a:t>
            </a:r>
            <a:r>
              <a:rPr lang="en-US" baseline="0" dirty="0" smtClean="0">
                <a:ea typeface="ＭＳ Ｐゴシック" pitchFamily="34" charset="-128"/>
              </a:rPr>
              <a:t> has t</a:t>
            </a:r>
            <a:r>
              <a:rPr lang="en-US" dirty="0" smtClean="0">
                <a:ea typeface="ＭＳ Ｐゴシック" pitchFamily="34" charset="-128"/>
              </a:rPr>
              <a:t>he correct information in it.  Don’t worry too much about if it’s formed properly or spend time looking at what should be in every field – the key is to not be intimidated by this giant link.  Just check to see if the obvious information</a:t>
            </a:r>
            <a:r>
              <a:rPr lang="en-US" baseline="0" dirty="0" smtClean="0">
                <a:ea typeface="ＭＳ Ｐゴシック" pitchFamily="34" charset="-128"/>
              </a:rPr>
              <a:t> </a:t>
            </a:r>
            <a:r>
              <a:rPr lang="en-US" dirty="0" smtClean="0">
                <a:ea typeface="ＭＳ Ｐゴシック" pitchFamily="34" charset="-128"/>
              </a:rPr>
              <a:t>makes sense and looks correct.  Also, if you’re already authenticated, you can take this link and put it directly into a new browser window – you should get the same result as the original link.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r>
              <a:rPr lang="en-US" dirty="0" smtClean="0">
                <a:ea typeface="ＭＳ Ｐゴシック" pitchFamily="34" charset="-128"/>
              </a:rPr>
              <a:t>In the SFX Admin Center, we have an </a:t>
            </a:r>
            <a:r>
              <a:rPr lang="en-US" dirty="0" err="1" smtClean="0">
                <a:ea typeface="ＭＳ Ｐゴシック" pitchFamily="34" charset="-128"/>
              </a:rPr>
              <a:t>OpenURL</a:t>
            </a:r>
            <a:r>
              <a:rPr lang="en-US" dirty="0" smtClean="0">
                <a:ea typeface="ＭＳ Ｐゴシック" pitchFamily="34" charset="-128"/>
              </a:rPr>
              <a:t> generator - which opens up in a separate pop-up window.</a:t>
            </a:r>
          </a:p>
          <a:p>
            <a:endParaRPr lang="en-US" dirty="0" smtClean="0">
              <a:ea typeface="ＭＳ Ｐゴシック" pitchFamily="34" charset="-128"/>
            </a:endParaRPr>
          </a:p>
          <a:p>
            <a:r>
              <a:rPr lang="en-US" dirty="0" smtClean="0">
                <a:ea typeface="ＭＳ Ｐゴシック" pitchFamily="34" charset="-128"/>
              </a:rPr>
              <a:t>You can use this to reconstruct an </a:t>
            </a:r>
            <a:r>
              <a:rPr lang="en-US" dirty="0" err="1" smtClean="0">
                <a:ea typeface="ＭＳ Ｐゴシック" pitchFamily="34" charset="-128"/>
              </a:rPr>
              <a:t>OpenURL</a:t>
            </a:r>
            <a:r>
              <a:rPr lang="en-US" dirty="0" smtClean="0">
                <a:ea typeface="ＭＳ Ｐゴシック" pitchFamily="34" charset="-128"/>
              </a:rPr>
              <a:t> based on the information that you have.  When you look at the </a:t>
            </a:r>
            <a:r>
              <a:rPr lang="en-US" dirty="0" err="1" smtClean="0">
                <a:ea typeface="ＭＳ Ｐゴシック" pitchFamily="34" charset="-128"/>
              </a:rPr>
              <a:t>OpenURL</a:t>
            </a:r>
            <a:r>
              <a:rPr lang="en-US" dirty="0" smtClean="0">
                <a:ea typeface="ＭＳ Ｐゴシック" pitchFamily="34" charset="-128"/>
              </a:rPr>
              <a:t> that’s constructed, </a:t>
            </a:r>
            <a:r>
              <a:rPr lang="en-US" baseline="0" dirty="0" smtClean="0">
                <a:ea typeface="ＭＳ Ｐゴシック" pitchFamily="34" charset="-128"/>
              </a:rPr>
              <a:t>it may </a:t>
            </a:r>
            <a:r>
              <a:rPr lang="en-US" dirty="0" smtClean="0">
                <a:ea typeface="ＭＳ Ｐゴシック" pitchFamily="34" charset="-128"/>
              </a:rPr>
              <a:t>also help you identify issues or things that need to be corrected in the </a:t>
            </a:r>
            <a:r>
              <a:rPr lang="en-US" dirty="0" err="1" smtClean="0">
                <a:ea typeface="ＭＳ Ｐゴシック" pitchFamily="34" charset="-128"/>
              </a:rPr>
              <a:t>OpenURL</a:t>
            </a:r>
            <a:r>
              <a:rPr lang="en-US" dirty="0" smtClean="0">
                <a:ea typeface="ＭＳ Ｐゴシック" pitchFamily="34" charset="-128"/>
              </a:rPr>
              <a:t>. For example, perhaps</a:t>
            </a:r>
            <a:r>
              <a:rPr lang="en-US" baseline="0" dirty="0" smtClean="0">
                <a:ea typeface="ＭＳ Ｐゴシック" pitchFamily="34" charset="-128"/>
              </a:rPr>
              <a:t> there is important metadata such as an ISSN or article page number that is missing from the </a:t>
            </a:r>
            <a:r>
              <a:rPr lang="en-US" baseline="0" dirty="0" err="1" smtClean="0">
                <a:ea typeface="ＭＳ Ｐゴシック" pitchFamily="34" charset="-128"/>
              </a:rPr>
              <a:t>OpenURL</a:t>
            </a:r>
            <a:r>
              <a:rPr lang="en-US" baseline="0" dirty="0" smtClean="0">
                <a:ea typeface="ＭＳ Ｐゴシック" pitchFamily="34" charset="-128"/>
              </a:rPr>
              <a:t> or incorrect in the </a:t>
            </a:r>
            <a:r>
              <a:rPr lang="en-US" baseline="0" dirty="0" err="1" smtClean="0">
                <a:ea typeface="ＭＳ Ｐゴシック" pitchFamily="34" charset="-128"/>
              </a:rPr>
              <a:t>OpenURL</a:t>
            </a:r>
            <a:r>
              <a:rPr lang="en-US" baseline="0" dirty="0" smtClean="0">
                <a:ea typeface="ＭＳ Ｐゴシック" pitchFamily="34" charset="-128"/>
              </a:rPr>
              <a:t>.</a:t>
            </a:r>
          </a:p>
          <a:p>
            <a:endParaRPr lang="en-US" baseline="0" dirty="0" smtClean="0">
              <a:ea typeface="ＭＳ Ｐゴシック" pitchFamily="34" charset="-128"/>
            </a:endParaRPr>
          </a:p>
          <a:p>
            <a:r>
              <a:rPr lang="en-US" baseline="0" dirty="0" smtClean="0">
                <a:ea typeface="ＭＳ Ｐゴシック" pitchFamily="34" charset="-128"/>
              </a:rPr>
              <a:t>Example:</a:t>
            </a:r>
          </a:p>
          <a:p>
            <a:r>
              <a:rPr lang="en-US" baseline="0" dirty="0" smtClean="0">
                <a:ea typeface="ＭＳ Ｐゴシック" pitchFamily="34" charset="-128"/>
              </a:rPr>
              <a:t>Dark Matter Halos</a:t>
            </a:r>
          </a:p>
          <a:p>
            <a:r>
              <a:rPr lang="en-US" baseline="0" dirty="0" smtClean="0">
                <a:ea typeface="ＭＳ Ｐゴシック" pitchFamily="34" charset="-128"/>
              </a:rPr>
              <a:t>Taylor, James</a:t>
            </a:r>
          </a:p>
          <a:p>
            <a:r>
              <a:rPr lang="en-US" baseline="0" dirty="0" smtClean="0">
                <a:ea typeface="ＭＳ Ｐゴシック" pitchFamily="34" charset="-128"/>
              </a:rPr>
              <a:t>2011</a:t>
            </a:r>
          </a:p>
          <a:p>
            <a:r>
              <a:rPr lang="en-US" baseline="0" dirty="0" smtClean="0">
                <a:ea typeface="ＭＳ Ｐゴシック" pitchFamily="34" charset="-128"/>
              </a:rPr>
              <a:t>Advances in Astronomy</a:t>
            </a:r>
          </a:p>
          <a:p>
            <a:r>
              <a:rPr lang="en-US" baseline="0" dirty="0" smtClean="0">
                <a:ea typeface="ＭＳ Ｐゴシック" pitchFamily="34" charset="-128"/>
              </a:rPr>
              <a:t>ISSN: </a:t>
            </a:r>
            <a:r>
              <a:rPr lang="en-US" dirty="0" smtClean="0"/>
              <a:t>1687-7969</a:t>
            </a:r>
            <a:endParaRPr lang="en-US"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r>
              <a:rPr lang="en-US" dirty="0" smtClean="0">
                <a:ea typeface="ＭＳ Ｐゴシック" pitchFamily="34" charset="-128"/>
              </a:rPr>
              <a:t>Let’s look at some</a:t>
            </a:r>
            <a:r>
              <a:rPr lang="en-US" baseline="0" dirty="0" smtClean="0">
                <a:ea typeface="ＭＳ Ｐゴシック" pitchFamily="34" charset="-128"/>
              </a:rPr>
              <a:t> issues that may come up from time-to-time – in particular, missing or broken links in the SFX Menu.</a:t>
            </a:r>
            <a:endParaRPr 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r>
              <a:rPr lang="en-US" dirty="0" smtClean="0">
                <a:ea typeface="ＭＳ Ｐゴシック" pitchFamily="34" charset="-128"/>
              </a:rPr>
              <a:t>The first issue we’ll look at is </a:t>
            </a:r>
            <a:r>
              <a:rPr lang="en-US" baseline="0" dirty="0" smtClean="0">
                <a:ea typeface="ＭＳ Ｐゴシック" pitchFamily="34" charset="-128"/>
              </a:rPr>
              <a:t>there may be a target link that is not displaying in the SFX menu.</a:t>
            </a:r>
          </a:p>
          <a:p>
            <a:endParaRPr lang="en-US" baseline="0" dirty="0" smtClean="0">
              <a:ea typeface="ＭＳ Ｐゴシック" pitchFamily="34" charset="-128"/>
            </a:endParaRPr>
          </a:p>
          <a:p>
            <a:r>
              <a:rPr lang="en-US" baseline="0" dirty="0" smtClean="0">
                <a:ea typeface="ＭＳ Ｐゴシック" pitchFamily="34" charset="-128"/>
              </a:rPr>
              <a:t>For example, y</a:t>
            </a:r>
            <a:r>
              <a:rPr lang="en-US" dirty="0" smtClean="0">
                <a:ea typeface="ＭＳ Ｐゴシック" pitchFamily="34" charset="-128"/>
              </a:rPr>
              <a:t>ou know that you subscribe to the journal in </a:t>
            </a:r>
            <a:r>
              <a:rPr lang="en-US" b="1" dirty="0" smtClean="0">
                <a:ea typeface="ＭＳ Ｐゴシック" pitchFamily="34" charset="-128"/>
              </a:rPr>
              <a:t>EBSCO</a:t>
            </a:r>
            <a:r>
              <a:rPr lang="en-US" dirty="0" smtClean="0">
                <a:ea typeface="ＭＳ Ｐゴシック" pitchFamily="34" charset="-128"/>
              </a:rPr>
              <a:t> </a:t>
            </a:r>
            <a:r>
              <a:rPr lang="en-US" b="1" dirty="0" smtClean="0">
                <a:ea typeface="ＭＳ Ｐゴシック" pitchFamily="34" charset="-128"/>
              </a:rPr>
              <a:t>(click)</a:t>
            </a:r>
            <a:r>
              <a:rPr lang="en-US" dirty="0" smtClean="0">
                <a:ea typeface="ＭＳ Ｐゴシック" pitchFamily="34" charset="-128"/>
              </a:rPr>
              <a:t> and you expect to have</a:t>
            </a:r>
            <a:r>
              <a:rPr lang="en-US" baseline="0" dirty="0" smtClean="0">
                <a:ea typeface="ＭＳ Ｐゴシック" pitchFamily="34" charset="-128"/>
              </a:rPr>
              <a:t> an </a:t>
            </a:r>
            <a:r>
              <a:rPr lang="en-US" dirty="0" err="1" smtClean="0">
                <a:ea typeface="ＭＳ Ｐゴシック" pitchFamily="34" charset="-128"/>
              </a:rPr>
              <a:t>Ebsco</a:t>
            </a:r>
            <a:r>
              <a:rPr lang="en-US" dirty="0" smtClean="0">
                <a:ea typeface="ＭＳ Ｐゴシック" pitchFamily="34" charset="-128"/>
              </a:rPr>
              <a:t> link to the full text display</a:t>
            </a:r>
            <a:r>
              <a:rPr lang="en-US" baseline="0" dirty="0" smtClean="0">
                <a:ea typeface="ＭＳ Ｐゴシック" pitchFamily="34" charset="-128"/>
              </a:rPr>
              <a:t> in the SFX menu</a:t>
            </a:r>
            <a:r>
              <a:rPr lang="en-US" dirty="0" smtClean="0">
                <a:ea typeface="ＭＳ Ｐゴシック" pitchFamily="34" charset="-128"/>
              </a:rPr>
              <a:t>, but it’s not there.</a:t>
            </a:r>
          </a:p>
          <a:p>
            <a:endParaRPr 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r>
              <a:rPr lang="en-US" dirty="0" smtClean="0">
                <a:ea typeface="ＭＳ Ｐゴシック" pitchFamily="34" charset="-128"/>
              </a:rPr>
              <a:t>So</a:t>
            </a:r>
            <a:r>
              <a:rPr lang="en-US" baseline="0" dirty="0" smtClean="0">
                <a:ea typeface="ＭＳ Ｐゴシック" pitchFamily="34" charset="-128"/>
              </a:rPr>
              <a:t> </a:t>
            </a:r>
            <a:r>
              <a:rPr lang="en-US" dirty="0" smtClean="0">
                <a:ea typeface="ＭＳ Ｐゴシック" pitchFamily="34" charset="-128"/>
              </a:rPr>
              <a:t>what</a:t>
            </a:r>
            <a:r>
              <a:rPr lang="en-US" baseline="0" dirty="0" smtClean="0">
                <a:ea typeface="ＭＳ Ｐゴシック" pitchFamily="34" charset="-128"/>
              </a:rPr>
              <a:t> are some possibilities for why we</a:t>
            </a:r>
            <a:r>
              <a:rPr lang="en-US" dirty="0" smtClean="0">
                <a:ea typeface="ＭＳ Ｐゴシック" pitchFamily="34" charset="-128"/>
              </a:rPr>
              <a:t> don’t we see an</a:t>
            </a:r>
            <a:r>
              <a:rPr lang="en-US" baseline="0" dirty="0" smtClean="0">
                <a:ea typeface="ＭＳ Ｐゴシック" pitchFamily="34" charset="-128"/>
              </a:rPr>
              <a:t> </a:t>
            </a:r>
            <a:r>
              <a:rPr lang="en-US" dirty="0" smtClean="0">
                <a:ea typeface="ＭＳ Ｐゴシック" pitchFamily="34" charset="-128"/>
              </a:rPr>
              <a:t>EBSCO link in the</a:t>
            </a:r>
            <a:r>
              <a:rPr lang="en-US" baseline="0" dirty="0" smtClean="0">
                <a:ea typeface="ＭＳ Ｐゴシック" pitchFamily="34" charset="-128"/>
              </a:rPr>
              <a:t> SFX menu</a:t>
            </a:r>
            <a:r>
              <a:rPr lang="en-US" dirty="0" smtClean="0">
                <a:ea typeface="ＭＳ Ｐゴシック" pitchFamily="34" charset="-128"/>
              </a:rPr>
              <a:t>?  </a:t>
            </a:r>
          </a:p>
          <a:p>
            <a:endParaRPr lang="en-US" dirty="0" smtClean="0">
              <a:ea typeface="ＭＳ Ｐゴシック" pitchFamily="34" charset="-128"/>
            </a:endParaRPr>
          </a:p>
          <a:p>
            <a:r>
              <a:rPr lang="en-US" b="1" dirty="0" smtClean="0">
                <a:ea typeface="ＭＳ Ｐゴシック" pitchFamily="34" charset="-128"/>
              </a:rPr>
              <a:t>(click)</a:t>
            </a:r>
            <a:r>
              <a:rPr lang="en-US" dirty="0" smtClean="0">
                <a:ea typeface="ＭＳ Ｐゴシック" pitchFamily="34" charset="-128"/>
              </a:rPr>
              <a:t> The </a:t>
            </a:r>
            <a:r>
              <a:rPr lang="en-US" b="1" dirty="0" smtClean="0">
                <a:ea typeface="ＭＳ Ｐゴシック" pitchFamily="34" charset="-128"/>
              </a:rPr>
              <a:t>threshold</a:t>
            </a:r>
            <a:r>
              <a:rPr lang="en-US" dirty="0" smtClean="0">
                <a:ea typeface="ＭＳ Ｐゴシック" pitchFamily="34" charset="-128"/>
              </a:rPr>
              <a:t> may be filtering it out – maybe the article is from 1998, and your EBSCO coverage doesn’t go back that far, and your threshold is actually configured correctly.  Or maybe 1998 is covered in your subscription, but the threshold in SFX needs to be adjusted to match your institution’s subscription.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To check the threshold for the object, you can search for the object directly in the SFX Admin Center, or you can look for the publication in </a:t>
            </a:r>
            <a:r>
              <a:rPr lang="en-US" b="1" dirty="0" smtClean="0">
                <a:ea typeface="ＭＳ Ｐゴシック" pitchFamily="34" charset="-128"/>
              </a:rPr>
              <a:t>the SFX A-Z list.</a:t>
            </a:r>
            <a:r>
              <a:rPr lang="en-US" dirty="0" smtClean="0">
                <a:ea typeface="ＭＳ Ｐゴシック" pitchFamily="34" charset="-128"/>
              </a:rPr>
              <a:t> </a:t>
            </a:r>
            <a:r>
              <a:rPr lang="en-US" b="1" baseline="0" dirty="0" smtClean="0">
                <a:ea typeface="ＭＳ Ｐゴシック" pitchFamily="34" charset="-128"/>
              </a:rPr>
              <a:t> </a:t>
            </a:r>
            <a:r>
              <a:rPr lang="en-US" b="0" baseline="0" dirty="0" smtClean="0">
                <a:ea typeface="ＭＳ Ｐゴシック" pitchFamily="34" charset="-128"/>
              </a:rPr>
              <a:t>(We’ll talk more about the A-Z list in a separate session.) </a:t>
            </a:r>
            <a:r>
              <a:rPr lang="en-US" dirty="0" smtClean="0">
                <a:ea typeface="ＭＳ Ｐゴシック" pitchFamily="34" charset="-128"/>
              </a:rPr>
              <a:t>In the A-Z list, you can see all of the publications that are active, and also see the threshold dates for the publication, so it’s a great way to check to see if SFX has the correct information to work with.  If it doesn’t, then you can update the</a:t>
            </a:r>
            <a:r>
              <a:rPr lang="en-US" baseline="0" dirty="0" smtClean="0">
                <a:ea typeface="ＭＳ Ｐゴシック" pitchFamily="34" charset="-128"/>
              </a:rPr>
              <a:t> threshold</a:t>
            </a:r>
            <a:r>
              <a:rPr lang="en-US" dirty="0" smtClean="0">
                <a:ea typeface="ＭＳ Ｐゴシック" pitchFamily="34" charset="-128"/>
              </a:rPr>
              <a:t> in the Admin Center.  </a:t>
            </a:r>
          </a:p>
          <a:p>
            <a:endParaRPr lang="en-US" dirty="0" smtClean="0">
              <a:ea typeface="ＭＳ Ｐゴシック" pitchFamily="34" charset="-128"/>
            </a:endParaRPr>
          </a:p>
          <a:p>
            <a:r>
              <a:rPr lang="en-US" b="1" dirty="0" smtClean="0">
                <a:ea typeface="ＭＳ Ｐゴシック" pitchFamily="34" charset="-128"/>
              </a:rPr>
              <a:t>(click) </a:t>
            </a:r>
            <a:r>
              <a:rPr lang="en-US" dirty="0" smtClean="0">
                <a:ea typeface="ＭＳ Ｐゴシック" pitchFamily="34" charset="-128"/>
              </a:rPr>
              <a:t>Another possibility is that </a:t>
            </a:r>
            <a:r>
              <a:rPr lang="en-US" b="1" dirty="0" smtClean="0">
                <a:ea typeface="ＭＳ Ｐゴシック" pitchFamily="34" charset="-128"/>
              </a:rPr>
              <a:t>the target, service</a:t>
            </a:r>
            <a:r>
              <a:rPr lang="en-US" b="0" dirty="0" smtClean="0">
                <a:ea typeface="ＭＳ Ｐゴシック" pitchFamily="34" charset="-128"/>
              </a:rPr>
              <a:t>,</a:t>
            </a:r>
            <a:r>
              <a:rPr lang="en-US" b="0" baseline="0" dirty="0" smtClean="0">
                <a:ea typeface="ＭＳ Ｐゴシック" pitchFamily="34" charset="-128"/>
              </a:rPr>
              <a:t> </a:t>
            </a:r>
            <a:r>
              <a:rPr lang="en-US" dirty="0" smtClean="0">
                <a:ea typeface="ＭＳ Ｐゴシック" pitchFamily="34" charset="-128"/>
              </a:rPr>
              <a:t>or </a:t>
            </a:r>
            <a:r>
              <a:rPr lang="en-US" b="1" dirty="0" smtClean="0">
                <a:ea typeface="ＭＳ Ｐゴシック" pitchFamily="34" charset="-128"/>
              </a:rPr>
              <a:t>object</a:t>
            </a:r>
            <a:r>
              <a:rPr lang="en-US" dirty="0" smtClean="0">
                <a:ea typeface="ＭＳ Ｐゴシック" pitchFamily="34" charset="-128"/>
              </a:rPr>
              <a:t> isn’t active for some reason. So you can search</a:t>
            </a:r>
            <a:r>
              <a:rPr lang="en-US" baseline="0" dirty="0" smtClean="0">
                <a:ea typeface="ＭＳ Ｐゴシック" pitchFamily="34" charset="-128"/>
              </a:rPr>
              <a:t> for the target or object in SFX Admin Center, and ensure that all 3 levels (the target, target service, and object portfolio levels) are activated as needed.</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Or, </a:t>
            </a:r>
            <a:r>
              <a:rPr lang="en-US" b="1" dirty="0" smtClean="0">
                <a:ea typeface="ＭＳ Ｐゴシック" pitchFamily="34" charset="-128"/>
              </a:rPr>
              <a:t>(click)</a:t>
            </a:r>
            <a:r>
              <a:rPr lang="en-US" dirty="0" smtClean="0">
                <a:ea typeface="ＭＳ Ｐゴシック" pitchFamily="34" charset="-128"/>
              </a:rPr>
              <a:t> the article may not be available on the vendor’s site – this can happen for a variety of reasons.  Remember that SFX works at the journal level, so if the journal is available and the article is within the coverage dates, SFX is going to assume that that specific article is there.</a:t>
            </a:r>
          </a:p>
          <a:p>
            <a:r>
              <a:rPr lang="en-US" dirty="0" smtClean="0">
                <a:ea typeface="ＭＳ Ｐゴシック" pitchFamily="34" charset="-128"/>
              </a:rPr>
              <a:t>One of the first steps to take is to </a:t>
            </a:r>
            <a:r>
              <a:rPr lang="en-US" b="1" dirty="0" smtClean="0">
                <a:ea typeface="ＭＳ Ｐゴシック" pitchFamily="34" charset="-128"/>
              </a:rPr>
              <a:t>search for the article</a:t>
            </a:r>
            <a:r>
              <a:rPr lang="en-US" dirty="0" smtClean="0">
                <a:ea typeface="ＭＳ Ｐゴシック" pitchFamily="34" charset="-128"/>
              </a:rPr>
              <a:t> with information you have on the vendors site, and confirm that it’s there.  If it’s not, SFX won’t be able to find it.  Then you can ask the vendor directly why it’s not there.</a:t>
            </a:r>
          </a:p>
          <a:p>
            <a:endParaRPr lang="en-US" dirty="0" smtClean="0">
              <a:ea typeface="ＭＳ Ｐゴシック" pitchFamily="34" charset="-128"/>
            </a:endParaRPr>
          </a:p>
          <a:p>
            <a:r>
              <a:rPr lang="en-US" b="1" dirty="0" smtClean="0">
                <a:ea typeface="ＭＳ Ｐゴシック" pitchFamily="34" charset="-128"/>
              </a:rPr>
              <a:t>(click)</a:t>
            </a:r>
            <a:r>
              <a:rPr lang="en-US" dirty="0" smtClean="0">
                <a:ea typeface="ＭＳ Ｐゴシック" pitchFamily="34" charset="-128"/>
              </a:rPr>
              <a:t> At this point, if you still can’t identify what’s wrong, you can at</a:t>
            </a:r>
            <a:r>
              <a:rPr lang="en-US" baseline="0" dirty="0" smtClean="0">
                <a:ea typeface="ＭＳ Ｐゴシック" pitchFamily="34" charset="-128"/>
              </a:rPr>
              <a:t> any point </a:t>
            </a:r>
            <a:r>
              <a:rPr lang="en-US" dirty="0" smtClean="0">
                <a:ea typeface="ＭＳ Ｐゴシック" pitchFamily="34" charset="-128"/>
              </a:rPr>
              <a:t>log a support case and ask us for help.  Near the end of the presentation I’ll go over the information to include in those requests.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r>
              <a:rPr lang="en-US" dirty="0" smtClean="0">
                <a:ea typeface="ＭＳ Ｐゴシック" pitchFamily="34" charset="-128"/>
              </a:rPr>
              <a:t>The other type of issue we sometimes</a:t>
            </a:r>
            <a:r>
              <a:rPr lang="en-US" baseline="0" dirty="0" smtClean="0">
                <a:ea typeface="ＭＳ Ｐゴシック" pitchFamily="34" charset="-128"/>
              </a:rPr>
              <a:t> </a:t>
            </a:r>
            <a:r>
              <a:rPr lang="en-US" dirty="0" smtClean="0">
                <a:ea typeface="ＭＳ Ｐゴシック" pitchFamily="34" charset="-128"/>
              </a:rPr>
              <a:t>see is that everything looks good in the SFX Menu -</a:t>
            </a:r>
            <a:r>
              <a:rPr lang="en-US" baseline="0" dirty="0" smtClean="0">
                <a:ea typeface="ＭＳ Ｐゴシック" pitchFamily="34" charset="-128"/>
              </a:rPr>
              <a:t> </a:t>
            </a:r>
            <a:r>
              <a:rPr lang="en-US" dirty="0" smtClean="0">
                <a:ea typeface="ＭＳ Ｐゴシック" pitchFamily="34" charset="-128"/>
              </a:rPr>
              <a:t>target links</a:t>
            </a:r>
            <a:r>
              <a:rPr lang="en-US" baseline="0" dirty="0" smtClean="0">
                <a:ea typeface="ＭＳ Ｐゴシック" pitchFamily="34" charset="-128"/>
              </a:rPr>
              <a:t> appear as they should in the menu -</a:t>
            </a:r>
            <a:r>
              <a:rPr lang="en-US" dirty="0" smtClean="0">
                <a:ea typeface="ＭＳ Ｐゴシック" pitchFamily="34" charset="-128"/>
              </a:rPr>
              <a:t> but when you click on a</a:t>
            </a:r>
            <a:r>
              <a:rPr lang="en-US" baseline="0" dirty="0" smtClean="0">
                <a:ea typeface="ＭＳ Ｐゴシック" pitchFamily="34" charset="-128"/>
              </a:rPr>
              <a:t> </a:t>
            </a:r>
            <a:r>
              <a:rPr lang="en-US" dirty="0" smtClean="0">
                <a:ea typeface="ＭＳ Ｐゴシック" pitchFamily="34" charset="-128"/>
              </a:rPr>
              <a:t>link, you don’t get the article you’re looking for</a:t>
            </a:r>
            <a:r>
              <a:rPr lang="en-US" baseline="0" dirty="0" smtClean="0">
                <a:ea typeface="ＭＳ Ｐゴシック" pitchFamily="34" charset="-128"/>
              </a:rPr>
              <a:t> or perhaps get a message indicating that the article wasn’t found.</a:t>
            </a:r>
            <a:endParaRPr lang="en-US" dirty="0"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p:spPr>
        <p:txBody>
          <a:bodyPr/>
          <a:lstStyle/>
          <a:p>
            <a:r>
              <a:rPr lang="en-US" dirty="0" smtClean="0">
                <a:latin typeface="Arial Unicode MS" pitchFamily="34" charset="-128"/>
                <a:ea typeface="Arial Unicode MS" pitchFamily="34" charset="-128"/>
                <a:cs typeface="Arial Unicode MS" pitchFamily="34" charset="-128"/>
              </a:rPr>
              <a:t>Why is the</a:t>
            </a:r>
            <a:r>
              <a:rPr lang="en-US" baseline="0" dirty="0" smtClean="0">
                <a:latin typeface="Arial Unicode MS" pitchFamily="34" charset="-128"/>
                <a:ea typeface="Arial Unicode MS" pitchFamily="34" charset="-128"/>
                <a:cs typeface="Arial Unicode MS" pitchFamily="34" charset="-128"/>
              </a:rPr>
              <a:t> link</a:t>
            </a:r>
            <a:r>
              <a:rPr lang="en-US" dirty="0" smtClean="0">
                <a:latin typeface="Arial Unicode MS" pitchFamily="34" charset="-128"/>
                <a:ea typeface="Arial Unicode MS" pitchFamily="34" charset="-128"/>
                <a:cs typeface="Arial Unicode MS" pitchFamily="34" charset="-128"/>
              </a:rPr>
              <a:t> broken?</a:t>
            </a:r>
          </a:p>
          <a:p>
            <a:endParaRPr lang="en-US" dirty="0" smtClean="0">
              <a:latin typeface="Arial Unicode MS" pitchFamily="34" charset="-128"/>
              <a:ea typeface="Arial Unicode MS" pitchFamily="34" charset="-128"/>
              <a:cs typeface="Arial Unicode MS" pitchFamily="34" charset="-128"/>
            </a:endParaRPr>
          </a:p>
          <a:p>
            <a:r>
              <a:rPr lang="en-US" b="1" dirty="0" smtClean="0">
                <a:latin typeface="Arial Unicode MS" pitchFamily="34" charset="-128"/>
                <a:ea typeface="Arial Unicode MS" pitchFamily="34" charset="-128"/>
                <a:cs typeface="Arial Unicode MS" pitchFamily="34" charset="-128"/>
              </a:rPr>
              <a:t>(click)</a:t>
            </a:r>
            <a:r>
              <a:rPr lang="en-US" dirty="0" smtClean="0">
                <a:latin typeface="Arial Unicode MS" pitchFamily="34" charset="-128"/>
                <a:ea typeface="Arial Unicode MS" pitchFamily="34" charset="-128"/>
                <a:cs typeface="Arial Unicode MS" pitchFamily="34" charset="-128"/>
              </a:rPr>
              <a:t> The most common causes for this situation are the </a:t>
            </a:r>
            <a:r>
              <a:rPr lang="en-US" b="1" dirty="0" smtClean="0">
                <a:latin typeface="Arial Unicode MS" pitchFamily="34" charset="-128"/>
                <a:ea typeface="Arial Unicode MS" pitchFamily="34" charset="-128"/>
                <a:cs typeface="Arial Unicode MS" pitchFamily="34" charset="-128"/>
              </a:rPr>
              <a:t>vendor site </a:t>
            </a:r>
            <a:r>
              <a:rPr lang="en-US" b="1" dirty="0" smtClean="0">
                <a:ea typeface="ＭＳ Ｐゴシック" pitchFamily="34" charset="-128"/>
              </a:rPr>
              <a:t>(click)</a:t>
            </a:r>
            <a:r>
              <a:rPr lang="en-US" dirty="0" smtClean="0">
                <a:latin typeface="Arial Unicode MS" pitchFamily="34" charset="-128"/>
                <a:ea typeface="Arial Unicode MS" pitchFamily="34" charset="-128"/>
                <a:cs typeface="Arial Unicode MS" pitchFamily="34" charset="-128"/>
              </a:rPr>
              <a:t> may be down, or the </a:t>
            </a:r>
            <a:r>
              <a:rPr lang="en-US" b="1" dirty="0" smtClean="0">
                <a:latin typeface="Arial Unicode MS" pitchFamily="34" charset="-128"/>
                <a:ea typeface="Arial Unicode MS" pitchFamily="34" charset="-128"/>
                <a:cs typeface="Arial Unicode MS" pitchFamily="34" charset="-128"/>
              </a:rPr>
              <a:t>article </a:t>
            </a:r>
            <a:r>
              <a:rPr lang="en-US" dirty="0" smtClean="0">
                <a:latin typeface="Arial Unicode MS" pitchFamily="34" charset="-128"/>
                <a:ea typeface="Arial Unicode MS" pitchFamily="34" charset="-128"/>
                <a:cs typeface="Arial Unicode MS" pitchFamily="34" charset="-128"/>
              </a:rPr>
              <a:t>may not be available on vendor’s site</a:t>
            </a:r>
            <a:r>
              <a:rPr lang="en-US" dirty="0" smtClean="0">
                <a:ea typeface="ＭＳ Ｐゴシック" pitchFamily="34" charset="-128"/>
              </a:rPr>
              <a:t>.</a:t>
            </a:r>
            <a:r>
              <a:rPr lang="en-US" baseline="0" dirty="0" smtClean="0">
                <a:ea typeface="ＭＳ Ｐゴシック" pitchFamily="34" charset="-128"/>
              </a:rPr>
              <a:t> </a:t>
            </a:r>
            <a:r>
              <a:rPr lang="en-US" dirty="0" smtClean="0">
                <a:ea typeface="ＭＳ Ｐゴシック" pitchFamily="34" charset="-128"/>
              </a:rPr>
              <a:t>Occasionally we see an</a:t>
            </a:r>
            <a:r>
              <a:rPr lang="en-US" baseline="0" dirty="0" smtClean="0">
                <a:ea typeface="ＭＳ Ｐゴシック" pitchFamily="34" charset="-128"/>
              </a:rPr>
              <a:t> </a:t>
            </a:r>
            <a:r>
              <a:rPr lang="en-US" dirty="0" smtClean="0">
                <a:ea typeface="ＭＳ Ｐゴシック" pitchFamily="34" charset="-128"/>
              </a:rPr>
              <a:t>error like in the last slide because we have the complete citation information for the</a:t>
            </a:r>
            <a:r>
              <a:rPr lang="en-US" baseline="0" dirty="0" smtClean="0">
                <a:ea typeface="ＭＳ Ｐゴシック" pitchFamily="34" charset="-128"/>
              </a:rPr>
              <a:t> vendor’s </a:t>
            </a:r>
            <a:r>
              <a:rPr lang="en-US" dirty="0" smtClean="0">
                <a:ea typeface="ＭＳ Ｐゴシック" pitchFamily="34" charset="-128"/>
              </a:rPr>
              <a:t>holdings, but the</a:t>
            </a:r>
            <a:r>
              <a:rPr lang="en-US" baseline="0" dirty="0" smtClean="0">
                <a:ea typeface="ＭＳ Ｐゴシック" pitchFamily="34" charset="-128"/>
              </a:rPr>
              <a:t> vendor</a:t>
            </a:r>
            <a:r>
              <a:rPr lang="en-US" dirty="0" smtClean="0">
                <a:ea typeface="ＭＳ Ｐゴシック" pitchFamily="34" charset="-128"/>
              </a:rPr>
              <a:t> may</a:t>
            </a:r>
            <a:r>
              <a:rPr lang="en-US" baseline="0" dirty="0" smtClean="0">
                <a:ea typeface="ＭＳ Ｐゴシック" pitchFamily="34" charset="-128"/>
              </a:rPr>
              <a:t> be </a:t>
            </a:r>
            <a:r>
              <a:rPr lang="en-US" dirty="0" smtClean="0">
                <a:ea typeface="ＭＳ Ｐゴシック" pitchFamily="34" charset="-128"/>
              </a:rPr>
              <a:t>in the process of moving all of the content on the new platform</a:t>
            </a:r>
            <a:r>
              <a:rPr lang="en-US" baseline="0" dirty="0" smtClean="0">
                <a:ea typeface="ＭＳ Ｐゴシック" pitchFamily="34" charset="-128"/>
              </a:rPr>
              <a:t> so not all of the content is there yet on the vendor’s new platform. </a:t>
            </a:r>
            <a:endParaRPr lang="en-US" dirty="0" smtClean="0">
              <a:ea typeface="ＭＳ Ｐゴシック" pitchFamily="34" charset="-128"/>
            </a:endParaRPr>
          </a:p>
          <a:p>
            <a:endParaRPr lang="en-US" dirty="0" smtClean="0">
              <a:ea typeface="ＭＳ Ｐゴシック" pitchFamily="34" charset="-128"/>
            </a:endParaRPr>
          </a:p>
          <a:p>
            <a:r>
              <a:rPr lang="en-US" b="0" dirty="0" smtClean="0">
                <a:ea typeface="ＭＳ Ｐゴシック" pitchFamily="34" charset="-128"/>
              </a:rPr>
              <a:t>So it may be worth checking the vendor site to make</a:t>
            </a:r>
            <a:r>
              <a:rPr lang="en-US" b="0" baseline="0" dirty="0" smtClean="0">
                <a:ea typeface="ＭＳ Ｐゴシック" pitchFamily="34" charset="-128"/>
              </a:rPr>
              <a:t> sure </a:t>
            </a:r>
            <a:r>
              <a:rPr lang="en-US" b="0" dirty="0" smtClean="0">
                <a:ea typeface="ＭＳ Ｐゴシック" pitchFamily="34" charset="-128"/>
              </a:rPr>
              <a:t>the site is up and running, and search</a:t>
            </a:r>
            <a:r>
              <a:rPr lang="en-US" b="0" baseline="0" dirty="0" smtClean="0">
                <a:ea typeface="ＭＳ Ｐゴシック" pitchFamily="34" charset="-128"/>
              </a:rPr>
              <a:t> for the </a:t>
            </a:r>
            <a:r>
              <a:rPr lang="en-US" b="0" dirty="0" smtClean="0">
                <a:ea typeface="ＭＳ Ｐゴシック" pitchFamily="34" charset="-128"/>
              </a:rPr>
              <a:t>article there to make sure it’s really available</a:t>
            </a:r>
            <a:r>
              <a:rPr lang="en-US" b="0" baseline="0" dirty="0" smtClean="0">
                <a:ea typeface="ＭＳ Ｐゴシック" pitchFamily="34" charset="-128"/>
              </a:rPr>
              <a:t> on the vendor’s site</a:t>
            </a:r>
            <a:r>
              <a:rPr lang="en-US" b="0" dirty="0" smtClean="0">
                <a:ea typeface="ＭＳ Ｐゴシック" pitchFamily="34" charset="-128"/>
              </a:rPr>
              <a:t>.</a:t>
            </a:r>
            <a:r>
              <a:rPr lang="en-US" b="0" baseline="0" dirty="0" smtClean="0">
                <a:ea typeface="ＭＳ Ｐゴシック" pitchFamily="34" charset="-128"/>
              </a:rPr>
              <a:t> You can l</a:t>
            </a:r>
            <a:r>
              <a:rPr lang="en-US" b="0" dirty="0" smtClean="0">
                <a:ea typeface="ＭＳ Ｐゴシック" pitchFamily="34" charset="-128"/>
              </a:rPr>
              <a:t>ook at the data in the </a:t>
            </a:r>
            <a:r>
              <a:rPr lang="en-US" b="0" dirty="0" err="1" smtClean="0">
                <a:ea typeface="ＭＳ Ｐゴシック" pitchFamily="34" charset="-128"/>
              </a:rPr>
              <a:t>OpenURL</a:t>
            </a:r>
            <a:r>
              <a:rPr lang="en-US" b="0" dirty="0" smtClean="0">
                <a:ea typeface="ＭＳ Ｐゴシック" pitchFamily="34" charset="-128"/>
              </a:rPr>
              <a:t> </a:t>
            </a:r>
            <a:r>
              <a:rPr lang="en-US" dirty="0" smtClean="0">
                <a:ea typeface="ＭＳ Ｐゴシック" pitchFamily="34" charset="-128"/>
              </a:rPr>
              <a:t>and try to search for the publication using just that information.  If you can’t find the</a:t>
            </a:r>
            <a:r>
              <a:rPr lang="en-US" baseline="0" dirty="0" smtClean="0">
                <a:ea typeface="ＭＳ Ｐゴシック" pitchFamily="34" charset="-128"/>
              </a:rPr>
              <a:t> article with the information provided in the </a:t>
            </a:r>
            <a:r>
              <a:rPr lang="en-US" baseline="0" dirty="0" err="1" smtClean="0">
                <a:ea typeface="ＭＳ Ｐゴシック" pitchFamily="34" charset="-128"/>
              </a:rPr>
              <a:t>OpenURL</a:t>
            </a:r>
            <a:r>
              <a:rPr lang="en-US" dirty="0" smtClean="0">
                <a:ea typeface="ＭＳ Ｐゴシック" pitchFamily="34" charset="-128"/>
              </a:rPr>
              <a:t>, see if providing additional information</a:t>
            </a:r>
            <a:r>
              <a:rPr lang="en-US" baseline="0" dirty="0" smtClean="0">
                <a:ea typeface="ＭＳ Ｐゴシック" pitchFamily="34" charset="-128"/>
              </a:rPr>
              <a:t> for the article </a:t>
            </a:r>
            <a:r>
              <a:rPr lang="en-US" dirty="0" smtClean="0">
                <a:ea typeface="ＭＳ Ｐゴシック" pitchFamily="34" charset="-128"/>
              </a:rPr>
              <a:t>will do the trick.  </a:t>
            </a:r>
          </a:p>
          <a:p>
            <a:endParaRPr 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ea typeface="ＭＳ Ｐゴシック" pitchFamily="34" charset="-128"/>
              </a:rPr>
              <a:t>(click)</a:t>
            </a:r>
            <a:r>
              <a:rPr lang="en-US" dirty="0" smtClean="0">
                <a:ea typeface="ＭＳ Ｐゴシック" pitchFamily="34" charset="-128"/>
              </a:rPr>
              <a:t> </a:t>
            </a:r>
            <a:r>
              <a:rPr lang="en-US" b="1" dirty="0" smtClean="0">
                <a:ea typeface="ＭＳ Ｐゴシック" pitchFamily="34" charset="-128"/>
              </a:rPr>
              <a:t>Something</a:t>
            </a:r>
            <a:r>
              <a:rPr lang="en-US" dirty="0" smtClean="0">
                <a:ea typeface="ＭＳ Ｐゴシック" pitchFamily="34" charset="-128"/>
              </a:rPr>
              <a:t> that’s much less common is that the linking</a:t>
            </a:r>
            <a:r>
              <a:rPr lang="en-US" baseline="0" dirty="0" smtClean="0">
                <a:ea typeface="ＭＳ Ｐゴシック" pitchFamily="34" charset="-128"/>
              </a:rPr>
              <a:t> </a:t>
            </a:r>
            <a:r>
              <a:rPr lang="en-US" dirty="0" smtClean="0">
                <a:ea typeface="ＭＳ Ｐゴシック" pitchFamily="34" charset="-128"/>
              </a:rPr>
              <a:t>parameters may be configured incorrectly.  If this is the case, you’re going to notice that nothing works from that vendor.  This is usually more common during implementation when we’re just getting everything set up – as vendors don’t usually</a:t>
            </a:r>
            <a:r>
              <a:rPr lang="en-US" baseline="0" dirty="0" smtClean="0">
                <a:ea typeface="ＭＳ Ｐゴシック" pitchFamily="34" charset="-128"/>
              </a:rPr>
              <a:t> </a:t>
            </a:r>
            <a:r>
              <a:rPr lang="en-US" dirty="0" smtClean="0">
                <a:ea typeface="ＭＳ Ｐゴシック" pitchFamily="34" charset="-128"/>
              </a:rPr>
              <a:t>like to change login information on you. You’ll want to review the linking parameters that you have included</a:t>
            </a:r>
            <a:r>
              <a:rPr lang="en-US" baseline="0" dirty="0" smtClean="0">
                <a:ea typeface="ＭＳ Ｐゴシック" pitchFamily="34" charset="-128"/>
              </a:rPr>
              <a:t> for the target/target service in SFX Admin Center, and talk to your vendor if there’s an issue.</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Another possibility </a:t>
            </a:r>
            <a:r>
              <a:rPr lang="en-US" b="1" dirty="0" smtClean="0">
                <a:ea typeface="ＭＳ Ｐゴシック" pitchFamily="34" charset="-128"/>
              </a:rPr>
              <a:t>(click)</a:t>
            </a:r>
            <a:r>
              <a:rPr lang="en-US" dirty="0" smtClean="0">
                <a:ea typeface="ＭＳ Ｐゴシック" pitchFamily="34" charset="-128"/>
              </a:rPr>
              <a:t> is that </a:t>
            </a:r>
            <a:r>
              <a:rPr lang="en-US" b="1" dirty="0" smtClean="0">
                <a:ea typeface="ＭＳ Ｐゴシック" pitchFamily="34" charset="-128"/>
              </a:rPr>
              <a:t>the </a:t>
            </a:r>
            <a:r>
              <a:rPr lang="en-US" b="1" dirty="0" err="1" smtClean="0">
                <a:ea typeface="ＭＳ Ｐゴシック" pitchFamily="34" charset="-128"/>
              </a:rPr>
              <a:t>OpenURL</a:t>
            </a:r>
            <a:r>
              <a:rPr lang="en-US" dirty="0" smtClean="0">
                <a:ea typeface="ＭＳ Ｐゴシック" pitchFamily="34" charset="-128"/>
              </a:rPr>
              <a:t> coming from the source doesn’t have the correct information, or it doesn’t have enough metadata in it to find the article.  Remember that SFX relies on the source to provide the information it needs to create a link to the target, it doesn’t validate it.  And usually the information we use to augment the data depends on the correctness of key elements in the source </a:t>
            </a:r>
            <a:r>
              <a:rPr lang="en-US" dirty="0" err="1" smtClean="0">
                <a:ea typeface="ＭＳ Ｐゴシック" pitchFamily="34" charset="-128"/>
              </a:rPr>
              <a:t>OpenURL</a:t>
            </a:r>
            <a:r>
              <a:rPr lang="en-US" dirty="0" smtClean="0">
                <a:ea typeface="ＭＳ Ｐゴシック" pitchFamily="34" charset="-128"/>
              </a:rPr>
              <a:t>.</a:t>
            </a:r>
          </a:p>
          <a:p>
            <a:endParaRPr 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So again, </a:t>
            </a:r>
            <a:r>
              <a:rPr lang="en-US" b="1" dirty="0" smtClean="0">
                <a:ea typeface="ＭＳ Ｐゴシック" pitchFamily="34" charset="-128"/>
              </a:rPr>
              <a:t>check the vendor site </a:t>
            </a:r>
            <a:r>
              <a:rPr lang="en-US" b="0" dirty="0" smtClean="0">
                <a:ea typeface="ＭＳ Ｐゴシック" pitchFamily="34" charset="-128"/>
              </a:rPr>
              <a:t>and</a:t>
            </a:r>
            <a:r>
              <a:rPr lang="en-US" b="0" baseline="0" dirty="0" smtClean="0">
                <a:ea typeface="ＭＳ Ｐゴシック" pitchFamily="34" charset="-128"/>
              </a:rPr>
              <a:t> use </a:t>
            </a:r>
            <a:r>
              <a:rPr lang="en-US" b="0" dirty="0" smtClean="0">
                <a:ea typeface="ＭＳ Ｐゴシック" pitchFamily="34" charset="-128"/>
              </a:rPr>
              <a:t>the data that’s in the </a:t>
            </a:r>
            <a:r>
              <a:rPr lang="en-US" b="0" dirty="0" err="1" smtClean="0">
                <a:ea typeface="ＭＳ Ｐゴシック" pitchFamily="34" charset="-128"/>
              </a:rPr>
              <a:t>OpenURL</a:t>
            </a:r>
            <a:r>
              <a:rPr lang="en-US" b="0" dirty="0" smtClean="0">
                <a:ea typeface="ＭＳ Ｐゴシック" pitchFamily="34" charset="-128"/>
              </a:rPr>
              <a:t> to</a:t>
            </a:r>
            <a:r>
              <a:rPr lang="en-US" b="1" baseline="0" dirty="0" smtClean="0">
                <a:ea typeface="ＭＳ Ｐゴシック" pitchFamily="34" charset="-128"/>
              </a:rPr>
              <a:t> </a:t>
            </a:r>
            <a:r>
              <a:rPr lang="en-US" dirty="0" smtClean="0">
                <a:ea typeface="ＭＳ Ｐゴシック" pitchFamily="34" charset="-128"/>
              </a:rPr>
              <a:t>try to search for the publication using just that information.  If you can’t find it, see if providing additional information will </a:t>
            </a:r>
            <a:r>
              <a:rPr lang="en-US" baseline="0" dirty="0" smtClean="0">
                <a:ea typeface="ＭＳ Ｐゴシック" pitchFamily="34" charset="-128"/>
              </a:rPr>
              <a:t>work to find the article.</a:t>
            </a:r>
            <a:r>
              <a:rPr lang="en-US" dirty="0" smtClean="0">
                <a:ea typeface="ＭＳ Ｐゴシック" pitchFamily="34" charset="-128"/>
              </a:rPr>
              <a:t>  </a:t>
            </a:r>
          </a:p>
          <a:p>
            <a:pPr marL="171450" indent="-171450">
              <a:buFont typeface="Arial" pitchFamily="34" charset="0"/>
              <a:buChar char="•"/>
            </a:pPr>
            <a:r>
              <a:rPr lang="en-US" dirty="0" smtClean="0">
                <a:ea typeface="ＭＳ Ｐゴシック" pitchFamily="34" charset="-128"/>
              </a:rPr>
              <a:t>If the</a:t>
            </a:r>
            <a:r>
              <a:rPr lang="en-US" baseline="0" dirty="0" smtClean="0">
                <a:ea typeface="ＭＳ Ｐゴシック" pitchFamily="34" charset="-128"/>
              </a:rPr>
              <a:t> article </a:t>
            </a:r>
            <a:r>
              <a:rPr lang="en-US" dirty="0" smtClean="0">
                <a:ea typeface="ＭＳ Ｐゴシック" pitchFamily="34" charset="-128"/>
              </a:rPr>
              <a:t>doesn’t display in the vendor site when you search for it, you can contact the vendor directly to ask why the article is missing from their site.</a:t>
            </a:r>
          </a:p>
          <a:p>
            <a:pPr marL="171450" indent="-171450">
              <a:buFont typeface="Arial" pitchFamily="34" charset="0"/>
              <a:buChar char="•"/>
            </a:pPr>
            <a:r>
              <a:rPr lang="en-US" dirty="0" smtClean="0">
                <a:ea typeface="ＭＳ Ｐゴシック" pitchFamily="34" charset="-128"/>
              </a:rPr>
              <a:t>If the article is in the vendor site when you search for it there, you can try to see if there’s something incorrect in the </a:t>
            </a:r>
            <a:r>
              <a:rPr lang="en-US" dirty="0" err="1" smtClean="0">
                <a:ea typeface="ＭＳ Ｐゴシック" pitchFamily="34" charset="-128"/>
              </a:rPr>
              <a:t>OpenURL</a:t>
            </a:r>
            <a:r>
              <a:rPr lang="en-US" dirty="0" smtClean="0">
                <a:ea typeface="ＭＳ Ｐゴシック" pitchFamily="34" charset="-128"/>
              </a:rPr>
              <a:t> (e.g., perhaps</a:t>
            </a:r>
            <a:r>
              <a:rPr lang="en-US" baseline="0" dirty="0" smtClean="0">
                <a:ea typeface="ＭＳ Ｐゴシック" pitchFamily="34" charset="-128"/>
              </a:rPr>
              <a:t> there’s an incorrect page number for the article in the </a:t>
            </a:r>
            <a:r>
              <a:rPr lang="en-US" baseline="0" dirty="0" err="1" smtClean="0">
                <a:ea typeface="ＭＳ Ｐゴシック" pitchFamily="34" charset="-128"/>
              </a:rPr>
              <a:t>OpenURL</a:t>
            </a:r>
            <a:r>
              <a:rPr lang="en-US" baseline="0" dirty="0" smtClean="0">
                <a:ea typeface="ＭＳ Ｐゴシック" pitchFamily="34" charset="-128"/>
              </a:rPr>
              <a:t>)</a:t>
            </a:r>
            <a:r>
              <a:rPr lang="en-US" dirty="0" smtClean="0">
                <a:ea typeface="ＭＳ Ｐゴシック" pitchFamily="34" charset="-128"/>
              </a:rPr>
              <a:t>, or if more information</a:t>
            </a:r>
            <a:r>
              <a:rPr lang="en-US" baseline="0" dirty="0" smtClean="0">
                <a:ea typeface="ＭＳ Ｐゴシック" pitchFamily="34" charset="-128"/>
              </a:rPr>
              <a:t> needs to be added to the </a:t>
            </a:r>
            <a:r>
              <a:rPr lang="en-US" baseline="0" dirty="0" err="1" smtClean="0">
                <a:ea typeface="ＭＳ Ｐゴシック" pitchFamily="34" charset="-128"/>
              </a:rPr>
              <a:t>OpenURL</a:t>
            </a:r>
            <a:r>
              <a:rPr lang="en-US" baseline="0" dirty="0" smtClean="0">
                <a:ea typeface="ＭＳ Ｐゴシック" pitchFamily="34" charset="-128"/>
              </a:rPr>
              <a:t>.</a:t>
            </a:r>
            <a:endParaRPr lang="en-US" dirty="0" smtClean="0">
              <a:ea typeface="ＭＳ Ｐゴシック" pitchFamily="34" charset="-128"/>
            </a:endParaRPr>
          </a:p>
          <a:p>
            <a:pPr marL="628650" lvl="1" indent="-171450">
              <a:buFont typeface="Arial" pitchFamily="34" charset="0"/>
              <a:buChar char="•"/>
            </a:pPr>
            <a:r>
              <a:rPr lang="en-US" dirty="0" smtClean="0">
                <a:ea typeface="ＭＳ Ｐゴシック" pitchFamily="34" charset="-128"/>
              </a:rPr>
              <a:t>If the information in the Source </a:t>
            </a:r>
            <a:r>
              <a:rPr lang="en-US" dirty="0" err="1" smtClean="0">
                <a:ea typeface="ＭＳ Ｐゴシック" pitchFamily="34" charset="-128"/>
              </a:rPr>
              <a:t>OpenURL</a:t>
            </a:r>
            <a:r>
              <a:rPr lang="en-US" dirty="0" smtClean="0">
                <a:ea typeface="ＭＳ Ｐゴシック" pitchFamily="34" charset="-128"/>
              </a:rPr>
              <a:t> is incorrect or incomplete, contact</a:t>
            </a:r>
            <a:r>
              <a:rPr lang="en-US" baseline="0" dirty="0" smtClean="0">
                <a:ea typeface="ＭＳ Ｐゴシック" pitchFamily="34" charset="-128"/>
              </a:rPr>
              <a:t> </a:t>
            </a:r>
            <a:r>
              <a:rPr lang="en-US" dirty="0" smtClean="0">
                <a:ea typeface="ＭＳ Ｐゴシック" pitchFamily="34" charset="-128"/>
              </a:rPr>
              <a:t>the vendor</a:t>
            </a:r>
            <a:r>
              <a:rPr lang="en-US" baseline="0" dirty="0" smtClean="0">
                <a:ea typeface="ＭＳ Ｐゴシック" pitchFamily="34" charset="-128"/>
              </a:rPr>
              <a:t> as there may be changes they need to make on their side.</a:t>
            </a:r>
            <a:endParaRPr lang="en-US" dirty="0" smtClean="0">
              <a:ea typeface="ＭＳ Ｐゴシック" pitchFamily="34" charset="-128"/>
            </a:endParaRPr>
          </a:p>
          <a:p>
            <a:pPr marL="628650" lvl="1" indent="-171450">
              <a:buFont typeface="Arial" pitchFamily="34" charset="0"/>
              <a:buChar char="•"/>
            </a:pPr>
            <a:r>
              <a:rPr lang="en-US" dirty="0" smtClean="0">
                <a:ea typeface="ＭＳ Ｐゴシック" pitchFamily="34" charset="-128"/>
              </a:rPr>
              <a:t>If the information in the Source </a:t>
            </a:r>
            <a:r>
              <a:rPr lang="en-US" dirty="0" err="1" smtClean="0">
                <a:ea typeface="ＭＳ Ｐゴシック" pitchFamily="34" charset="-128"/>
              </a:rPr>
              <a:t>OpenURL</a:t>
            </a:r>
            <a:r>
              <a:rPr lang="en-US" dirty="0" smtClean="0">
                <a:ea typeface="ＭＳ Ｐゴシック" pitchFamily="34" charset="-128"/>
              </a:rPr>
              <a:t> is correct and complete, contact Ex </a:t>
            </a:r>
            <a:r>
              <a:rPr lang="en-US" dirty="0" err="1" smtClean="0">
                <a:ea typeface="ＭＳ Ｐゴシック" pitchFamily="34" charset="-128"/>
              </a:rPr>
              <a:t>Libris</a:t>
            </a:r>
            <a:r>
              <a:rPr lang="en-US" dirty="0" smtClean="0">
                <a:ea typeface="ＭＳ Ｐゴシック" pitchFamily="34" charset="-128"/>
              </a:rPr>
              <a:t> </a:t>
            </a:r>
            <a:r>
              <a:rPr lang="en-US" baseline="0" dirty="0" smtClean="0">
                <a:ea typeface="ＭＳ Ｐゴシック" pitchFamily="34" charset="-128"/>
              </a:rPr>
              <a:t>Support as we may need to make some changes on our side.</a:t>
            </a:r>
            <a:endParaRPr lang="en-US" dirty="0"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Verdana" pitchFamily="34" charset="0"/>
                <a:ea typeface="ＭＳ Ｐゴシック" charset="0"/>
                <a:cs typeface="Arial" pitchFamily="34" charset="0"/>
              </a:rPr>
              <a:t>Users also have the option to report a broken link when they use the SFX menu.</a:t>
            </a:r>
          </a:p>
          <a:p>
            <a:endParaRPr lang="en-US" sz="1200" b="0" i="0" u="none" strike="noStrike" kern="1200" baseline="0" dirty="0" smtClean="0">
              <a:solidFill>
                <a:schemeClr val="tx1"/>
              </a:solidFill>
              <a:latin typeface="Verdana" pitchFamily="34" charset="0"/>
              <a:ea typeface="ＭＳ Ｐゴシック" charset="0"/>
              <a:cs typeface="Arial" pitchFamily="34" charset="0"/>
            </a:endParaRPr>
          </a:p>
          <a:p>
            <a:r>
              <a:rPr lang="en-US" sz="1200" b="0" i="0" u="none" strike="noStrike" kern="1200" baseline="0" dirty="0" smtClean="0">
                <a:solidFill>
                  <a:schemeClr val="tx1"/>
                </a:solidFill>
                <a:latin typeface="Verdana" pitchFamily="34" charset="0"/>
                <a:ea typeface="ＭＳ Ｐゴシック" charset="0"/>
                <a:cs typeface="Arial" pitchFamily="34" charset="0"/>
              </a:rPr>
              <a:t>If the user clicks on a target link or on the Go button for a target that has either full-text, abstracts, or table of contents in the SFX menu, the </a:t>
            </a:r>
            <a:r>
              <a:rPr lang="en-US" sz="1200" b="1" i="0" u="none" strike="noStrike" kern="1200" baseline="0" dirty="0" smtClean="0">
                <a:solidFill>
                  <a:schemeClr val="tx1"/>
                </a:solidFill>
                <a:latin typeface="Verdana" pitchFamily="34" charset="0"/>
                <a:ea typeface="ＭＳ Ｐゴシック" charset="0"/>
                <a:cs typeface="Arial" pitchFamily="34" charset="0"/>
              </a:rPr>
              <a:t>Report Broken Link</a:t>
            </a:r>
            <a:r>
              <a:rPr lang="en-US" sz="1200" b="0" i="0" u="none" strike="noStrike" kern="1200" baseline="0" dirty="0" smtClean="0">
                <a:solidFill>
                  <a:schemeClr val="tx1"/>
                </a:solidFill>
                <a:latin typeface="Verdana" pitchFamily="34" charset="0"/>
                <a:ea typeface="ＭＳ Ｐゴシック" charset="0"/>
                <a:cs typeface="Arial" pitchFamily="34" charset="0"/>
              </a:rPr>
              <a:t> </a:t>
            </a:r>
            <a:r>
              <a:rPr lang="en-US" sz="1200" b="0" i="0" u="none" strike="noStrike" kern="1200" baseline="0" dirty="0" err="1" smtClean="0">
                <a:solidFill>
                  <a:schemeClr val="tx1"/>
                </a:solidFill>
                <a:latin typeface="Verdana" pitchFamily="34" charset="0"/>
                <a:ea typeface="ＭＳ Ｐゴシック" charset="0"/>
                <a:cs typeface="Arial" pitchFamily="34" charset="0"/>
              </a:rPr>
              <a:t>link</a:t>
            </a:r>
            <a:r>
              <a:rPr lang="en-US" sz="1200" b="0" i="0" u="none" strike="noStrike" kern="1200" baseline="0" dirty="0" smtClean="0">
                <a:solidFill>
                  <a:schemeClr val="tx1"/>
                </a:solidFill>
                <a:latin typeface="Verdana" pitchFamily="34" charset="0"/>
                <a:ea typeface="ＭＳ Ｐゴシック" charset="0"/>
                <a:cs typeface="Arial" pitchFamily="34" charset="0"/>
              </a:rPr>
              <a:t> will then display next to the target. If the target link is broken, the user can click on the Report Broken Link </a:t>
            </a:r>
            <a:r>
              <a:rPr lang="en-US" sz="1200" b="0" i="0" u="none" strike="noStrike" kern="1200" baseline="0" dirty="0" err="1" smtClean="0">
                <a:solidFill>
                  <a:schemeClr val="tx1"/>
                </a:solidFill>
                <a:latin typeface="Verdana" pitchFamily="34" charset="0"/>
                <a:ea typeface="ＭＳ Ｐゴシック" charset="0"/>
                <a:cs typeface="Arial" pitchFamily="34" charset="0"/>
              </a:rPr>
              <a:t>link</a:t>
            </a:r>
            <a:r>
              <a:rPr lang="en-US" sz="1200" b="0" i="0" u="none" strike="noStrike" kern="1200" baseline="0" dirty="0" smtClean="0">
                <a:solidFill>
                  <a:schemeClr val="tx1"/>
                </a:solidFill>
                <a:latin typeface="Verdana" pitchFamily="34" charset="0"/>
                <a:ea typeface="ＭＳ Ｐゴシック" charset="0"/>
                <a:cs typeface="Arial" pitchFamily="34" charset="0"/>
              </a:rPr>
              <a:t> to report it.</a:t>
            </a:r>
          </a:p>
          <a:p>
            <a:endParaRPr lang="en-US" sz="1200" b="0" i="0" u="none" strike="noStrike" kern="1200" baseline="0" dirty="0" smtClean="0">
              <a:solidFill>
                <a:schemeClr val="tx1"/>
              </a:solidFill>
              <a:latin typeface="Verdana" pitchFamily="34" charset="0"/>
              <a:ea typeface="ＭＳ Ｐゴシック" charset="0"/>
              <a:cs typeface="Arial" pitchFamily="34" charset="0"/>
            </a:endParaRPr>
          </a:p>
          <a:p>
            <a:r>
              <a:rPr lang="en-US" sz="1200" b="0" i="0" u="none" strike="noStrike" kern="1200" baseline="0" dirty="0" smtClean="0">
                <a:solidFill>
                  <a:schemeClr val="tx1"/>
                </a:solidFill>
                <a:latin typeface="Verdana" pitchFamily="34" charset="0"/>
                <a:ea typeface="ＭＳ Ｐゴシック" charset="0"/>
                <a:cs typeface="Arial" pitchFamily="34" charset="0"/>
              </a:rPr>
              <a:t>When users click </a:t>
            </a:r>
            <a:r>
              <a:rPr lang="en-US" sz="1200" b="1" i="0" u="none" strike="noStrike" kern="1200" baseline="0" dirty="0" smtClean="0">
                <a:solidFill>
                  <a:schemeClr val="tx1"/>
                </a:solidFill>
                <a:latin typeface="Verdana" pitchFamily="34" charset="0"/>
                <a:ea typeface="ＭＳ Ｐゴシック" charset="0"/>
                <a:cs typeface="Arial" pitchFamily="34" charset="0"/>
              </a:rPr>
              <a:t>Report Broken Link</a:t>
            </a:r>
            <a:r>
              <a:rPr lang="en-US" sz="1200" b="0" i="0" u="none" strike="noStrike" kern="1200" baseline="0" dirty="0" smtClean="0">
                <a:solidFill>
                  <a:schemeClr val="tx1"/>
                </a:solidFill>
                <a:latin typeface="Verdana" pitchFamily="34" charset="0"/>
                <a:ea typeface="ＭＳ Ｐゴシック" charset="0"/>
                <a:cs typeface="Arial" pitchFamily="34" charset="0"/>
              </a:rPr>
              <a:t>, the information about the target and target URL is sent to Ex </a:t>
            </a:r>
            <a:r>
              <a:rPr lang="en-US" sz="1200" b="0" i="0" u="none" strike="noStrike" kern="1200" baseline="0" dirty="0" err="1" smtClean="0">
                <a:solidFill>
                  <a:schemeClr val="tx1"/>
                </a:solidFill>
                <a:latin typeface="Verdana" pitchFamily="34" charset="0"/>
                <a:ea typeface="ＭＳ Ｐゴシック" charset="0"/>
                <a:cs typeface="Arial" pitchFamily="34" charset="0"/>
              </a:rPr>
              <a:t>Libris</a:t>
            </a:r>
            <a:r>
              <a:rPr lang="en-US" sz="1200" b="0" i="0" u="none" strike="noStrike" kern="1200" baseline="0" dirty="0" smtClean="0">
                <a:solidFill>
                  <a:schemeClr val="tx1"/>
                </a:solidFill>
                <a:latin typeface="Verdana" pitchFamily="34" charset="0"/>
                <a:ea typeface="ＭＳ Ｐゴシック" charset="0"/>
                <a:cs typeface="Arial" pitchFamily="34" charset="0"/>
              </a:rPr>
              <a:t> and used to analyze and improve target linking. Additionally, you can configure SFX to send a copy of the report to a pre‐defined e‐mail address so you or your library is aware when the link is clicked.</a:t>
            </a:r>
          </a:p>
          <a:p>
            <a:endParaRPr lang="en-US" sz="1200" b="0" i="0" u="none" strike="noStrike" kern="1200" baseline="0" dirty="0" smtClean="0">
              <a:solidFill>
                <a:schemeClr val="tx1"/>
              </a:solidFill>
              <a:latin typeface="Verdana" pitchFamily="34" charset="0"/>
              <a:ea typeface="ＭＳ Ｐゴシック" charset="0"/>
              <a:cs typeface="Arial" pitchFamily="34" charset="0"/>
            </a:endParaRPr>
          </a:p>
          <a:p>
            <a:r>
              <a:rPr lang="en-US" sz="1200" b="0" i="0" u="none" strike="noStrike" kern="1200" baseline="0" dirty="0" smtClean="0">
                <a:solidFill>
                  <a:schemeClr val="tx1"/>
                </a:solidFill>
                <a:latin typeface="Verdana" pitchFamily="34" charset="0"/>
                <a:ea typeface="ＭＳ Ｐゴシック" charset="0"/>
                <a:cs typeface="Arial" pitchFamily="34" charset="0"/>
              </a:rPr>
              <a:t>By default, the Report Broken Link option is active in the SFX menu, but it’s possible to disable it via a configuration file on the server for each local instance.  More information is in the SFX General User’s Guide.</a:t>
            </a:r>
            <a:endParaRPr lang="en-US" dirty="0"/>
          </a:p>
        </p:txBody>
      </p:sp>
      <p:sp>
        <p:nvSpPr>
          <p:cNvPr id="4" name="Slide Number Placeholder 3"/>
          <p:cNvSpPr>
            <a:spLocks noGrp="1"/>
          </p:cNvSpPr>
          <p:nvPr>
            <p:ph type="sldNum" sz="quarter" idx="10"/>
          </p:nvPr>
        </p:nvSpPr>
        <p:spPr/>
        <p:txBody>
          <a:bodyPr/>
          <a:lstStyle/>
          <a:p>
            <a:fld id="{9B20C9E1-22CF-4BAC-BCC2-6ED106E34D5E}" type="slidenum">
              <a:rPr lang="ar-SA" smtClean="0"/>
              <a:pPr/>
              <a:t>18</a:t>
            </a:fld>
            <a:endParaRPr lang="en-US"/>
          </a:p>
        </p:txBody>
      </p:sp>
    </p:spTree>
    <p:extLst>
      <p:ext uri="{BB962C8B-B14F-4D97-AF65-F5344CB8AC3E}">
        <p14:creationId xmlns:p14="http://schemas.microsoft.com/office/powerpoint/2010/main" val="3286291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r>
              <a:rPr lang="en-US" dirty="0" smtClean="0">
                <a:ea typeface="ＭＳ Ｐゴシック" pitchFamily="34" charset="-128"/>
              </a:rPr>
              <a:t>Let’s shift gears and talk a little about debugging in SFX.</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20C9E1-22CF-4BAC-BCC2-6ED106E34D5E}" type="slidenum">
              <a:rPr lang="ar-SA" smtClean="0"/>
              <a:pPr/>
              <a:t>2</a:t>
            </a:fld>
            <a:endParaRPr lang="en-US"/>
          </a:p>
        </p:txBody>
      </p:sp>
    </p:spTree>
    <p:extLst>
      <p:ext uri="{BB962C8B-B14F-4D97-AF65-F5344CB8AC3E}">
        <p14:creationId xmlns:p14="http://schemas.microsoft.com/office/powerpoint/2010/main" val="3787405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p:spPr>
        <p:txBody>
          <a:bodyPr/>
          <a:lstStyle/>
          <a:p>
            <a:r>
              <a:rPr lang="en-US" dirty="0" smtClean="0">
                <a:ea typeface="ＭＳ Ｐゴシック" pitchFamily="34" charset="-128"/>
              </a:rPr>
              <a:t>SFX comes with a debugging tool – this is more advanced functionality but</a:t>
            </a:r>
            <a:r>
              <a:rPr lang="en-US" baseline="0" dirty="0" smtClean="0">
                <a:ea typeface="ＭＳ Ｐゴシック" pitchFamily="34" charset="-128"/>
              </a:rPr>
              <a:t> </a:t>
            </a:r>
            <a:r>
              <a:rPr lang="en-US" dirty="0" smtClean="0">
                <a:ea typeface="ＭＳ Ｐゴシック" pitchFamily="34" charset="-128"/>
              </a:rPr>
              <a:t>we’ll cover it a little more in-depth in the System</a:t>
            </a:r>
            <a:r>
              <a:rPr lang="en-US" baseline="0" dirty="0" smtClean="0">
                <a:ea typeface="ＭＳ Ｐゴシック" pitchFamily="34" charset="-128"/>
              </a:rPr>
              <a:t> Administration session.</a:t>
            </a:r>
            <a:r>
              <a:rPr lang="en-US" dirty="0" smtClean="0">
                <a:ea typeface="ＭＳ Ｐゴシック" pitchFamily="34" charset="-128"/>
              </a:rPr>
              <a:t> For now, I’ll just point out that it’s here</a:t>
            </a:r>
            <a:r>
              <a:rPr lang="en-US" baseline="0" dirty="0" smtClean="0">
                <a:ea typeface="ＭＳ Ｐゴシック" pitchFamily="34" charset="-128"/>
              </a:rPr>
              <a:t>.</a:t>
            </a:r>
            <a:endParaRPr lang="en-US" dirty="0" smtClean="0">
              <a:ea typeface="ＭＳ Ｐゴシック" pitchFamily="34" charset="-128"/>
            </a:endParaRPr>
          </a:p>
          <a:p>
            <a:endParaRPr 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When the debugging tool is turned on, it allows you to see the information that’s being sent – basically you’ll see the code and text</a:t>
            </a:r>
            <a:r>
              <a:rPr lang="en-US" baseline="0" dirty="0" smtClean="0">
                <a:ea typeface="ＭＳ Ｐゴシック" pitchFamily="34" charset="-128"/>
              </a:rPr>
              <a:t> for everything that happens behind the scenes.</a:t>
            </a:r>
            <a:r>
              <a:rPr lang="en-US" dirty="0" smtClean="0">
                <a:ea typeface="ＭＳ Ｐゴシック" pitchFamily="34" charset="-128"/>
              </a:rPr>
              <a:t> </a:t>
            </a:r>
            <a:r>
              <a:rPr lang="en-US" b="1" dirty="0" smtClean="0">
                <a:ea typeface="ＭＳ Ｐゴシック" pitchFamily="34" charset="-128"/>
              </a:rPr>
              <a:t>(click) </a:t>
            </a:r>
            <a:r>
              <a:rPr lang="en-US" dirty="0" smtClean="0">
                <a:ea typeface="ＭＳ Ｐゴシック" pitchFamily="34" charset="-128"/>
              </a:rPr>
              <a:t>In</a:t>
            </a:r>
            <a:r>
              <a:rPr lang="en-US" baseline="0" dirty="0" smtClean="0">
                <a:ea typeface="ＭＳ Ｐゴシック" pitchFamily="34" charset="-128"/>
              </a:rPr>
              <a:t> this example, if debug is turned on, I can see behind the scenes all of the activity that’s going on for the SFX menu.</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You will want to restrict debugging to your own IP, so you can test in your live environment without affecting what your users see</a:t>
            </a:r>
            <a:r>
              <a:rPr lang="en-US" baseline="0" dirty="0" smtClean="0">
                <a:ea typeface="ＭＳ Ｐゴシック" pitchFamily="34" charset="-128"/>
              </a:rPr>
              <a:t> – in particular so they won’t see the debug information when they use the SFX menu.</a:t>
            </a:r>
          </a:p>
          <a:p>
            <a:endParaRPr lang="en-US" baseline="0" dirty="0" smtClean="0">
              <a:ea typeface="ＭＳ Ｐゴシック" pitchFamily="34" charset="-128"/>
            </a:endParaRPr>
          </a:p>
          <a:p>
            <a:r>
              <a:rPr lang="en-US" dirty="0" smtClean="0">
                <a:ea typeface="ＭＳ Ｐゴシック" pitchFamily="34" charset="-128"/>
              </a:rPr>
              <a:t>There’s more information on the Debug Tool in the SFX Advanced User’s Guide.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r>
              <a:rPr lang="en-US" dirty="0" smtClean="0">
                <a:ea typeface="ＭＳ Ｐゴシック" pitchFamily="34" charset="-128"/>
              </a:rPr>
              <a:t>If</a:t>
            </a:r>
            <a:r>
              <a:rPr lang="en-US" baseline="0" dirty="0" smtClean="0">
                <a:ea typeface="ＭＳ Ｐゴシック" pitchFamily="34" charset="-128"/>
              </a:rPr>
              <a:t> you are seeing any issues, you can report them to the Support team at any point.</a:t>
            </a:r>
            <a:endParaRPr lang="en-US" dirty="0"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r>
              <a:rPr lang="en-US" dirty="0" smtClean="0">
                <a:ea typeface="ＭＳ Ｐゴシック" pitchFamily="34" charset="-128"/>
              </a:rPr>
              <a:t>There is a “Contact Support” link from the SFX Admin Center so that you can easily log a support</a:t>
            </a:r>
            <a:r>
              <a:rPr lang="en-US" baseline="0" dirty="0" smtClean="0">
                <a:ea typeface="ＭＳ Ｐゴシック" pitchFamily="34" charset="-128"/>
              </a:rPr>
              <a:t> case from there.</a:t>
            </a:r>
            <a:endParaRPr lang="en-US" dirty="0" smtClean="0">
              <a:ea typeface="ＭＳ Ｐゴシック" pitchFamily="34" charset="-128"/>
            </a:endParaRPr>
          </a:p>
          <a:p>
            <a:r>
              <a:rPr lang="en-US" dirty="0" smtClean="0">
                <a:ea typeface="ＭＳ Ｐゴシック" pitchFamily="34" charset="-128"/>
              </a:rPr>
              <a:t>Before you’re transitioned to support you’ll be guided through the process of using the</a:t>
            </a:r>
            <a:r>
              <a:rPr lang="en-US" baseline="0" dirty="0" smtClean="0">
                <a:ea typeface="ＭＳ Ｐゴシック" pitchFamily="34" charset="-128"/>
              </a:rPr>
              <a:t> Ex </a:t>
            </a:r>
            <a:r>
              <a:rPr lang="en-US" baseline="0" dirty="0" err="1" smtClean="0">
                <a:ea typeface="ＭＳ Ｐゴシック" pitchFamily="34" charset="-128"/>
              </a:rPr>
              <a:t>Libris</a:t>
            </a:r>
            <a:r>
              <a:rPr lang="en-US" baseline="0" dirty="0" smtClean="0">
                <a:ea typeface="ＭＳ Ｐゴシック" pitchFamily="34" charset="-128"/>
              </a:rPr>
              <a:t> Support Portal to create support cases.</a:t>
            </a:r>
            <a:endParaRPr lang="en-US" dirty="0"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way to access the </a:t>
            </a:r>
            <a:r>
              <a:rPr lang="en-US" baseline="0" dirty="0" err="1" smtClean="0"/>
              <a:t>ExLibris</a:t>
            </a:r>
            <a:r>
              <a:rPr lang="en-US" baseline="0" dirty="0" smtClean="0"/>
              <a:t> Support Portal is through the Customer Center, or by using the direct Support Portal link, which is listed here.</a:t>
            </a:r>
            <a:endParaRPr lang="en-US" dirty="0"/>
          </a:p>
        </p:txBody>
      </p:sp>
      <p:sp>
        <p:nvSpPr>
          <p:cNvPr id="4" name="Slide Number Placeholder 3"/>
          <p:cNvSpPr>
            <a:spLocks noGrp="1"/>
          </p:cNvSpPr>
          <p:nvPr>
            <p:ph type="sldNum" sz="quarter" idx="10"/>
          </p:nvPr>
        </p:nvSpPr>
        <p:spPr/>
        <p:txBody>
          <a:bodyPr/>
          <a:lstStyle/>
          <a:p>
            <a:fld id="{9B20C9E1-22CF-4BAC-BCC2-6ED106E34D5E}" type="slidenum">
              <a:rPr lang="ar-SA" smtClean="0"/>
              <a:pPr/>
              <a:t>23</a:t>
            </a:fld>
            <a:endParaRPr lang="en-US"/>
          </a:p>
        </p:txBody>
      </p:sp>
    </p:spTree>
    <p:extLst>
      <p:ext uri="{BB962C8B-B14F-4D97-AF65-F5344CB8AC3E}">
        <p14:creationId xmlns:p14="http://schemas.microsoft.com/office/powerpoint/2010/main" val="2328724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r>
              <a:rPr lang="en-US" dirty="0" smtClean="0">
                <a:ea typeface="ＭＳ Ｐゴシック" pitchFamily="34" charset="-128"/>
              </a:rPr>
              <a:t>When you log a support case, there’s some information</a:t>
            </a:r>
            <a:r>
              <a:rPr lang="en-US" baseline="0" dirty="0" smtClean="0">
                <a:ea typeface="ＭＳ Ｐゴシック" pitchFamily="34" charset="-128"/>
              </a:rPr>
              <a:t> that you’ll want to include which will be helpful to the Support team.</a:t>
            </a:r>
          </a:p>
          <a:p>
            <a:r>
              <a:rPr lang="en-US" dirty="0" smtClean="0">
                <a:ea typeface="ＭＳ Ｐゴシック" pitchFamily="34" charset="-128"/>
              </a:rPr>
              <a:t>It may take a few more minutes to put this information together, but it’s really information that</a:t>
            </a:r>
            <a:r>
              <a:rPr lang="en-US" baseline="0" dirty="0" smtClean="0">
                <a:ea typeface="ＭＳ Ｐゴシック" pitchFamily="34" charset="-128"/>
              </a:rPr>
              <a:t> should be</a:t>
            </a:r>
            <a:r>
              <a:rPr lang="en-US" dirty="0" smtClean="0">
                <a:ea typeface="ＭＳ Ｐゴシック" pitchFamily="34" charset="-128"/>
              </a:rPr>
              <a:t> readily accessible.  If you think about how things can go wrong, you can see that everything we’re asking for is helping us find out what’s gone wrong, and will also help us fix it quickly if we can without a lot of back and forth.   </a:t>
            </a:r>
          </a:p>
          <a:p>
            <a:endParaRPr lang="en-US" dirty="0" smtClean="0">
              <a:ea typeface="ＭＳ Ｐゴシック" pitchFamily="34" charset="-128"/>
            </a:endParaRPr>
          </a:p>
          <a:p>
            <a:r>
              <a:rPr lang="en-US" dirty="0" smtClean="0">
                <a:ea typeface="ＭＳ Ｐゴシック" pitchFamily="34" charset="-128"/>
              </a:rPr>
              <a:t>In the support case, it will be helpful to include:</a:t>
            </a:r>
          </a:p>
          <a:p>
            <a:pPr marL="171450" indent="-171450">
              <a:buFont typeface="Arial" pitchFamily="34" charset="0"/>
              <a:buChar char="•"/>
            </a:pPr>
            <a:r>
              <a:rPr lang="en-US" dirty="0" smtClean="0">
                <a:ea typeface="ＭＳ Ｐゴシック" pitchFamily="34" charset="-128"/>
              </a:rPr>
              <a:t>Steps to reproduce, expected behavior vs. what’s happening – you don’t have to go into a lot of detail, but if we know what you’re trying to do, it gives us some context.</a:t>
            </a:r>
          </a:p>
          <a:p>
            <a:pPr marL="171450" indent="-171450">
              <a:buFont typeface="Arial" pitchFamily="34" charset="0"/>
              <a:buChar char="•"/>
            </a:pPr>
            <a:r>
              <a:rPr lang="en-US" dirty="0" smtClean="0">
                <a:ea typeface="ＭＳ Ｐゴシック" pitchFamily="34" charset="-128"/>
              </a:rPr>
              <a:t>Article name, journal / book name, ISSN/ISBN, date – this is all information that should be available in the citation you’re looking at – don’t worry about digging around for this information if it’s not there.</a:t>
            </a:r>
          </a:p>
          <a:p>
            <a:pPr marL="171450" indent="-171450">
              <a:buFont typeface="Arial" pitchFamily="34" charset="0"/>
              <a:buChar char="•"/>
            </a:pPr>
            <a:r>
              <a:rPr lang="en-US" dirty="0" smtClean="0">
                <a:ea typeface="ＭＳ Ｐゴシック" pitchFamily="34" charset="-128"/>
              </a:rPr>
              <a:t>Vendor names of the source and target, so where you’re starting from and where you’re trying to go.</a:t>
            </a:r>
          </a:p>
          <a:p>
            <a:pPr marL="171450" indent="-171450">
              <a:buFont typeface="Arial" pitchFamily="34" charset="0"/>
              <a:buChar char="•"/>
            </a:pPr>
            <a:r>
              <a:rPr lang="en-US" dirty="0" smtClean="0">
                <a:ea typeface="ＭＳ Ｐゴシック" pitchFamily="34" charset="-128"/>
              </a:rPr>
              <a:t>Your coverage of the publication – should be available in the A-Z list or in the object details</a:t>
            </a:r>
            <a:r>
              <a:rPr lang="en-US" baseline="0" dirty="0" smtClean="0">
                <a:ea typeface="ＭＳ Ｐゴシック" pitchFamily="34" charset="-128"/>
              </a:rPr>
              <a:t> using SFX Admin Center.</a:t>
            </a:r>
            <a:endParaRPr lang="en-US" dirty="0" smtClean="0">
              <a:ea typeface="ＭＳ Ｐゴシック" pitchFamily="34" charset="-128"/>
            </a:endParaRPr>
          </a:p>
          <a:p>
            <a:pPr marL="171450" indent="-171450">
              <a:buFont typeface="Arial" pitchFamily="34" charset="0"/>
              <a:buChar char="•"/>
            </a:pPr>
            <a:r>
              <a:rPr lang="en-US" dirty="0" smtClean="0">
                <a:ea typeface="ＭＳ Ｐゴシック" pitchFamily="34" charset="-128"/>
              </a:rPr>
              <a:t>The Source and Target </a:t>
            </a:r>
            <a:r>
              <a:rPr lang="en-US" dirty="0" err="1" smtClean="0">
                <a:ea typeface="ＭＳ Ｐゴシック" pitchFamily="34" charset="-128"/>
              </a:rPr>
              <a:t>OpenURLs</a:t>
            </a:r>
            <a:r>
              <a:rPr lang="en-US" dirty="0" smtClean="0">
                <a:ea typeface="ＭＳ Ｐゴシック" pitchFamily="34" charset="-128"/>
              </a:rPr>
              <a:t> and the URL of the SFX Menu – if you provide</a:t>
            </a:r>
            <a:r>
              <a:rPr lang="en-US" baseline="0" dirty="0" smtClean="0">
                <a:ea typeface="ＭＳ Ｐゴシック" pitchFamily="34" charset="-128"/>
              </a:rPr>
              <a:t> </a:t>
            </a:r>
            <a:r>
              <a:rPr lang="en-US" dirty="0" smtClean="0">
                <a:ea typeface="ＭＳ Ｐゴシック" pitchFamily="34" charset="-128"/>
              </a:rPr>
              <a:t>the debugging text,</a:t>
            </a:r>
            <a:r>
              <a:rPr lang="en-US" baseline="0" dirty="0" smtClean="0">
                <a:ea typeface="ＭＳ Ｐゴシック" pitchFamily="34" charset="-128"/>
              </a:rPr>
              <a:t> it </a:t>
            </a:r>
            <a:r>
              <a:rPr lang="en-US" dirty="0" smtClean="0">
                <a:ea typeface="ＭＳ Ｐゴシック" pitchFamily="34" charset="-128"/>
              </a:rPr>
              <a:t>will contain this information.</a:t>
            </a:r>
          </a:p>
          <a:p>
            <a:pPr marL="171450" indent="-171450">
              <a:buFont typeface="Arial" pitchFamily="34" charset="0"/>
              <a:buChar char="•"/>
            </a:pPr>
            <a:r>
              <a:rPr lang="en-US" dirty="0" smtClean="0">
                <a:ea typeface="ＭＳ Ｐゴシック" pitchFamily="34" charset="-128"/>
              </a:rPr>
              <a:t>Screenshots if it helps describe what you’re seeing – a picture is worth a thousand words,</a:t>
            </a:r>
            <a:r>
              <a:rPr lang="en-US" baseline="0" dirty="0" smtClean="0">
                <a:ea typeface="ＭＳ Ｐゴシック" pitchFamily="34" charset="-128"/>
              </a:rPr>
              <a:t> and</a:t>
            </a:r>
            <a:r>
              <a:rPr lang="en-US" dirty="0" smtClean="0">
                <a:ea typeface="ＭＳ Ｐゴシック" pitchFamily="34" charset="-128"/>
              </a:rPr>
              <a:t> it’s especially</a:t>
            </a:r>
            <a:r>
              <a:rPr lang="en-US" baseline="0" dirty="0" smtClean="0">
                <a:ea typeface="ＭＳ Ｐゴシック" pitchFamily="34" charset="-128"/>
              </a:rPr>
              <a:t> helpful if the Support team is unable to reproduce the issue.</a:t>
            </a:r>
          </a:p>
          <a:p>
            <a:pPr marL="171450" indent="-171450">
              <a:buFont typeface="Arial" pitchFamily="34" charset="0"/>
              <a:buChar char="•"/>
            </a:pPr>
            <a:r>
              <a:rPr lang="en-US" baseline="0" dirty="0" smtClean="0">
                <a:ea typeface="ＭＳ Ｐゴシック" pitchFamily="34" charset="-128"/>
              </a:rPr>
              <a:t>Additionally, it’s helpful to include only 1 issue per support case. It’s tempting to include several issues in 1 support case, but in actuality, they may be very different issues that need to go to different teams to resolve. So it’s better to have each issue in a separate support case in case they do end up being very different issues.</a:t>
            </a:r>
            <a:endParaRPr lang="en-US" dirty="0"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a:lstStyle/>
          <a:p>
            <a:r>
              <a:rPr lang="en-US" dirty="0" smtClean="0">
                <a:ea typeface="ＭＳ Ｐゴシック" pitchFamily="34" charset="-128"/>
              </a:rPr>
              <a:t>This is an example of the information you</a:t>
            </a:r>
            <a:r>
              <a:rPr lang="en-US" baseline="0" dirty="0" smtClean="0">
                <a:ea typeface="ＭＳ Ｐゴシック" pitchFamily="34" charset="-128"/>
              </a:rPr>
              <a:t> would</a:t>
            </a:r>
            <a:r>
              <a:rPr lang="en-US" dirty="0" smtClean="0">
                <a:ea typeface="ＭＳ Ｐゴシック" pitchFamily="34" charset="-128"/>
              </a:rPr>
              <a:t> include in a support</a:t>
            </a:r>
            <a:r>
              <a:rPr lang="en-US" baseline="0" dirty="0" smtClean="0">
                <a:ea typeface="ＭＳ Ｐゴシック" pitchFamily="34" charset="-128"/>
              </a:rPr>
              <a:t> case. Y</a:t>
            </a:r>
            <a:r>
              <a:rPr lang="en-US" dirty="0" smtClean="0">
                <a:ea typeface="ＭＳ Ｐゴシック" pitchFamily="34" charset="-128"/>
              </a:rPr>
              <a:t>ou can see that the steps to reproduce are brief  - I went here, I clicked this, I didn’t get that.</a:t>
            </a:r>
            <a:r>
              <a:rPr lang="en-US" baseline="0" dirty="0" smtClean="0">
                <a:ea typeface="ＭＳ Ｐゴシック" pitchFamily="34" charset="-128"/>
              </a:rPr>
              <a:t> </a:t>
            </a:r>
            <a:r>
              <a:rPr lang="en-US" dirty="0" smtClean="0">
                <a:ea typeface="ＭＳ Ｐゴシック" pitchFamily="34" charset="-128"/>
              </a:rPr>
              <a:t>The expected behavior</a:t>
            </a:r>
            <a:r>
              <a:rPr lang="en-US" baseline="0" dirty="0" smtClean="0">
                <a:ea typeface="ＭＳ Ｐゴシック" pitchFamily="34" charset="-128"/>
              </a:rPr>
              <a:t> can be </a:t>
            </a:r>
            <a:r>
              <a:rPr lang="en-US" dirty="0" smtClean="0">
                <a:ea typeface="ＭＳ Ｐゴシック" pitchFamily="34" charset="-128"/>
              </a:rPr>
              <a:t>just a simple statement, and so on.</a:t>
            </a:r>
          </a:p>
          <a:p>
            <a:endParaRPr lang="en-US" dirty="0" smtClean="0">
              <a:ea typeface="ＭＳ Ｐゴシック" pitchFamily="34" charset="-128"/>
            </a:endParaRPr>
          </a:p>
          <a:p>
            <a:r>
              <a:rPr lang="en-US" dirty="0" smtClean="0">
                <a:ea typeface="ＭＳ Ｐゴシック" pitchFamily="34" charset="-128"/>
              </a:rPr>
              <a:t>I</a:t>
            </a:r>
            <a:r>
              <a:rPr lang="en-US" baseline="0" dirty="0" smtClean="0">
                <a:ea typeface="ＭＳ Ｐゴシック" pitchFamily="34" charset="-128"/>
              </a:rPr>
              <a:t> won’t go into this slide in detail, but it’s available for your reference in the slide presentation that accompanies this recording.</a:t>
            </a:r>
            <a:endParaRPr lang="en-US" dirty="0"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kern="1200" dirty="0" smtClean="0">
                <a:solidFill>
                  <a:schemeClr val="tx1"/>
                </a:solidFill>
                <a:effectLst/>
                <a:latin typeface="Verdana" pitchFamily="34" charset="0"/>
                <a:ea typeface="ＭＳ Ｐゴシック" charset="0"/>
                <a:cs typeface="Arial" pitchFamily="34" charset="0"/>
              </a:rPr>
              <a:t>While we’re on the topic of creating</a:t>
            </a:r>
            <a:r>
              <a:rPr lang="en-US" sz="1200" kern="1200" baseline="0" dirty="0" smtClean="0">
                <a:solidFill>
                  <a:schemeClr val="tx1"/>
                </a:solidFill>
                <a:effectLst/>
                <a:latin typeface="Verdana" pitchFamily="34" charset="0"/>
                <a:ea typeface="ＭＳ Ｐゴシック" charset="0"/>
                <a:cs typeface="Arial" pitchFamily="34" charset="0"/>
              </a:rPr>
              <a:t> support cases… in addition to logging support cases for any issues that you’re experiencing, you can also log a support case to request that a new target, target service, or object be added to the SFX </a:t>
            </a:r>
            <a:r>
              <a:rPr lang="en-US" sz="1200" kern="1200" baseline="0" dirty="0" err="1" smtClean="0">
                <a:solidFill>
                  <a:schemeClr val="tx1"/>
                </a:solidFill>
                <a:effectLst/>
                <a:latin typeface="Verdana" pitchFamily="34" charset="0"/>
                <a:ea typeface="ＭＳ Ｐゴシック" charset="0"/>
                <a:cs typeface="Arial" pitchFamily="34" charset="0"/>
              </a:rPr>
              <a:t>KnowledgeBase</a:t>
            </a:r>
            <a:r>
              <a:rPr lang="en-US" sz="1200" kern="1200" baseline="0" dirty="0" smtClean="0">
                <a:solidFill>
                  <a:schemeClr val="tx1"/>
                </a:solidFill>
                <a:effectLst/>
                <a:latin typeface="Verdana" pitchFamily="34" charset="0"/>
                <a:ea typeface="ＭＳ Ｐゴシック" charset="0"/>
                <a:cs typeface="Arial" pitchFamily="34" charset="0"/>
              </a:rPr>
              <a:t>. </a:t>
            </a:r>
          </a:p>
          <a:p>
            <a:pPr lvl="0" rtl="0"/>
            <a:endParaRPr lang="en-US" sz="1200" kern="1200" dirty="0" smtClean="0">
              <a:solidFill>
                <a:schemeClr val="tx1"/>
              </a:solidFill>
              <a:effectLst/>
              <a:latin typeface="Verdana" pitchFamily="34" charset="0"/>
              <a:ea typeface="ＭＳ Ｐゴシック" charset="0"/>
              <a:cs typeface="Arial" pitchFamily="34" charset="0"/>
            </a:endParaRPr>
          </a:p>
          <a:p>
            <a:pPr lvl="0" rtl="0"/>
            <a:r>
              <a:rPr lang="en-US" sz="1200" kern="1200" dirty="0" smtClean="0">
                <a:solidFill>
                  <a:schemeClr val="tx1"/>
                </a:solidFill>
                <a:effectLst/>
                <a:latin typeface="Verdana" pitchFamily="34" charset="0"/>
                <a:ea typeface="ＭＳ Ｐゴシック" charset="0"/>
                <a:cs typeface="Arial" pitchFamily="34" charset="0"/>
              </a:rPr>
              <a:t>Before you submit a case for a new target, however, we recommend</a:t>
            </a:r>
            <a:r>
              <a:rPr lang="en-US" sz="1200" kern="1200" baseline="0" dirty="0" smtClean="0">
                <a:solidFill>
                  <a:schemeClr val="tx1"/>
                </a:solidFill>
                <a:effectLst/>
                <a:latin typeface="Verdana" pitchFamily="34" charset="0"/>
                <a:ea typeface="ＭＳ Ｐゴシック" charset="0"/>
                <a:cs typeface="Arial" pitchFamily="34" charset="0"/>
              </a:rPr>
              <a:t> that you first search to see if it’s already been requested by another customer. To do this: in the </a:t>
            </a:r>
            <a:r>
              <a:rPr lang="en-US" sz="1200" b="1" kern="1200" baseline="0" dirty="0" smtClean="0">
                <a:solidFill>
                  <a:schemeClr val="tx1"/>
                </a:solidFill>
                <a:effectLst/>
                <a:latin typeface="Verdana" pitchFamily="34" charset="0"/>
                <a:ea typeface="ＭＳ Ｐゴシック" charset="0"/>
                <a:cs typeface="Arial" pitchFamily="34" charset="0"/>
              </a:rPr>
              <a:t>Support Portal</a:t>
            </a:r>
            <a:r>
              <a:rPr lang="en-US" sz="1200" kern="1200" baseline="0" dirty="0" smtClean="0">
                <a:solidFill>
                  <a:schemeClr val="tx1"/>
                </a:solidFill>
                <a:effectLst/>
                <a:latin typeface="Verdana" pitchFamily="34" charset="0"/>
                <a:ea typeface="ＭＳ Ｐゴシック" charset="0"/>
                <a:cs typeface="Arial" pitchFamily="34" charset="0"/>
              </a:rPr>
              <a:t> click on </a:t>
            </a:r>
            <a:r>
              <a:rPr lang="en-US" sz="1200" b="1" kern="1200" baseline="0" dirty="0" smtClean="0">
                <a:solidFill>
                  <a:schemeClr val="tx1"/>
                </a:solidFill>
                <a:effectLst/>
                <a:latin typeface="Verdana" pitchFamily="34" charset="0"/>
                <a:ea typeface="ＭＳ Ｐゴシック" charset="0"/>
                <a:cs typeface="Arial" pitchFamily="34" charset="0"/>
              </a:rPr>
              <a:t>KB Items </a:t>
            </a:r>
            <a:r>
              <a:rPr lang="en-US" sz="1200" kern="1200" baseline="0" dirty="0" smtClean="0">
                <a:solidFill>
                  <a:schemeClr val="tx1"/>
                </a:solidFill>
                <a:effectLst/>
                <a:latin typeface="Verdana" pitchFamily="34" charset="0"/>
                <a:ea typeface="ＭＳ Ｐゴシック" charset="0"/>
                <a:cs typeface="Arial" pitchFamily="34" charset="0"/>
              </a:rPr>
              <a:t>which will display a list of targets that have been requested by customers. </a:t>
            </a:r>
          </a:p>
          <a:p>
            <a:pPr lvl="0" rtl="0"/>
            <a:r>
              <a:rPr lang="en-US" sz="1200" kern="1200" baseline="0" dirty="0" smtClean="0">
                <a:solidFill>
                  <a:schemeClr val="tx1"/>
                </a:solidFill>
                <a:effectLst/>
                <a:latin typeface="Verdana" pitchFamily="34" charset="0"/>
                <a:ea typeface="ＭＳ Ｐゴシック" charset="0"/>
                <a:cs typeface="Arial" pitchFamily="34" charset="0"/>
              </a:rPr>
              <a:t>You can click ‘Promote’ for any targets that you </a:t>
            </a:r>
            <a:r>
              <a:rPr lang="en-US" sz="1200" i="1" kern="1200" baseline="0" dirty="0" smtClean="0">
                <a:solidFill>
                  <a:schemeClr val="tx1"/>
                </a:solidFill>
                <a:effectLst/>
                <a:latin typeface="Verdana" pitchFamily="34" charset="0"/>
                <a:ea typeface="ＭＳ Ｐゴシック" charset="0"/>
                <a:cs typeface="Arial" pitchFamily="34" charset="0"/>
              </a:rPr>
              <a:t>too</a:t>
            </a:r>
            <a:r>
              <a:rPr lang="en-US" sz="1200" kern="1200" baseline="0" dirty="0" smtClean="0">
                <a:solidFill>
                  <a:schemeClr val="tx1"/>
                </a:solidFill>
                <a:effectLst/>
                <a:latin typeface="Verdana" pitchFamily="34" charset="0"/>
                <a:ea typeface="ＭＳ Ｐゴシック" charset="0"/>
                <a:cs typeface="Arial" pitchFamily="34" charset="0"/>
              </a:rPr>
              <a:t> would like to see added to the SFX </a:t>
            </a:r>
            <a:r>
              <a:rPr lang="en-US" sz="1200" kern="1200" baseline="0" dirty="0" err="1" smtClean="0">
                <a:solidFill>
                  <a:schemeClr val="tx1"/>
                </a:solidFill>
                <a:effectLst/>
                <a:latin typeface="Verdana" pitchFamily="34" charset="0"/>
                <a:ea typeface="ＭＳ Ｐゴシック" charset="0"/>
                <a:cs typeface="Arial" pitchFamily="34" charset="0"/>
              </a:rPr>
              <a:t>KnowledgeBase</a:t>
            </a:r>
            <a:r>
              <a:rPr lang="en-US" sz="1200" kern="1200" baseline="0" dirty="0" smtClean="0">
                <a:solidFill>
                  <a:schemeClr val="tx1"/>
                </a:solidFill>
                <a:effectLst/>
                <a:latin typeface="Verdana" pitchFamily="34" charset="0"/>
                <a:ea typeface="ＭＳ Ｐゴシック" charset="0"/>
                <a:cs typeface="Arial" pitchFamily="34" charset="0"/>
              </a:rPr>
              <a:t>.</a:t>
            </a:r>
          </a:p>
          <a:p>
            <a:pPr lvl="0" rtl="0"/>
            <a:endParaRPr lang="en-US" sz="1200" kern="1200" dirty="0" smtClean="0">
              <a:solidFill>
                <a:schemeClr val="tx1"/>
              </a:solidFill>
              <a:effectLst/>
              <a:latin typeface="Verdana" pitchFamily="34" charset="0"/>
              <a:ea typeface="ＭＳ Ｐゴシック" charset="0"/>
              <a:cs typeface="Arial" pitchFamily="34" charset="0"/>
            </a:endParaRPr>
          </a:p>
          <a:p>
            <a:pPr lvl="0" rtl="0"/>
            <a:r>
              <a:rPr lang="en-US" sz="1200" kern="1200" dirty="0" smtClean="0">
                <a:solidFill>
                  <a:schemeClr val="tx1"/>
                </a:solidFill>
                <a:effectLst/>
                <a:latin typeface="Verdana" pitchFamily="34" charset="0"/>
                <a:ea typeface="ＭＳ Ｐゴシック" charset="0"/>
                <a:cs typeface="Arial" pitchFamily="34" charset="0"/>
              </a:rPr>
              <a:t>If you’re not able to find your</a:t>
            </a:r>
            <a:r>
              <a:rPr lang="en-US" sz="1200" kern="1200" baseline="0" dirty="0" smtClean="0">
                <a:solidFill>
                  <a:schemeClr val="tx1"/>
                </a:solidFill>
                <a:effectLst/>
                <a:latin typeface="Verdana" pitchFamily="34" charset="0"/>
                <a:ea typeface="ＭＳ Ｐゴシック" charset="0"/>
                <a:cs typeface="Arial" pitchFamily="34" charset="0"/>
              </a:rPr>
              <a:t> requested new target in the KB Items list, then submit a support case. </a:t>
            </a:r>
          </a:p>
          <a:p>
            <a:pPr lvl="0" rtl="0"/>
            <a:r>
              <a:rPr lang="en-US" sz="1200" kern="1200" baseline="0" dirty="0" smtClean="0">
                <a:solidFill>
                  <a:schemeClr val="tx1"/>
                </a:solidFill>
                <a:effectLst/>
                <a:latin typeface="Verdana" pitchFamily="34" charset="0"/>
                <a:ea typeface="ＭＳ Ｐゴシック" charset="0"/>
                <a:cs typeface="Arial" pitchFamily="34" charset="0"/>
              </a:rPr>
              <a:t>Note that you can also use the </a:t>
            </a:r>
            <a:r>
              <a:rPr lang="en-US" sz="1200" b="1" kern="1200" baseline="0" dirty="0" err="1" smtClean="0">
                <a:solidFill>
                  <a:schemeClr val="tx1"/>
                </a:solidFill>
                <a:effectLst/>
                <a:latin typeface="Verdana" pitchFamily="34" charset="0"/>
                <a:ea typeface="ＭＳ Ｐゴシック" charset="0"/>
                <a:cs typeface="Arial" pitchFamily="34" charset="0"/>
              </a:rPr>
              <a:t>KnowledgeBase</a:t>
            </a:r>
            <a:r>
              <a:rPr lang="en-US" sz="1200" b="1" kern="1200" baseline="0" dirty="0" smtClean="0">
                <a:solidFill>
                  <a:schemeClr val="tx1"/>
                </a:solidFill>
                <a:effectLst/>
                <a:latin typeface="Verdana" pitchFamily="34" charset="0"/>
                <a:ea typeface="ＭＳ Ｐゴシック" charset="0"/>
                <a:cs typeface="Arial" pitchFamily="34" charset="0"/>
              </a:rPr>
              <a:t> Change Requests link </a:t>
            </a:r>
            <a:r>
              <a:rPr lang="en-US" sz="1200" kern="1200" baseline="0" dirty="0" smtClean="0">
                <a:solidFill>
                  <a:schemeClr val="tx1"/>
                </a:solidFill>
                <a:effectLst/>
                <a:latin typeface="Verdana" pitchFamily="34" charset="0"/>
                <a:ea typeface="ＭＳ Ｐゴシック" charset="0"/>
                <a:cs typeface="Arial" pitchFamily="34" charset="0"/>
              </a:rPr>
              <a:t>in the SFX Admin Center to request a new target, target service, or object.</a:t>
            </a:r>
          </a:p>
          <a:p>
            <a:endParaRPr lang="en-US" sz="1200" kern="1200" dirty="0" smtClean="0">
              <a:solidFill>
                <a:schemeClr val="tx1"/>
              </a:solidFill>
              <a:effectLst/>
              <a:latin typeface="Verdana" pitchFamily="34" charset="0"/>
              <a:ea typeface="ＭＳ Ｐゴシック" charset="0"/>
              <a:cs typeface="Arial" pitchFamily="34" charset="0"/>
            </a:endParaRPr>
          </a:p>
          <a:p>
            <a:pPr lvl="0"/>
            <a:r>
              <a:rPr lang="en-US" sz="1200" kern="1200" dirty="0" smtClean="0">
                <a:solidFill>
                  <a:schemeClr val="tx1"/>
                </a:solidFill>
                <a:effectLst/>
                <a:latin typeface="Verdana" pitchFamily="34" charset="0"/>
                <a:ea typeface="ＭＳ Ｐゴシック" charset="0"/>
                <a:cs typeface="Arial" pitchFamily="34" charset="0"/>
              </a:rPr>
              <a:t>The type of information the </a:t>
            </a:r>
            <a:r>
              <a:rPr lang="en-US" sz="1200" kern="1200" dirty="0" err="1" smtClean="0">
                <a:solidFill>
                  <a:schemeClr val="tx1"/>
                </a:solidFill>
                <a:effectLst/>
                <a:latin typeface="Verdana" pitchFamily="34" charset="0"/>
                <a:ea typeface="ＭＳ Ｐゴシック" charset="0"/>
                <a:cs typeface="Arial" pitchFamily="34" charset="0"/>
              </a:rPr>
              <a:t>KnowledgeBase</a:t>
            </a:r>
            <a:r>
              <a:rPr lang="en-US" sz="1200" kern="1200" baseline="0" dirty="0" smtClean="0">
                <a:solidFill>
                  <a:schemeClr val="tx1"/>
                </a:solidFill>
                <a:effectLst/>
                <a:latin typeface="Verdana" pitchFamily="34" charset="0"/>
                <a:ea typeface="ＭＳ Ｐゴシック" charset="0"/>
                <a:cs typeface="Arial" pitchFamily="34" charset="0"/>
              </a:rPr>
              <a:t> team </a:t>
            </a:r>
            <a:r>
              <a:rPr lang="en-US" sz="1200" kern="1200" dirty="0" smtClean="0">
                <a:solidFill>
                  <a:schemeClr val="tx1"/>
                </a:solidFill>
                <a:effectLst/>
                <a:latin typeface="Verdana" pitchFamily="34" charset="0"/>
                <a:ea typeface="ＭＳ Ｐゴシック" charset="0"/>
                <a:cs typeface="Arial" pitchFamily="34" charset="0"/>
              </a:rPr>
              <a:t>would like to receive</a:t>
            </a:r>
            <a:r>
              <a:rPr lang="en-US" sz="1200" kern="1200" baseline="0" dirty="0" smtClean="0">
                <a:solidFill>
                  <a:schemeClr val="tx1"/>
                </a:solidFill>
                <a:effectLst/>
                <a:latin typeface="Verdana" pitchFamily="34" charset="0"/>
                <a:ea typeface="ＭＳ Ｐゴシック" charset="0"/>
                <a:cs typeface="Arial" pitchFamily="34" charset="0"/>
              </a:rPr>
              <a:t> for new target requests:</a:t>
            </a:r>
            <a:endParaRPr lang="en-US" sz="1200" kern="1200" dirty="0" smtClean="0">
              <a:solidFill>
                <a:schemeClr val="tx1"/>
              </a:solidFill>
              <a:effectLst/>
              <a:latin typeface="Verdana" pitchFamily="34" charset="0"/>
              <a:ea typeface="ＭＳ Ｐゴシック" charset="0"/>
              <a:cs typeface="Arial" pitchFamily="34" charset="0"/>
            </a:endParaRPr>
          </a:p>
          <a:p>
            <a:pPr marL="171450" lvl="0" indent="-171450">
              <a:buFont typeface="Arial" pitchFamily="34" charset="0"/>
              <a:buChar char="•"/>
            </a:pPr>
            <a:r>
              <a:rPr lang="en-US" sz="1200" kern="1200" dirty="0" smtClean="0">
                <a:solidFill>
                  <a:schemeClr val="tx1"/>
                </a:solidFill>
                <a:effectLst/>
                <a:latin typeface="Verdana" pitchFamily="34" charset="0"/>
                <a:ea typeface="ＭＳ Ｐゴシック" charset="0"/>
                <a:cs typeface="Arial" pitchFamily="34" charset="0"/>
              </a:rPr>
              <a:t>Name</a:t>
            </a:r>
            <a:r>
              <a:rPr lang="en-US" sz="1200" kern="1200" baseline="0" dirty="0" smtClean="0">
                <a:solidFill>
                  <a:schemeClr val="tx1"/>
                </a:solidFill>
                <a:effectLst/>
                <a:latin typeface="Verdana" pitchFamily="34" charset="0"/>
                <a:ea typeface="ＭＳ Ｐゴシック" charset="0"/>
                <a:cs typeface="Arial" pitchFamily="34" charset="0"/>
              </a:rPr>
              <a:t> of requested t</a:t>
            </a:r>
            <a:r>
              <a:rPr lang="en-US" sz="1200" kern="1200" dirty="0" smtClean="0">
                <a:solidFill>
                  <a:schemeClr val="tx1"/>
                </a:solidFill>
                <a:effectLst/>
                <a:latin typeface="Verdana" pitchFamily="34" charset="0"/>
                <a:ea typeface="ＭＳ Ｐゴシック" charset="0"/>
                <a:cs typeface="Arial" pitchFamily="34" charset="0"/>
              </a:rPr>
              <a:t>arget/collection</a:t>
            </a:r>
          </a:p>
          <a:p>
            <a:pPr marL="171450" lvl="0" indent="-171450">
              <a:buFont typeface="Arial" pitchFamily="34" charset="0"/>
              <a:buChar char="•"/>
            </a:pPr>
            <a:r>
              <a:rPr lang="en-US" sz="1200" kern="1200" dirty="0" smtClean="0">
                <a:solidFill>
                  <a:schemeClr val="tx1"/>
                </a:solidFill>
                <a:effectLst/>
                <a:latin typeface="Verdana" pitchFamily="34" charset="0"/>
                <a:ea typeface="ＭＳ Ｐゴシック" charset="0"/>
                <a:cs typeface="Arial" pitchFamily="34" charset="0"/>
              </a:rPr>
              <a:t>Provider/vendor</a:t>
            </a:r>
          </a:p>
          <a:p>
            <a:pPr marL="171450" lvl="0" indent="-171450">
              <a:buFont typeface="Arial" pitchFamily="34" charset="0"/>
              <a:buChar char="•"/>
            </a:pPr>
            <a:r>
              <a:rPr lang="en-US" sz="1200" kern="1200" dirty="0" smtClean="0">
                <a:solidFill>
                  <a:schemeClr val="tx1"/>
                </a:solidFill>
                <a:effectLst/>
                <a:latin typeface="Verdana" pitchFamily="34" charset="0"/>
                <a:ea typeface="ＭＳ Ｐゴシック" charset="0"/>
                <a:cs typeface="Arial" pitchFamily="34" charset="0"/>
              </a:rPr>
              <a:t>Type of material that’s contained</a:t>
            </a:r>
            <a:r>
              <a:rPr lang="en-US" sz="1200" kern="1200" baseline="0" dirty="0" smtClean="0">
                <a:solidFill>
                  <a:schemeClr val="tx1"/>
                </a:solidFill>
                <a:effectLst/>
                <a:latin typeface="Verdana" pitchFamily="34" charset="0"/>
                <a:ea typeface="ＭＳ Ｐゴシック" charset="0"/>
                <a:cs typeface="Arial" pitchFamily="34" charset="0"/>
              </a:rPr>
              <a:t> in the target </a:t>
            </a:r>
            <a:r>
              <a:rPr lang="en-US" sz="1200" kern="1200" dirty="0" smtClean="0">
                <a:solidFill>
                  <a:schemeClr val="tx1"/>
                </a:solidFill>
                <a:effectLst/>
                <a:latin typeface="Verdana" pitchFamily="34" charset="0"/>
                <a:ea typeface="ＭＳ Ｐゴシック" charset="0"/>
                <a:cs typeface="Arial" pitchFamily="34" charset="0"/>
              </a:rPr>
              <a:t>(Journals/Books/Other)</a:t>
            </a:r>
          </a:p>
          <a:p>
            <a:pPr marL="171450" lvl="0" indent="-171450">
              <a:buFont typeface="Arial" pitchFamily="34" charset="0"/>
              <a:buChar char="•"/>
            </a:pPr>
            <a:r>
              <a:rPr lang="en-US" sz="1200" kern="1200" dirty="0" smtClean="0">
                <a:solidFill>
                  <a:schemeClr val="tx1"/>
                </a:solidFill>
                <a:effectLst/>
                <a:latin typeface="Verdana" pitchFamily="34" charset="0"/>
                <a:ea typeface="ＭＳ Ｐゴシック" charset="0"/>
                <a:cs typeface="Arial" pitchFamily="34" charset="0"/>
              </a:rPr>
              <a:t>Description of the target</a:t>
            </a:r>
          </a:p>
          <a:p>
            <a:pPr marL="171450" lvl="0" indent="-171450">
              <a:buFont typeface="Arial" pitchFamily="34" charset="0"/>
              <a:buChar char="•"/>
            </a:pPr>
            <a:r>
              <a:rPr lang="en-US" sz="1200" kern="1200" dirty="0" smtClean="0">
                <a:solidFill>
                  <a:schemeClr val="tx1"/>
                </a:solidFill>
                <a:effectLst/>
                <a:latin typeface="Verdana" pitchFamily="34" charset="0"/>
                <a:ea typeface="ＭＳ Ｐゴシック" charset="0"/>
                <a:cs typeface="Arial" pitchFamily="34" charset="0"/>
              </a:rPr>
              <a:t>Link to vendor's website</a:t>
            </a:r>
          </a:p>
          <a:p>
            <a:pPr marL="171450" lvl="0" indent="-171450">
              <a:buFont typeface="Arial" pitchFamily="34" charset="0"/>
              <a:buChar char="•"/>
            </a:pPr>
            <a:r>
              <a:rPr lang="en-US" sz="1200" kern="1200" dirty="0" smtClean="0">
                <a:solidFill>
                  <a:schemeClr val="tx1"/>
                </a:solidFill>
                <a:effectLst/>
                <a:latin typeface="Verdana" pitchFamily="34" charset="0"/>
                <a:ea typeface="ＭＳ Ｐゴシック" charset="0"/>
                <a:cs typeface="Arial" pitchFamily="34" charset="0"/>
              </a:rPr>
              <a:t>Link to title list for the target</a:t>
            </a:r>
          </a:p>
        </p:txBody>
      </p:sp>
      <p:sp>
        <p:nvSpPr>
          <p:cNvPr id="4" name="Slide Number Placeholder 3"/>
          <p:cNvSpPr>
            <a:spLocks noGrp="1"/>
          </p:cNvSpPr>
          <p:nvPr>
            <p:ph type="sldNum" sz="quarter" idx="10"/>
          </p:nvPr>
        </p:nvSpPr>
        <p:spPr/>
        <p:txBody>
          <a:bodyPr/>
          <a:lstStyle/>
          <a:p>
            <a:fld id="{9B20C9E1-22CF-4BAC-BCC2-6ED106E34D5E}" type="slidenum">
              <a:rPr lang="ar-SA" smtClean="0"/>
              <a:pPr/>
              <a:t>26</a:t>
            </a:fld>
            <a:endParaRPr lang="en-US"/>
          </a:p>
        </p:txBody>
      </p:sp>
    </p:spTree>
    <p:extLst>
      <p:ext uri="{BB962C8B-B14F-4D97-AF65-F5344CB8AC3E}">
        <p14:creationId xmlns:p14="http://schemas.microsoft.com/office/powerpoint/2010/main" val="4224523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r>
              <a:rPr lang="en-US" dirty="0" smtClean="0">
                <a:ea typeface="ＭＳ Ｐゴシック" pitchFamily="34" charset="-128"/>
              </a:rPr>
              <a:t>This brings us to the end of this session.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r>
              <a:rPr lang="en-US" dirty="0" smtClean="0">
                <a:ea typeface="ＭＳ Ｐゴシック" pitchFamily="34" charset="-128"/>
              </a:rPr>
              <a:t>In this session,</a:t>
            </a:r>
            <a:r>
              <a:rPr lang="en-US" baseline="0" dirty="0" smtClean="0">
                <a:ea typeface="ＭＳ Ｐゴシック" pitchFamily="34" charset="-128"/>
              </a:rPr>
              <a:t> we covered how to:</a:t>
            </a:r>
            <a:endParaRPr lang="en-US" dirty="0" smtClean="0">
              <a:ea typeface="ＭＳ Ｐゴシック" pitchFamily="34" charset="-128"/>
            </a:endParaRPr>
          </a:p>
          <a:p>
            <a:pPr marL="171450" indent="-171450">
              <a:buFont typeface="Arial" pitchFamily="34" charset="0"/>
              <a:buChar char="•"/>
            </a:pPr>
            <a:r>
              <a:rPr lang="en-US" dirty="0" smtClean="0">
                <a:ea typeface="ＭＳ Ｐゴシック" pitchFamily="34" charset="-128"/>
              </a:rPr>
              <a:t>troubleshoot issues</a:t>
            </a:r>
            <a:r>
              <a:rPr lang="en-US" baseline="0" dirty="0" smtClean="0">
                <a:ea typeface="ＭＳ Ｐゴシック" pitchFamily="34" charset="-128"/>
              </a:rPr>
              <a:t> </a:t>
            </a:r>
            <a:r>
              <a:rPr lang="en-US" dirty="0" smtClean="0">
                <a:ea typeface="ＭＳ Ｐゴシック" pitchFamily="34" charset="-128"/>
              </a:rPr>
              <a:t>such as missing or broken target links in the SFX menu</a:t>
            </a:r>
            <a:r>
              <a:rPr lang="en-US" baseline="0" dirty="0" smtClean="0">
                <a:ea typeface="ＭＳ Ｐゴシック" pitchFamily="34" charset="-128"/>
              </a:rPr>
              <a:t> </a:t>
            </a:r>
            <a:r>
              <a:rPr lang="en-US" dirty="0" smtClean="0">
                <a:ea typeface="ＭＳ Ｐゴシック" pitchFamily="34" charset="-128"/>
              </a:rPr>
              <a:t>and how to use the </a:t>
            </a:r>
            <a:r>
              <a:rPr lang="en-US" dirty="0" err="1" smtClean="0">
                <a:ea typeface="ＭＳ Ｐゴシック" pitchFamily="34" charset="-128"/>
              </a:rPr>
              <a:t>OpenURL</a:t>
            </a:r>
            <a:r>
              <a:rPr lang="en-US" baseline="0" dirty="0" smtClean="0">
                <a:ea typeface="ＭＳ Ｐゴシック" pitchFamily="34" charset="-128"/>
              </a:rPr>
              <a:t> generator tool to see the metadata in the </a:t>
            </a:r>
            <a:r>
              <a:rPr lang="en-US" baseline="0" dirty="0" err="1" smtClean="0">
                <a:ea typeface="ＭＳ Ｐゴシック" pitchFamily="34" charset="-128"/>
              </a:rPr>
              <a:t>OpenURL</a:t>
            </a:r>
            <a:r>
              <a:rPr lang="en-US" baseline="0" dirty="0" smtClean="0">
                <a:ea typeface="ＭＳ Ｐゴシック" pitchFamily="34" charset="-128"/>
              </a:rPr>
              <a:t> – in particular to see if any metadata might be missing or incorrect in the </a:t>
            </a:r>
            <a:r>
              <a:rPr lang="en-US" baseline="0" dirty="0" err="1" smtClean="0">
                <a:ea typeface="ＭＳ Ｐゴシック" pitchFamily="34" charset="-128"/>
              </a:rPr>
              <a:t>OpenURL</a:t>
            </a:r>
            <a:endParaRPr lang="en-US" dirty="0" smtClean="0">
              <a:ea typeface="ＭＳ Ｐゴシック" pitchFamily="34" charset="-128"/>
            </a:endParaRPr>
          </a:p>
          <a:p>
            <a:pPr marL="171450" indent="-171450">
              <a:buFont typeface="Arial" pitchFamily="34" charset="0"/>
              <a:buChar char="•"/>
            </a:pPr>
            <a:r>
              <a:rPr lang="en-US" dirty="0" smtClean="0">
                <a:ea typeface="ＭＳ Ｐゴシック" pitchFamily="34" charset="-128"/>
              </a:rPr>
              <a:t>debug issues using the SFX debug tool</a:t>
            </a:r>
          </a:p>
          <a:p>
            <a:pPr marL="171450" indent="-171450">
              <a:buFont typeface="Arial" pitchFamily="34" charset="0"/>
              <a:buChar char="•"/>
            </a:pPr>
            <a:r>
              <a:rPr lang="en-US" dirty="0" smtClean="0">
                <a:ea typeface="ＭＳ Ｐゴシック" pitchFamily="34" charset="-128"/>
              </a:rPr>
              <a:t>log a support case for any issues </a:t>
            </a:r>
            <a:r>
              <a:rPr lang="en-US" i="1" dirty="0" smtClean="0">
                <a:ea typeface="ＭＳ Ｐゴシック" pitchFamily="34" charset="-128"/>
              </a:rPr>
              <a:t>or</a:t>
            </a:r>
            <a:r>
              <a:rPr lang="en-US" dirty="0" smtClean="0">
                <a:ea typeface="ＭＳ Ｐゴシック" pitchFamily="34" charset="-128"/>
              </a:rPr>
              <a:t> for new target requests - and </a:t>
            </a:r>
            <a:r>
              <a:rPr lang="en-US" baseline="0" dirty="0" smtClean="0">
                <a:ea typeface="ＭＳ Ｐゴシック" pitchFamily="34" charset="-128"/>
              </a:rPr>
              <a:t>what information to include in the case that will be helpful to the support team.</a:t>
            </a:r>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r>
              <a:rPr lang="en-US" dirty="0" smtClean="0">
                <a:ea typeface="ＭＳ Ｐゴシック" pitchFamily="34" charset="-128"/>
              </a:rPr>
              <a:t>Here’s a list of documents that will provide more information on the topics we covered today. All are accessible on the Ex </a:t>
            </a:r>
            <a:r>
              <a:rPr lang="en-US" dirty="0" err="1" smtClean="0">
                <a:ea typeface="ＭＳ Ｐゴシック" pitchFamily="34" charset="-128"/>
              </a:rPr>
              <a:t>Libris</a:t>
            </a:r>
            <a:r>
              <a:rPr lang="en-US" dirty="0" smtClean="0">
                <a:ea typeface="ＭＳ Ｐゴシック" pitchFamily="34" charset="-128"/>
              </a:rPr>
              <a:t> Documentation</a:t>
            </a:r>
            <a:r>
              <a:rPr lang="en-US" baseline="0" dirty="0" smtClean="0">
                <a:ea typeface="ＭＳ Ｐゴシック" pitchFamily="34" charset="-128"/>
              </a:rPr>
              <a:t> Center. The paths to access the documentation in Documentation Center are listed here.</a:t>
            </a:r>
          </a:p>
          <a:p>
            <a:endParaRPr lang="en-US" baseline="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pitchFamily="34" charset="-128"/>
              </a:rPr>
              <a:t>More detailed troubleshooting information, including how to use the </a:t>
            </a:r>
            <a:r>
              <a:rPr lang="en-US" baseline="0" dirty="0" err="1" smtClean="0">
                <a:ea typeface="ＭＳ Ｐゴシック" pitchFamily="34" charset="-128"/>
              </a:rPr>
              <a:t>OpenURL</a:t>
            </a:r>
            <a:r>
              <a:rPr lang="en-US" baseline="0" dirty="0" smtClean="0">
                <a:ea typeface="ＭＳ Ｐゴシック" pitchFamily="34" charset="-128"/>
              </a:rPr>
              <a:t> Generator tool and the Debugging Tool, can be found in the General User’s Guide and the Advanced User’s Guide.</a:t>
            </a:r>
          </a:p>
          <a:p>
            <a:endParaRPr lang="en-US" baseline="0" dirty="0" smtClean="0">
              <a:ea typeface="ＭＳ Ｐゴシック" pitchFamily="34" charset="-128"/>
            </a:endParaRPr>
          </a:p>
          <a:p>
            <a:r>
              <a:rPr lang="en-US" baseline="0" dirty="0" smtClean="0">
                <a:ea typeface="ＭＳ Ｐゴシック" pitchFamily="34" charset="-128"/>
              </a:rPr>
              <a:t>If you’re interested in the </a:t>
            </a:r>
            <a:r>
              <a:rPr lang="en-US" baseline="0" dirty="0" err="1" smtClean="0">
                <a:ea typeface="ＭＳ Ｐゴシック" pitchFamily="34" charset="-128"/>
              </a:rPr>
              <a:t>OpenURL</a:t>
            </a:r>
            <a:r>
              <a:rPr lang="en-US" baseline="0" dirty="0" smtClean="0">
                <a:ea typeface="ＭＳ Ｐゴシック" pitchFamily="34" charset="-128"/>
              </a:rPr>
              <a:t> structure for targets or what metadata elements are included in the </a:t>
            </a:r>
            <a:r>
              <a:rPr lang="en-US" baseline="0" dirty="0" err="1" smtClean="0">
                <a:ea typeface="ＭＳ Ｐゴシック" pitchFamily="34" charset="-128"/>
              </a:rPr>
              <a:t>OpenURL</a:t>
            </a:r>
            <a:r>
              <a:rPr lang="en-US" baseline="0" dirty="0" smtClean="0">
                <a:ea typeface="ＭＳ Ｐゴシック" pitchFamily="34" charset="-128"/>
              </a:rPr>
              <a:t> that are passed by sources, both the Source and Target Configuration Guides will be helpful.</a:t>
            </a:r>
          </a:p>
          <a:p>
            <a:endParaRPr lang="en-US" baseline="0" dirty="0" smtClean="0">
              <a:ea typeface="ＭＳ Ｐゴシック" pitchFamily="34" charset="-128"/>
            </a:endParaRPr>
          </a:p>
          <a:p>
            <a:r>
              <a:rPr lang="en-US" dirty="0" smtClean="0">
                <a:ea typeface="ＭＳ Ｐゴシック" pitchFamily="34" charset="-128"/>
              </a:rPr>
              <a:t>Lastly,</a:t>
            </a:r>
            <a:r>
              <a:rPr lang="en-US" baseline="0" dirty="0" smtClean="0">
                <a:ea typeface="ＭＳ Ｐゴシック" pitchFamily="34" charset="-128"/>
              </a:rPr>
              <a:t> f</a:t>
            </a:r>
            <a:r>
              <a:rPr lang="en-US" dirty="0" smtClean="0">
                <a:ea typeface="ＭＳ Ｐゴシック" pitchFamily="34" charset="-128"/>
              </a:rPr>
              <a:t>or</a:t>
            </a:r>
            <a:r>
              <a:rPr lang="en-US" baseline="0" dirty="0" smtClean="0">
                <a:ea typeface="ＭＳ Ｐゴシック" pitchFamily="34" charset="-128"/>
              </a:rPr>
              <a:t> more information on the Support Portal and how to log a support case, there is documentation the Cross Product area of the Documentation Center. The path to find that documentation is listed here.</a:t>
            </a:r>
          </a:p>
          <a:p>
            <a:endParaRPr lang="en-US" dirty="0" smtClean="0">
              <a:ea typeface="ＭＳ Ｐゴシック" pitchFamily="34" charset="-128"/>
            </a:endParaRPr>
          </a:p>
          <a:p>
            <a:r>
              <a:rPr lang="en-US" dirty="0" smtClean="0">
                <a:ea typeface="ＭＳ Ｐゴシック" pitchFamily="34" charset="-128"/>
              </a:rPr>
              <a:t>Thanks for</a:t>
            </a:r>
            <a:r>
              <a:rPr lang="en-US" baseline="0" dirty="0" smtClean="0">
                <a:ea typeface="ＭＳ Ｐゴシック" pitchFamily="34" charset="-128"/>
              </a:rPr>
              <a:t> joining me!</a:t>
            </a:r>
            <a:endParaRPr 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r>
              <a:rPr lang="en-US" dirty="0" smtClean="0">
                <a:ea typeface="ＭＳ Ｐゴシック" pitchFamily="34" charset="-128"/>
              </a:rPr>
              <a:t>In</a:t>
            </a:r>
            <a:r>
              <a:rPr lang="en-US" baseline="0" dirty="0" smtClean="0">
                <a:ea typeface="ＭＳ Ｐゴシック" pitchFamily="34" charset="-128"/>
              </a:rPr>
              <a:t> this session, w</a:t>
            </a:r>
            <a:r>
              <a:rPr lang="en-US" dirty="0" smtClean="0">
                <a:ea typeface="ＭＳ Ｐゴシック" pitchFamily="34" charset="-128"/>
              </a:rPr>
              <a:t>e’ll first do</a:t>
            </a:r>
            <a:r>
              <a:rPr lang="en-US" baseline="0" dirty="0" smtClean="0">
                <a:ea typeface="ＭＳ Ｐゴシック" pitchFamily="34" charset="-128"/>
              </a:rPr>
              <a:t> a brief review of the SFX process that happens behind-the-scenes – in particular, how the </a:t>
            </a:r>
            <a:r>
              <a:rPr lang="en-US" baseline="0" dirty="0" err="1" smtClean="0">
                <a:ea typeface="ＭＳ Ｐゴシック" pitchFamily="34" charset="-128"/>
              </a:rPr>
              <a:t>OpenURL</a:t>
            </a:r>
            <a:r>
              <a:rPr lang="en-US" baseline="0" dirty="0" smtClean="0">
                <a:ea typeface="ＭＳ Ｐゴシック" pitchFamily="34" charset="-128"/>
              </a:rPr>
              <a:t> factors into that process and where issues can arise. </a:t>
            </a:r>
          </a:p>
          <a:p>
            <a:r>
              <a:rPr lang="en-US" baseline="0" dirty="0" smtClean="0">
                <a:ea typeface="ＭＳ Ｐゴシック" pitchFamily="34" charset="-128"/>
              </a:rPr>
              <a:t>We’ll then cover the </a:t>
            </a:r>
            <a:r>
              <a:rPr lang="en-US" baseline="0" dirty="0" err="1" smtClean="0">
                <a:ea typeface="ＭＳ Ｐゴシック" pitchFamily="34" charset="-128"/>
              </a:rPr>
              <a:t>OpenURL</a:t>
            </a:r>
            <a:r>
              <a:rPr lang="en-US" baseline="0" dirty="0" smtClean="0">
                <a:ea typeface="ＭＳ Ｐゴシック" pitchFamily="34" charset="-128"/>
              </a:rPr>
              <a:t> generator tool that’s available in the SFX Admin Center, how to troubleshoot missing and broken links, debug issues, and how to r</a:t>
            </a:r>
            <a:r>
              <a:rPr lang="en-US" dirty="0" smtClean="0">
                <a:ea typeface="ＭＳ Ｐゴシック" pitchFamily="34" charset="-128"/>
              </a:rPr>
              <a:t>eport</a:t>
            </a:r>
            <a:r>
              <a:rPr lang="en-US" baseline="0" dirty="0" smtClean="0">
                <a:ea typeface="ＭＳ Ｐゴシック" pitchFamily="34" charset="-128"/>
              </a:rPr>
              <a:t> issues to support.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r>
              <a:rPr lang="en-US" dirty="0" smtClean="0">
                <a:ea typeface="ＭＳ Ｐゴシック" pitchFamily="34" charset="-128"/>
              </a:rPr>
              <a:t>By the end of this presentation, you will have an understanding for </a:t>
            </a:r>
            <a:r>
              <a:rPr lang="en-US" baseline="0" dirty="0" smtClean="0">
                <a:ea typeface="ＭＳ Ｐゴシック" pitchFamily="34" charset="-128"/>
              </a:rPr>
              <a:t>how to:</a:t>
            </a:r>
            <a:endParaRPr lang="en-US" dirty="0" smtClean="0">
              <a:ea typeface="ＭＳ Ｐゴシック" pitchFamily="34" charset="-128"/>
            </a:endParaRPr>
          </a:p>
          <a:p>
            <a:pPr marL="171450" indent="-171450">
              <a:buFont typeface="Arial" pitchFamily="34" charset="0"/>
              <a:buChar char="•"/>
            </a:pPr>
            <a:r>
              <a:rPr lang="en-US" dirty="0" smtClean="0">
                <a:ea typeface="ＭＳ Ｐゴシック" pitchFamily="34" charset="-128"/>
              </a:rPr>
              <a:t>troubleshoot errors such as missing target links in the SFX menu, or broken links</a:t>
            </a:r>
          </a:p>
          <a:p>
            <a:pPr marL="171450" indent="-171450">
              <a:buFont typeface="Arial" pitchFamily="34" charset="0"/>
              <a:buChar char="•"/>
            </a:pPr>
            <a:r>
              <a:rPr lang="en-US" dirty="0" smtClean="0">
                <a:ea typeface="ＭＳ Ｐゴシック" pitchFamily="34" charset="-128"/>
              </a:rPr>
              <a:t>debug issues using the SFX debug tool</a:t>
            </a:r>
          </a:p>
          <a:p>
            <a:pPr marL="171450" indent="-171450">
              <a:buFont typeface="Arial" pitchFamily="34" charset="0"/>
              <a:buChar char="•"/>
            </a:pPr>
            <a:r>
              <a:rPr lang="en-US" dirty="0" smtClean="0">
                <a:ea typeface="ＭＳ Ｐゴシック" pitchFamily="34" charset="-128"/>
              </a:rPr>
              <a:t>log a support case for</a:t>
            </a:r>
            <a:r>
              <a:rPr lang="en-US" baseline="0" dirty="0" smtClean="0">
                <a:ea typeface="ＭＳ Ｐゴシック" pitchFamily="34" charset="-128"/>
              </a:rPr>
              <a:t> any issues </a:t>
            </a:r>
            <a:r>
              <a:rPr lang="en-US" dirty="0" smtClean="0">
                <a:ea typeface="ＭＳ Ｐゴシック" pitchFamily="34" charset="-128"/>
              </a:rPr>
              <a:t>- and know</a:t>
            </a:r>
            <a:r>
              <a:rPr lang="en-US" baseline="0" dirty="0" smtClean="0">
                <a:ea typeface="ＭＳ Ｐゴシック" pitchFamily="34" charset="-128"/>
              </a:rPr>
              <a:t> what information to include in the case that will be helpful to the Support team.</a:t>
            </a:r>
            <a:endParaRPr lang="en-US" dirty="0" smtClean="0">
              <a:ea typeface="ＭＳ Ｐゴシック" pitchFamily="34" charset="-128"/>
            </a:endParaRPr>
          </a:p>
          <a:p>
            <a:pPr>
              <a:buFontTx/>
              <a:buNone/>
            </a:pPr>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r>
              <a:rPr lang="en-US" dirty="0" smtClean="0">
                <a:ea typeface="ＭＳ Ｐゴシック" pitchFamily="34" charset="-128"/>
              </a:rPr>
              <a:t>Before</a:t>
            </a:r>
            <a:r>
              <a:rPr lang="en-US" baseline="0" dirty="0" smtClean="0">
                <a:ea typeface="ＭＳ Ｐゴシック" pitchFamily="34" charset="-128"/>
              </a:rPr>
              <a:t> we dive into the details, let’s briefly talk about a couple of general things that will be helpful to know for this session.</a:t>
            </a:r>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r>
              <a:rPr lang="en-US" dirty="0" smtClean="0">
                <a:ea typeface="ＭＳ Ｐゴシック" pitchFamily="34" charset="-128"/>
              </a:rPr>
              <a:t>The </a:t>
            </a:r>
            <a:r>
              <a:rPr lang="en-US" baseline="0" dirty="0" smtClean="0">
                <a:ea typeface="ＭＳ Ｐゴシック" pitchFamily="34" charset="-128"/>
              </a:rPr>
              <a:t>tools that we’ll talk about in this session can be found in the SFX Admin Center – in the Troubleshooting area of the menu.</a:t>
            </a:r>
          </a:p>
          <a:p>
            <a:endParaRPr lang="en-US" dirty="0" smtClean="0">
              <a:ea typeface="ＭＳ Ｐゴシック" pitchFamily="34" charset="-128"/>
            </a:endParaRPr>
          </a:p>
          <a:p>
            <a:r>
              <a:rPr lang="en-US" dirty="0" smtClean="0">
                <a:ea typeface="ＭＳ Ｐゴシック" pitchFamily="34" charset="-128"/>
              </a:rPr>
              <a:t>While we go over the tools in the Admin Center that focus on troubleshooting, I’d also like to go over the link resolution process and some issues you may see</a:t>
            </a:r>
            <a:r>
              <a:rPr lang="en-US" baseline="0" dirty="0" smtClean="0">
                <a:ea typeface="ＭＳ Ｐゴシック" pitchFamily="34" charset="-128"/>
              </a:rPr>
              <a:t> from time-to-time.</a:t>
            </a:r>
            <a:endParaRPr lang="en-US"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84275" y="698500"/>
            <a:ext cx="4652963" cy="3490913"/>
          </a:xfrm>
          <a:ln/>
        </p:spPr>
      </p:sp>
      <p:sp>
        <p:nvSpPr>
          <p:cNvPr id="138243" name="Rectangle 3"/>
          <p:cNvSpPr>
            <a:spLocks noGrp="1" noChangeArrowheads="1"/>
          </p:cNvSpPr>
          <p:nvPr>
            <p:ph type="body" idx="1"/>
          </p:nvPr>
        </p:nvSpPr>
        <p:spPr>
          <a:xfrm>
            <a:off x="701836" y="4421188"/>
            <a:ext cx="5619429" cy="4189412"/>
          </a:xfrm>
          <a:noFill/>
        </p:spPr>
        <p:txBody>
          <a:bodyPr/>
          <a:lstStyle/>
          <a:p>
            <a:pPr>
              <a:lnSpc>
                <a:spcPct val="80000"/>
              </a:lnSpc>
            </a:pPr>
            <a:r>
              <a:rPr lang="en-US" sz="1000" dirty="0" smtClean="0">
                <a:ea typeface="ＭＳ Ｐゴシック" pitchFamily="34" charset="-128"/>
              </a:rPr>
              <a:t>You may remember this slide on the</a:t>
            </a:r>
            <a:r>
              <a:rPr lang="en-US" sz="1000" baseline="0" dirty="0" smtClean="0">
                <a:ea typeface="ＭＳ Ｐゴシック" pitchFamily="34" charset="-128"/>
              </a:rPr>
              <a:t> link resolution process </a:t>
            </a:r>
            <a:r>
              <a:rPr lang="en-US" sz="1000" dirty="0" smtClean="0">
                <a:ea typeface="ＭＳ Ｐゴシック" pitchFamily="34" charset="-128"/>
              </a:rPr>
              <a:t>from the SFX Introduction presentation – but this</a:t>
            </a:r>
            <a:r>
              <a:rPr lang="en-US" sz="1000" baseline="0" dirty="0" smtClean="0">
                <a:ea typeface="ＭＳ Ｐゴシック" pitchFamily="34" charset="-128"/>
              </a:rPr>
              <a:t> </a:t>
            </a:r>
            <a:r>
              <a:rPr lang="en-US" sz="1000" dirty="0" smtClean="0">
                <a:ea typeface="ＭＳ Ｐゴシック" pitchFamily="34" charset="-128"/>
              </a:rPr>
              <a:t>time,</a:t>
            </a:r>
            <a:r>
              <a:rPr lang="en-US" sz="1000" baseline="0" dirty="0" smtClean="0">
                <a:ea typeface="ＭＳ Ｐゴシック" pitchFamily="34" charset="-128"/>
              </a:rPr>
              <a:t> </a:t>
            </a:r>
            <a:r>
              <a:rPr lang="en-US" sz="1000" dirty="0" smtClean="0">
                <a:ea typeface="ＭＳ Ｐゴシック" pitchFamily="34" charset="-128"/>
              </a:rPr>
              <a:t>let’s take a look at each point to see where things can possibly break down.</a:t>
            </a:r>
          </a:p>
          <a:p>
            <a:pPr>
              <a:lnSpc>
                <a:spcPct val="80000"/>
              </a:lnSpc>
            </a:pPr>
            <a:endParaRPr lang="en-US" sz="1000" dirty="0" smtClean="0">
              <a:ea typeface="ＭＳ Ｐゴシック" pitchFamily="34" charset="-128"/>
            </a:endParaRPr>
          </a:p>
          <a:p>
            <a:pPr>
              <a:lnSpc>
                <a:spcPct val="80000"/>
              </a:lnSpc>
            </a:pPr>
            <a:r>
              <a:rPr lang="en-US" sz="1000" dirty="0" smtClean="0">
                <a:ea typeface="ＭＳ Ｐゴシック" pitchFamily="34" charset="-128"/>
              </a:rPr>
              <a:t>When the source </a:t>
            </a:r>
            <a:r>
              <a:rPr lang="en-US" sz="1000" b="1" dirty="0" smtClean="0">
                <a:ea typeface="ＭＳ Ｐゴシック" pitchFamily="34" charset="-128"/>
              </a:rPr>
              <a:t>generates</a:t>
            </a:r>
            <a:r>
              <a:rPr lang="en-US" sz="1000" dirty="0" smtClean="0">
                <a:ea typeface="ＭＳ Ｐゴシック" pitchFamily="34" charset="-128"/>
              </a:rPr>
              <a:t> </a:t>
            </a:r>
            <a:r>
              <a:rPr lang="en-US" sz="1000" b="1" dirty="0" smtClean="0">
                <a:ea typeface="ＭＳ Ｐゴシック" pitchFamily="34" charset="-128"/>
              </a:rPr>
              <a:t>(click)</a:t>
            </a:r>
            <a:r>
              <a:rPr lang="en-US" sz="1000" dirty="0" smtClean="0">
                <a:ea typeface="ＭＳ Ｐゴシック" pitchFamily="34" charset="-128"/>
              </a:rPr>
              <a:t> an </a:t>
            </a:r>
            <a:r>
              <a:rPr lang="en-US" sz="1000" dirty="0" err="1" smtClean="0">
                <a:ea typeface="ＭＳ Ｐゴシック" pitchFamily="34" charset="-128"/>
              </a:rPr>
              <a:t>OpenURL</a:t>
            </a:r>
            <a:r>
              <a:rPr lang="en-US" sz="1000" dirty="0" smtClean="0">
                <a:ea typeface="ＭＳ Ｐゴシック" pitchFamily="34" charset="-128"/>
              </a:rPr>
              <a:t>, SFX relies on that </a:t>
            </a:r>
            <a:r>
              <a:rPr lang="en-US" sz="1000" dirty="0" err="1" smtClean="0">
                <a:ea typeface="ＭＳ Ｐゴシック" pitchFamily="34" charset="-128"/>
              </a:rPr>
              <a:t>OpenURL</a:t>
            </a:r>
            <a:r>
              <a:rPr lang="en-US" sz="1000" dirty="0" smtClean="0">
                <a:ea typeface="ＭＳ Ｐゴシック" pitchFamily="34" charset="-128"/>
              </a:rPr>
              <a:t> to continue on.  </a:t>
            </a:r>
            <a:r>
              <a:rPr lang="en-US" sz="1000" i="1" dirty="0" smtClean="0">
                <a:ea typeface="ＭＳ Ｐゴシック" pitchFamily="34" charset="-128"/>
              </a:rPr>
              <a:t>In some cases when SFX fails to resolve the link, it’s because the source passed SFX an </a:t>
            </a:r>
            <a:r>
              <a:rPr lang="en-US" sz="1000" i="1" dirty="0" err="1" smtClean="0">
                <a:ea typeface="ＭＳ Ｐゴシック" pitchFamily="34" charset="-128"/>
              </a:rPr>
              <a:t>OpenURL</a:t>
            </a:r>
            <a:r>
              <a:rPr lang="en-US" sz="1000" i="1" dirty="0" smtClean="0">
                <a:ea typeface="ＭＳ Ｐゴシック" pitchFamily="34" charset="-128"/>
              </a:rPr>
              <a:t> that was either constructed incorrectly, OR didn’t have enough information in it to identify the article/object.  </a:t>
            </a:r>
          </a:p>
          <a:p>
            <a:pPr>
              <a:lnSpc>
                <a:spcPct val="80000"/>
              </a:lnSpc>
            </a:pPr>
            <a:endParaRPr lang="en-US" sz="1000" i="1" dirty="0" smtClean="0">
              <a:ea typeface="ＭＳ Ｐゴシック" pitchFamily="34" charset="-128"/>
            </a:endParaRPr>
          </a:p>
          <a:p>
            <a:pPr>
              <a:lnSpc>
                <a:spcPct val="80000"/>
              </a:lnSpc>
            </a:pPr>
            <a:r>
              <a:rPr lang="en-US" sz="1000" dirty="0" smtClean="0">
                <a:ea typeface="ＭＳ Ｐゴシック" pitchFamily="34" charset="-128"/>
              </a:rPr>
              <a:t>That </a:t>
            </a:r>
            <a:r>
              <a:rPr lang="en-US" sz="1000" dirty="0" err="1" smtClean="0">
                <a:ea typeface="ＭＳ Ｐゴシック" pitchFamily="34" charset="-128"/>
              </a:rPr>
              <a:t>OpenURL</a:t>
            </a:r>
            <a:r>
              <a:rPr lang="en-US" sz="1000" dirty="0" smtClean="0">
                <a:ea typeface="ＭＳ Ｐゴシック" pitchFamily="34" charset="-128"/>
              </a:rPr>
              <a:t> is </a:t>
            </a:r>
            <a:r>
              <a:rPr lang="en-US" sz="1000" b="1" dirty="0" smtClean="0">
                <a:ea typeface="ＭＳ Ｐゴシック" pitchFamily="34" charset="-128"/>
              </a:rPr>
              <a:t>sent</a:t>
            </a:r>
            <a:r>
              <a:rPr lang="en-US" sz="1000" dirty="0" smtClean="0">
                <a:ea typeface="ＭＳ Ｐゴシック" pitchFamily="34" charset="-128"/>
              </a:rPr>
              <a:t> </a:t>
            </a:r>
            <a:r>
              <a:rPr lang="en-US" sz="1000" b="1" dirty="0" smtClean="0">
                <a:ea typeface="ＭＳ Ｐゴシック" pitchFamily="34" charset="-128"/>
              </a:rPr>
              <a:t>(click)</a:t>
            </a:r>
            <a:r>
              <a:rPr lang="en-US" sz="1000" dirty="0" smtClean="0">
                <a:ea typeface="ＭＳ Ｐゴシック" pitchFamily="34" charset="-128"/>
              </a:rPr>
              <a:t> to the SFX server where the data from the </a:t>
            </a:r>
            <a:r>
              <a:rPr lang="en-US" sz="1000" dirty="0" err="1" smtClean="0">
                <a:ea typeface="ＭＳ Ｐゴシック" pitchFamily="34" charset="-128"/>
              </a:rPr>
              <a:t>OpenURL</a:t>
            </a:r>
            <a:r>
              <a:rPr lang="en-US" sz="1000" dirty="0" smtClean="0">
                <a:ea typeface="ＭＳ Ｐゴシック" pitchFamily="34" charset="-128"/>
              </a:rPr>
              <a:t> is augmented with information.  SFX gathers this metadata and </a:t>
            </a:r>
            <a:r>
              <a:rPr lang="en-US" sz="1000" b="1" dirty="0" smtClean="0">
                <a:ea typeface="ＭＳ Ｐゴシック" pitchFamily="34" charset="-128"/>
              </a:rPr>
              <a:t>generates</a:t>
            </a:r>
            <a:r>
              <a:rPr lang="en-US" sz="1000" dirty="0" smtClean="0">
                <a:ea typeface="ＭＳ Ｐゴシック" pitchFamily="34" charset="-128"/>
              </a:rPr>
              <a:t> </a:t>
            </a:r>
            <a:r>
              <a:rPr lang="en-US" sz="1000" b="1" dirty="0" smtClean="0">
                <a:ea typeface="ＭＳ Ｐゴシック" pitchFamily="34" charset="-128"/>
              </a:rPr>
              <a:t>(click)</a:t>
            </a:r>
            <a:r>
              <a:rPr lang="en-US" sz="1000" dirty="0" smtClean="0">
                <a:ea typeface="ＭＳ Ｐゴシック" pitchFamily="34" charset="-128"/>
              </a:rPr>
              <a:t> a context object. Using that object, SFX </a:t>
            </a:r>
            <a:r>
              <a:rPr lang="en-US" sz="1000" b="1" dirty="0" smtClean="0">
                <a:ea typeface="ＭＳ Ｐゴシック" pitchFamily="34" charset="-128"/>
              </a:rPr>
              <a:t>looks up</a:t>
            </a:r>
            <a:r>
              <a:rPr lang="en-US" sz="1000" dirty="0" smtClean="0">
                <a:ea typeface="ＭＳ Ｐゴシック" pitchFamily="34" charset="-128"/>
              </a:rPr>
              <a:t> </a:t>
            </a:r>
            <a:r>
              <a:rPr lang="en-US" sz="1000" b="1" dirty="0" smtClean="0">
                <a:ea typeface="ＭＳ Ｐゴシック" pitchFamily="34" charset="-128"/>
              </a:rPr>
              <a:t>(click)</a:t>
            </a:r>
            <a:r>
              <a:rPr lang="en-US" sz="1000" dirty="0" smtClean="0">
                <a:ea typeface="ＭＳ Ｐゴシック" pitchFamily="34" charset="-128"/>
              </a:rPr>
              <a:t> the services that are available.  </a:t>
            </a:r>
            <a:r>
              <a:rPr lang="en-US" sz="1000" i="1" dirty="0" smtClean="0">
                <a:ea typeface="ＭＳ Ｐゴシック" pitchFamily="34" charset="-128"/>
              </a:rPr>
              <a:t>It doesn’t happen often, but the information that is augmented may be outdated. SFX trusts the information the source gives it – it’s not validating the citation data in this process, just adding to it if it can.</a:t>
            </a:r>
          </a:p>
          <a:p>
            <a:pPr>
              <a:lnSpc>
                <a:spcPct val="80000"/>
              </a:lnSpc>
            </a:pPr>
            <a:endParaRPr lang="en-US" sz="1000" i="1" dirty="0" smtClean="0">
              <a:ea typeface="ＭＳ Ｐゴシック" pitchFamily="34" charset="-128"/>
            </a:endParaRPr>
          </a:p>
          <a:p>
            <a:pPr>
              <a:lnSpc>
                <a:spcPct val="80000"/>
              </a:lnSpc>
            </a:pPr>
            <a:r>
              <a:rPr lang="en-US" sz="1000" dirty="0" smtClean="0">
                <a:ea typeface="ＭＳ Ｐゴシック" pitchFamily="34" charset="-128"/>
              </a:rPr>
              <a:t>Once SFX has identified potential providers, it then </a:t>
            </a:r>
            <a:r>
              <a:rPr lang="en-US" sz="1000" b="1" dirty="0" smtClean="0">
                <a:ea typeface="ＭＳ Ｐゴシック" pitchFamily="34" charset="-128"/>
              </a:rPr>
              <a:t>uses</a:t>
            </a:r>
            <a:r>
              <a:rPr lang="en-US" sz="1000" dirty="0" smtClean="0">
                <a:ea typeface="ＭＳ Ｐゴシック" pitchFamily="34" charset="-128"/>
              </a:rPr>
              <a:t> </a:t>
            </a:r>
            <a:r>
              <a:rPr lang="en-US" sz="1000" b="1" dirty="0" smtClean="0">
                <a:ea typeface="ＭＳ Ｐゴシック" pitchFamily="34" charset="-128"/>
              </a:rPr>
              <a:t>(click)</a:t>
            </a:r>
            <a:r>
              <a:rPr lang="en-US" sz="1000" dirty="0" smtClean="0">
                <a:ea typeface="ＭＳ Ｐゴシック" pitchFamily="34" charset="-128"/>
              </a:rPr>
              <a:t> the thresholds to determine whether or not the article itself is available.  </a:t>
            </a:r>
            <a:r>
              <a:rPr lang="en-US" sz="1000" i="1" dirty="0" smtClean="0">
                <a:ea typeface="ＭＳ Ｐゴシック" pitchFamily="34" charset="-128"/>
              </a:rPr>
              <a:t>Remember that the thresholds determine what’s available – so if they are configured incorrectly, they are going to affect what’s displayed in the </a:t>
            </a:r>
            <a:r>
              <a:rPr lang="en-US" sz="1000" b="1" i="1" dirty="0" smtClean="0">
                <a:ea typeface="ＭＳ Ｐゴシック" pitchFamily="34" charset="-128"/>
              </a:rPr>
              <a:t>SFX menu. </a:t>
            </a:r>
            <a:r>
              <a:rPr lang="en-US" sz="1000" b="1" dirty="0" smtClean="0">
                <a:ea typeface="ＭＳ Ｐゴシック" pitchFamily="34" charset="-128"/>
              </a:rPr>
              <a:t>(click)</a:t>
            </a:r>
            <a:r>
              <a:rPr lang="en-US" sz="1000" dirty="0" smtClean="0">
                <a:ea typeface="ＭＳ Ｐゴシック" pitchFamily="34" charset="-128"/>
              </a:rPr>
              <a:t> </a:t>
            </a:r>
            <a:endParaRPr lang="en-US" sz="1000" b="1" i="1" dirty="0" smtClean="0">
              <a:ea typeface="ＭＳ Ｐゴシック" pitchFamily="34" charset="-128"/>
            </a:endParaRPr>
          </a:p>
          <a:p>
            <a:pPr>
              <a:lnSpc>
                <a:spcPct val="80000"/>
              </a:lnSpc>
            </a:pPr>
            <a:endParaRPr lang="en-US" sz="1000" i="1" dirty="0" smtClean="0">
              <a:ea typeface="ＭＳ Ｐゴシック" pitchFamily="34" charset="-128"/>
            </a:endParaRPr>
          </a:p>
          <a:p>
            <a:pPr>
              <a:lnSpc>
                <a:spcPct val="80000"/>
              </a:lnSpc>
            </a:pPr>
            <a:r>
              <a:rPr lang="en-US" sz="1000" dirty="0" smtClean="0">
                <a:ea typeface="ＭＳ Ｐゴシック" pitchFamily="34" charset="-128"/>
              </a:rPr>
              <a:t>When the user </a:t>
            </a:r>
            <a:r>
              <a:rPr lang="en-US" sz="1000" b="1" dirty="0" smtClean="0">
                <a:ea typeface="ＭＳ Ｐゴシック" pitchFamily="34" charset="-128"/>
              </a:rPr>
              <a:t>clicks</a:t>
            </a:r>
            <a:r>
              <a:rPr lang="en-US" sz="1000" dirty="0" smtClean="0">
                <a:ea typeface="ＭＳ Ｐゴシック" pitchFamily="34" charset="-128"/>
              </a:rPr>
              <a:t> </a:t>
            </a:r>
            <a:r>
              <a:rPr lang="en-US" sz="1000" b="1" dirty="0" smtClean="0">
                <a:ea typeface="ＭＳ Ｐゴシック" pitchFamily="34" charset="-128"/>
              </a:rPr>
              <a:t>(click)</a:t>
            </a:r>
            <a:r>
              <a:rPr lang="en-US" sz="1000" dirty="0" smtClean="0">
                <a:ea typeface="ＭＳ Ｐゴシック" pitchFamily="34" charset="-128"/>
              </a:rPr>
              <a:t> on one of the links in this menu, a target URL is generated and the user is </a:t>
            </a:r>
            <a:r>
              <a:rPr lang="en-US" sz="1000" b="1" dirty="0" smtClean="0">
                <a:ea typeface="ＭＳ Ｐゴシック" pitchFamily="34" charset="-128"/>
              </a:rPr>
              <a:t>brought</a:t>
            </a:r>
            <a:r>
              <a:rPr lang="en-US" sz="1000" dirty="0" smtClean="0">
                <a:ea typeface="ＭＳ Ｐゴシック" pitchFamily="34" charset="-128"/>
              </a:rPr>
              <a:t> </a:t>
            </a:r>
            <a:r>
              <a:rPr lang="en-US" sz="1000" b="1" dirty="0" smtClean="0">
                <a:ea typeface="ＭＳ Ｐゴシック" pitchFamily="34" charset="-128"/>
              </a:rPr>
              <a:t>(click)</a:t>
            </a:r>
            <a:r>
              <a:rPr lang="en-US" sz="1000" dirty="0" smtClean="0">
                <a:ea typeface="ＭＳ Ｐゴシック" pitchFamily="34" charset="-128"/>
              </a:rPr>
              <a:t> to the full text article.  Remember that this target </a:t>
            </a:r>
            <a:r>
              <a:rPr lang="en-US" sz="1000" dirty="0" err="1" smtClean="0">
                <a:ea typeface="ＭＳ Ｐゴシック" pitchFamily="34" charset="-128"/>
              </a:rPr>
              <a:t>OpenURL</a:t>
            </a:r>
            <a:r>
              <a:rPr lang="en-US" sz="1000" dirty="0" smtClean="0">
                <a:ea typeface="ＭＳ Ｐゴシック" pitchFamily="34" charset="-128"/>
              </a:rPr>
              <a:t> is different than the source </a:t>
            </a:r>
            <a:r>
              <a:rPr lang="en-US" sz="1000" dirty="0" err="1" smtClean="0">
                <a:ea typeface="ＭＳ Ｐゴシック" pitchFamily="34" charset="-128"/>
              </a:rPr>
              <a:t>OpenURL</a:t>
            </a:r>
            <a:r>
              <a:rPr lang="en-US" sz="1000" dirty="0" smtClean="0">
                <a:ea typeface="ＭＳ Ｐゴシック" pitchFamily="34" charset="-128"/>
              </a:rPr>
              <a:t>; it contains the additional augmented data, and can also contain your institution’s authentication information.  </a:t>
            </a:r>
            <a:r>
              <a:rPr lang="en-US" sz="1000" i="1" dirty="0" smtClean="0">
                <a:ea typeface="ＭＳ Ｐゴシック" pitchFamily="34" charset="-128"/>
              </a:rPr>
              <a:t>If you’re able to see the link in the menu, but the link doesn’t work, there may be an issue with the way the target URL is constructed or your linking parameters.  It could also be that, though the vendor reported to us that they had the content initially, for some reason it’s no longer on their site, or there’s another issue with the vendor’s content. If your user is off site, another issue might be with your proxy configuration.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r>
              <a:rPr lang="en-US" dirty="0" smtClean="0">
                <a:ea typeface="ＭＳ Ｐゴシック" pitchFamily="34" charset="-128"/>
              </a:rPr>
              <a:t>Now let’s talk about </a:t>
            </a:r>
            <a:r>
              <a:rPr lang="en-US" dirty="0" err="1" smtClean="0">
                <a:ea typeface="ＭＳ Ｐゴシック" pitchFamily="34" charset="-128"/>
              </a:rPr>
              <a:t>OpenURLs</a:t>
            </a:r>
            <a:r>
              <a:rPr lang="en-US" dirty="0" smtClean="0">
                <a:ea typeface="ＭＳ Ｐゴシック" pitchFamily="34" charset="-128"/>
              </a:rPr>
              <a:t> and the </a:t>
            </a:r>
            <a:r>
              <a:rPr lang="en-US" dirty="0" err="1" smtClean="0">
                <a:ea typeface="ＭＳ Ｐゴシック" pitchFamily="34" charset="-128"/>
              </a:rPr>
              <a:t>OpenURL</a:t>
            </a:r>
            <a:r>
              <a:rPr lang="en-US" dirty="0" smtClean="0">
                <a:ea typeface="ＭＳ Ｐゴシック" pitchFamily="34" charset="-128"/>
              </a:rPr>
              <a:t> Generator</a:t>
            </a:r>
            <a:r>
              <a:rPr lang="en-US" baseline="0" dirty="0" smtClean="0">
                <a:ea typeface="ＭＳ Ｐゴシック" pitchFamily="34" charset="-128"/>
              </a:rPr>
              <a:t> tool that’s available in the SFX Admin Center.</a:t>
            </a:r>
            <a:endParaRPr lang="en-US"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r>
              <a:rPr lang="en-US" b="1" dirty="0" smtClean="0">
                <a:ea typeface="ＭＳ Ｐゴシック" pitchFamily="34" charset="-128"/>
              </a:rPr>
              <a:t>(click)</a:t>
            </a:r>
            <a:r>
              <a:rPr lang="en-US" dirty="0" smtClean="0">
                <a:ea typeface="ＭＳ Ｐゴシック" pitchFamily="34" charset="-128"/>
              </a:rPr>
              <a:t> The </a:t>
            </a:r>
            <a:r>
              <a:rPr lang="en-US" dirty="0" err="1" smtClean="0">
                <a:ea typeface="ＭＳ Ｐゴシック" pitchFamily="34" charset="-128"/>
              </a:rPr>
              <a:t>openURL</a:t>
            </a:r>
            <a:r>
              <a:rPr lang="en-US" dirty="0" smtClean="0">
                <a:ea typeface="ＭＳ Ｐゴシック" pitchFamily="34" charset="-128"/>
              </a:rPr>
              <a:t> is essentially a</a:t>
            </a:r>
            <a:r>
              <a:rPr lang="en-US" baseline="0" dirty="0" smtClean="0">
                <a:ea typeface="ＭＳ Ｐゴシック" pitchFamily="34" charset="-128"/>
              </a:rPr>
              <a:t> URL that’s used to transfer metadata (article, journal, or </a:t>
            </a:r>
            <a:r>
              <a:rPr lang="en-US" baseline="0" dirty="0" err="1" smtClean="0">
                <a:ea typeface="ＭＳ Ｐゴシック" pitchFamily="34" charset="-128"/>
              </a:rPr>
              <a:t>ebook</a:t>
            </a:r>
            <a:r>
              <a:rPr lang="en-US" baseline="0" dirty="0" smtClean="0">
                <a:ea typeface="ＭＳ Ｐゴシック" pitchFamily="34" charset="-128"/>
              </a:rPr>
              <a:t> information, for example) from one information provider to another.</a:t>
            </a:r>
            <a:endParaRPr lang="en-US" dirty="0" smtClean="0">
              <a:ea typeface="ＭＳ Ｐゴシック" pitchFamily="34" charset="-128"/>
            </a:endParaRPr>
          </a:p>
          <a:p>
            <a:endParaRPr lang="en-US" dirty="0" smtClean="0">
              <a:ea typeface="ＭＳ Ｐゴシック" pitchFamily="34" charset="-128"/>
            </a:endParaRPr>
          </a:p>
          <a:p>
            <a:r>
              <a:rPr lang="en-US" b="1" dirty="0" smtClean="0">
                <a:ea typeface="ＭＳ Ｐゴシック" pitchFamily="34" charset="-128"/>
              </a:rPr>
              <a:t>(click)</a:t>
            </a:r>
            <a:r>
              <a:rPr lang="en-US" dirty="0" smtClean="0">
                <a:ea typeface="ＭＳ Ｐゴシック" pitchFamily="34" charset="-128"/>
              </a:rPr>
              <a:t> National Information Standards Organization maintains the </a:t>
            </a:r>
            <a:r>
              <a:rPr lang="en-US" dirty="0" err="1" smtClean="0">
                <a:ea typeface="ＭＳ Ｐゴシック" pitchFamily="34" charset="-128"/>
              </a:rPr>
              <a:t>OpenURL</a:t>
            </a:r>
            <a:r>
              <a:rPr lang="en-US" dirty="0" smtClean="0">
                <a:ea typeface="ＭＳ Ｐゴシック" pitchFamily="34" charset="-128"/>
              </a:rPr>
              <a:t> standard, allowing communication between different data providers, but </a:t>
            </a:r>
            <a:r>
              <a:rPr lang="en-US" b="1" dirty="0" smtClean="0">
                <a:ea typeface="ＭＳ Ｐゴシック" pitchFamily="34" charset="-128"/>
              </a:rPr>
              <a:t>(click) </a:t>
            </a:r>
            <a:r>
              <a:rPr lang="en-US" dirty="0" smtClean="0">
                <a:ea typeface="ＭＳ Ｐゴシック" pitchFamily="34" charset="-128"/>
              </a:rPr>
              <a:t>there are sections of the </a:t>
            </a:r>
            <a:r>
              <a:rPr lang="en-US" dirty="0" err="1" smtClean="0">
                <a:ea typeface="ＭＳ Ｐゴシック" pitchFamily="34" charset="-128"/>
              </a:rPr>
              <a:t>OpenURL</a:t>
            </a:r>
            <a:r>
              <a:rPr lang="en-US" dirty="0" smtClean="0">
                <a:ea typeface="ＭＳ Ｐゴシック" pitchFamily="34" charset="-128"/>
              </a:rPr>
              <a:t> that are vendor-specific.</a:t>
            </a:r>
          </a:p>
          <a:p>
            <a:endParaRPr lang="en-US" dirty="0" smtClean="0">
              <a:ea typeface="ＭＳ Ｐゴシック" pitchFamily="34" charset="-128"/>
            </a:endParaRPr>
          </a:p>
          <a:p>
            <a:r>
              <a:rPr lang="en-US" b="1" dirty="0" smtClean="0">
                <a:ea typeface="ＭＳ Ｐゴシック" pitchFamily="34" charset="-128"/>
              </a:rPr>
              <a:t>(click)</a:t>
            </a:r>
            <a:r>
              <a:rPr lang="en-US" dirty="0" smtClean="0">
                <a:ea typeface="ＭＳ Ｐゴシック" pitchFamily="34" charset="-128"/>
              </a:rPr>
              <a:t> SFX handles two types of </a:t>
            </a:r>
            <a:r>
              <a:rPr lang="en-US" dirty="0" err="1" smtClean="0">
                <a:ea typeface="ＭＳ Ｐゴシック" pitchFamily="34" charset="-128"/>
              </a:rPr>
              <a:t>OpenURLs</a:t>
            </a:r>
            <a:r>
              <a:rPr lang="en-US" dirty="0" smtClean="0">
                <a:ea typeface="ＭＳ Ｐゴシック" pitchFamily="34" charset="-128"/>
              </a:rPr>
              <a:t> – the Source </a:t>
            </a:r>
            <a:r>
              <a:rPr lang="en-US" dirty="0" err="1" smtClean="0">
                <a:ea typeface="ＭＳ Ｐゴシック" pitchFamily="34" charset="-128"/>
              </a:rPr>
              <a:t>OpenURL</a:t>
            </a:r>
            <a:r>
              <a:rPr lang="en-US" dirty="0" smtClean="0">
                <a:ea typeface="ＭＳ Ｐゴシック" pitchFamily="34" charset="-128"/>
              </a:rPr>
              <a:t>, which is from the vendor, and the Target URL, which SFX generates.  We’ve worked with vendors to make sure we interpret their </a:t>
            </a:r>
            <a:r>
              <a:rPr lang="en-US" dirty="0" err="1" smtClean="0">
                <a:ea typeface="ＭＳ Ｐゴシック" pitchFamily="34" charset="-128"/>
              </a:rPr>
              <a:t>OpenURL</a:t>
            </a:r>
            <a:r>
              <a:rPr lang="en-US" dirty="0" smtClean="0">
                <a:ea typeface="ＭＳ Ｐゴシック" pitchFamily="34" charset="-128"/>
              </a:rPr>
              <a:t> correctly.  We use the data in the Source </a:t>
            </a:r>
            <a:r>
              <a:rPr lang="en-US" dirty="0" err="1" smtClean="0">
                <a:ea typeface="ＭＳ Ｐゴシック" pitchFamily="34" charset="-128"/>
              </a:rPr>
              <a:t>OpenURL</a:t>
            </a:r>
            <a:r>
              <a:rPr lang="en-US" dirty="0" smtClean="0">
                <a:ea typeface="ＭＳ Ｐゴシック" pitchFamily="34" charset="-128"/>
              </a:rPr>
              <a:t> to generate the target </a:t>
            </a:r>
            <a:r>
              <a:rPr lang="en-US" dirty="0" err="1" smtClean="0">
                <a:ea typeface="ＭＳ Ｐゴシック" pitchFamily="34" charset="-128"/>
              </a:rPr>
              <a:t>OpenURL</a:t>
            </a:r>
            <a:r>
              <a:rPr lang="en-US" dirty="0" smtClean="0">
                <a:ea typeface="ＭＳ Ｐゴシック" pitchFamily="34" charset="-128"/>
              </a:rPr>
              <a:t> which</a:t>
            </a:r>
            <a:r>
              <a:rPr lang="en-US" baseline="0" dirty="0" smtClean="0">
                <a:ea typeface="ＭＳ Ｐゴシック" pitchFamily="34" charset="-128"/>
              </a:rPr>
              <a:t> </a:t>
            </a:r>
            <a:r>
              <a:rPr lang="en-US" dirty="0" smtClean="0">
                <a:ea typeface="ＭＳ Ｐゴシック" pitchFamily="34" charset="-128"/>
              </a:rPr>
              <a:t>makes the request from the target</a:t>
            </a:r>
            <a:r>
              <a:rPr lang="en-US" baseline="0" dirty="0" smtClean="0">
                <a:ea typeface="ＭＳ Ｐゴシック" pitchFamily="34" charset="-128"/>
              </a:rPr>
              <a:t> (for full-text, for an abstract, etc.)</a:t>
            </a:r>
            <a:r>
              <a:rPr lang="en-US" dirty="0" smtClean="0">
                <a:ea typeface="ＭＳ Ｐゴシック" pitchFamily="34" charset="-128"/>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1664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622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2806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58857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14688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12393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165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4943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2827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4525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881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35326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5873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2745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6297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2440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0650"/>
            <a:ext cx="82296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1650" y="1163638"/>
            <a:ext cx="8140700" cy="5030787"/>
          </a:xfrm>
        </p:spPr>
        <p:txBody>
          <a:bodyPr/>
          <a:lstStyle/>
          <a:p>
            <a:pPr lvl="0"/>
            <a:endParaRPr lang="en-US" noProof="0" smtClean="0"/>
          </a:p>
        </p:txBody>
      </p:sp>
    </p:spTree>
    <p:extLst>
      <p:ext uri="{BB962C8B-B14F-4D97-AF65-F5344CB8AC3E}">
        <p14:creationId xmlns:p14="http://schemas.microsoft.com/office/powerpoint/2010/main" val="737254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65617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8496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16589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8837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8683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598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74715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90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1341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1483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1599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05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055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2802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ront pag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pic>
        <p:nvPicPr>
          <p:cNvPr id="7"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5"/>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70DDCCF3-2DDE-4AE2-A929-4AA735ADC0A7}"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12"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5" name="Picture 15"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solidFill>
                <a:schemeClr val="tx1"/>
              </a:solidFill>
              <a:latin typeface="Arial" pitchFamily="34" charset="0"/>
              <a:ea typeface="ＭＳ Ｐゴシック" pitchFamily="34" charset="-128"/>
            </a:endParaRPr>
          </a:p>
        </p:txBody>
      </p:sp>
      <p:pic>
        <p:nvPicPr>
          <p:cNvPr id="17"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4138" y="511810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1259419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3264344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pic>
        <p:nvPicPr>
          <p:cNvPr id="7"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5"/>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D4D3ACE5-C76C-4346-93C8-45A0C94679B6}"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8076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Front Page 2">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CD6BA1E1-E102-4903-B939-8BFD3642AD27}"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10"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1" name="Picture 14"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pic>
        <p:nvPicPr>
          <p:cNvPr id="15"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sfx"/>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14400" y="1462088"/>
            <a:ext cx="179228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2229356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61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165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9337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E1A1934-BC67-451E-B48A-1B9236AF55FB}" type="datetime1">
              <a:rPr lang="en-US"/>
              <a:pPr>
                <a:defRPr/>
              </a:pPr>
              <a:t>8/19/2014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485FFA-B021-44B6-923D-2DBDF64C10A1}" type="slidenum">
              <a:rPr lang="en-US"/>
              <a:pPr>
                <a:defRPr/>
              </a:pPr>
              <a:t>‹#›</a:t>
            </a:fld>
            <a:endParaRPr lang="en-US"/>
          </a:p>
        </p:txBody>
      </p:sp>
    </p:spTree>
    <p:extLst>
      <p:ext uri="{BB962C8B-B14F-4D97-AF65-F5344CB8AC3E}">
        <p14:creationId xmlns:p14="http://schemas.microsoft.com/office/powerpoint/2010/main" val="38479782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55C145B-A5E2-4767-87EE-69FC68B1D4ED}" type="datetime1">
              <a:rPr lang="en-US"/>
              <a:pPr>
                <a:defRPr/>
              </a:pPr>
              <a:t>8/19/2014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8766A0-FCC8-444D-A3E1-E6E5991676BF}" type="slidenum">
              <a:rPr lang="en-US"/>
              <a:pPr>
                <a:defRPr/>
              </a:pPr>
              <a:t>‹#›</a:t>
            </a:fld>
            <a:endParaRPr lang="en-US"/>
          </a:p>
        </p:txBody>
      </p:sp>
    </p:spTree>
    <p:extLst>
      <p:ext uri="{BB962C8B-B14F-4D97-AF65-F5344CB8AC3E}">
        <p14:creationId xmlns:p14="http://schemas.microsoft.com/office/powerpoint/2010/main" val="330402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B5F8962-8D97-4DDE-B04A-A39F4EF1DF0F}" type="datetime1">
              <a:rPr lang="en-US"/>
              <a:pPr>
                <a:defRPr/>
              </a:pPr>
              <a:t>8/19/2014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7C09C6-A827-4C07-A119-1A516288183D}" type="slidenum">
              <a:rPr lang="en-US"/>
              <a:pPr>
                <a:defRPr/>
              </a:pPr>
              <a:t>‹#›</a:t>
            </a:fld>
            <a:endParaRPr lang="en-US"/>
          </a:p>
        </p:txBody>
      </p:sp>
    </p:spTree>
    <p:extLst>
      <p:ext uri="{BB962C8B-B14F-4D97-AF65-F5344CB8AC3E}">
        <p14:creationId xmlns:p14="http://schemas.microsoft.com/office/powerpoint/2010/main" val="3328027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8B46CFA-6303-4C13-A07E-109056B8F3B4}" type="datetime1">
              <a:rPr lang="en-US"/>
              <a:pPr>
                <a:defRPr/>
              </a:pPr>
              <a:t>8/19/2014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9EE98A-7915-4E6D-9D1D-1E8A3FD6C035}" type="slidenum">
              <a:rPr lang="en-US"/>
              <a:pPr>
                <a:defRPr/>
              </a:pPr>
              <a:t>‹#›</a:t>
            </a:fld>
            <a:endParaRPr lang="en-US"/>
          </a:p>
        </p:txBody>
      </p:sp>
    </p:spTree>
    <p:extLst>
      <p:ext uri="{BB962C8B-B14F-4D97-AF65-F5344CB8AC3E}">
        <p14:creationId xmlns:p14="http://schemas.microsoft.com/office/powerpoint/2010/main" val="18628297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50CBD48-4AF8-4236-8008-F68D5B7B05E8}" type="datetime1">
              <a:rPr lang="en-US"/>
              <a:pPr>
                <a:defRPr/>
              </a:pPr>
              <a:t>8/19/2014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38ADE6-EADC-41D6-9E58-E18E99B94196}" type="slidenum">
              <a:rPr lang="en-US"/>
              <a:pPr>
                <a:defRPr/>
              </a:pPr>
              <a:t>‹#›</a:t>
            </a:fld>
            <a:endParaRPr lang="en-US"/>
          </a:p>
        </p:txBody>
      </p:sp>
    </p:spTree>
    <p:extLst>
      <p:ext uri="{BB962C8B-B14F-4D97-AF65-F5344CB8AC3E}">
        <p14:creationId xmlns:p14="http://schemas.microsoft.com/office/powerpoint/2010/main" val="33182063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381E1D0-096A-4402-B7AC-3B5581F80A00}" type="datetime1">
              <a:rPr lang="en-US"/>
              <a:pPr>
                <a:defRPr/>
              </a:pPr>
              <a:t>8/19/2014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BFC2BF-B14C-4492-BE64-FAEF4CABEEC1}" type="slidenum">
              <a:rPr lang="en-US"/>
              <a:pPr>
                <a:defRPr/>
              </a:pPr>
              <a:t>‹#›</a:t>
            </a:fld>
            <a:endParaRPr lang="en-US"/>
          </a:p>
        </p:txBody>
      </p:sp>
    </p:spTree>
    <p:extLst>
      <p:ext uri="{BB962C8B-B14F-4D97-AF65-F5344CB8AC3E}">
        <p14:creationId xmlns:p14="http://schemas.microsoft.com/office/powerpoint/2010/main" val="2038856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CA7F2F9-FC97-40FB-A7F6-4B6BCB14CA8D}" type="datetime1">
              <a:rPr lang="en-US"/>
              <a:pPr>
                <a:defRPr/>
              </a:pPr>
              <a:t>8/19/2014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931500-D4D9-4AFB-BA85-2B1A2278BF03}" type="slidenum">
              <a:rPr lang="en-US"/>
              <a:pPr>
                <a:defRPr/>
              </a:pPr>
              <a:t>‹#›</a:t>
            </a:fld>
            <a:endParaRPr lang="en-US"/>
          </a:p>
        </p:txBody>
      </p:sp>
    </p:spTree>
    <p:extLst>
      <p:ext uri="{BB962C8B-B14F-4D97-AF65-F5344CB8AC3E}">
        <p14:creationId xmlns:p14="http://schemas.microsoft.com/office/powerpoint/2010/main" val="263251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0335783-8514-4594-B966-4969144D724A}" type="datetime1">
              <a:rPr lang="en-US"/>
              <a:pPr>
                <a:defRPr/>
              </a:pPr>
              <a:t>8/19/2014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297F2C-17AD-4BE3-9D45-29E795033B13}" type="slidenum">
              <a:rPr lang="en-US"/>
              <a:pPr>
                <a:defRPr/>
              </a:pPr>
              <a:t>‹#›</a:t>
            </a:fld>
            <a:endParaRPr lang="en-US"/>
          </a:p>
        </p:txBody>
      </p:sp>
    </p:spTree>
    <p:extLst>
      <p:ext uri="{BB962C8B-B14F-4D97-AF65-F5344CB8AC3E}">
        <p14:creationId xmlns:p14="http://schemas.microsoft.com/office/powerpoint/2010/main" val="40182451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CCA188C-F28B-4BF4-89AE-E2C3C2AE3F1B}" type="datetime1">
              <a:rPr lang="en-US"/>
              <a:pPr>
                <a:defRPr/>
              </a:pPr>
              <a:t>8/19/2014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64501C-005A-4FB7-BB4B-7D21D798CB59}" type="slidenum">
              <a:rPr lang="en-US"/>
              <a:pPr>
                <a:defRPr/>
              </a:pPr>
              <a:t>‹#›</a:t>
            </a:fld>
            <a:endParaRPr lang="en-US"/>
          </a:p>
        </p:txBody>
      </p:sp>
    </p:spTree>
    <p:extLst>
      <p:ext uri="{BB962C8B-B14F-4D97-AF65-F5344CB8AC3E}">
        <p14:creationId xmlns:p14="http://schemas.microsoft.com/office/powerpoint/2010/main" val="8119279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DB60C5E-356A-4EE8-9001-C498B0EC4C93}" type="datetime1">
              <a:rPr lang="en-US"/>
              <a:pPr>
                <a:defRPr/>
              </a:pPr>
              <a:t>8/19/2014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9DA0A5-8D14-4F75-8C43-70AC3642D32C}" type="slidenum">
              <a:rPr lang="en-US"/>
              <a:pPr>
                <a:defRPr/>
              </a:pPr>
              <a:t>‹#›</a:t>
            </a:fld>
            <a:endParaRPr lang="en-US"/>
          </a:p>
        </p:txBody>
      </p:sp>
    </p:spTree>
    <p:extLst>
      <p:ext uri="{BB962C8B-B14F-4D97-AF65-F5344CB8AC3E}">
        <p14:creationId xmlns:p14="http://schemas.microsoft.com/office/powerpoint/2010/main" val="110571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0839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CE012BA-8E08-4248-A9A6-17A2816AF97B}" type="datetime1">
              <a:rPr lang="en-US"/>
              <a:pPr>
                <a:defRPr/>
              </a:pPr>
              <a:t>8/19/2014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1AFE2E-B715-4382-B60A-B6CA21E76441}" type="slidenum">
              <a:rPr lang="en-US"/>
              <a:pPr>
                <a:defRPr/>
              </a:pPr>
              <a:t>‹#›</a:t>
            </a:fld>
            <a:endParaRPr lang="en-US"/>
          </a:p>
        </p:txBody>
      </p:sp>
    </p:spTree>
    <p:extLst>
      <p:ext uri="{BB962C8B-B14F-4D97-AF65-F5344CB8AC3E}">
        <p14:creationId xmlns:p14="http://schemas.microsoft.com/office/powerpoint/2010/main" val="32291809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A7EF72CC-198A-4FEC-8AEE-B3D17F3BBAB4}" type="datetime1">
              <a:rPr lang="en-US"/>
              <a:pPr>
                <a:defRPr/>
              </a:pPr>
              <a:t>8/19/2014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1A0C4-3FF8-4B9D-8CC6-15FF14A916CD}" type="slidenum">
              <a:rPr lang="en-US"/>
              <a:pPr>
                <a:defRPr/>
              </a:pPr>
              <a:t>‹#›</a:t>
            </a:fld>
            <a:endParaRPr lang="en-US"/>
          </a:p>
        </p:txBody>
      </p:sp>
    </p:spTree>
    <p:extLst>
      <p:ext uri="{BB962C8B-B14F-4D97-AF65-F5344CB8AC3E}">
        <p14:creationId xmlns:p14="http://schemas.microsoft.com/office/powerpoint/2010/main" val="386746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6094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7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607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954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2.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9219"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pic>
        <p:nvPicPr>
          <p:cNvPr id="9221"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5801197D-BF18-45ED-8596-1419DCC173AB}"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922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9224"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9226"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9227"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9228"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Rectangle 3"/>
          <p:cNvSpPr>
            <a:spLocks noGrp="1" noChangeArrowheads="1"/>
          </p:cNvSpPr>
          <p:nvPr>
            <p:ph type="body" idx="1"/>
          </p:nvPr>
        </p:nvSpPr>
        <p:spPr bwMode="auto">
          <a:xfrm>
            <a:off x="501650" y="1163638"/>
            <a:ext cx="81407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30"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B20637"/>
          </a:solidFill>
          <a:latin typeface="+mj-lt"/>
          <a:ea typeface="+mj-ea"/>
          <a:cs typeface="+mj-cs"/>
        </a:defRPr>
      </a:lvl1pPr>
      <a:lvl2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eaLnBrk="0" fontAlgn="base" hangingPunct="0">
        <a:lnSpc>
          <a:spcPct val="125000"/>
        </a:lnSpc>
        <a:spcBef>
          <a:spcPct val="35000"/>
        </a:spcBef>
        <a:spcAft>
          <a:spcPct val="0"/>
        </a:spcAft>
        <a:buSzPct val="85000"/>
        <a:buChar char="•"/>
        <a:defRPr sz="2800">
          <a:solidFill>
            <a:srgbClr val="3E4C56"/>
          </a:solidFill>
          <a:latin typeface="+mn-lt"/>
          <a:ea typeface="+mn-ea"/>
          <a:cs typeface="+mn-cs"/>
        </a:defRPr>
      </a:lvl1pPr>
      <a:lvl2pPr marL="742950" indent="-285750" algn="l" rtl="0" eaLnBrk="0" fontAlgn="base" hangingPunct="0">
        <a:lnSpc>
          <a:spcPct val="125000"/>
        </a:lnSpc>
        <a:spcBef>
          <a:spcPct val="35000"/>
        </a:spcBef>
        <a:spcAft>
          <a:spcPct val="0"/>
        </a:spcAft>
        <a:buSzPct val="85000"/>
        <a:buChar char="•"/>
        <a:defRPr sz="2600">
          <a:solidFill>
            <a:srgbClr val="3E4C56"/>
          </a:solidFill>
          <a:latin typeface="+mn-lt"/>
          <a:ea typeface="+mn-ea"/>
          <a:cs typeface="+mn-cs"/>
        </a:defRPr>
      </a:lvl2pPr>
      <a:lvl3pPr marL="1143000" indent="-228600" algn="l" rtl="0" eaLnBrk="0" fontAlgn="base" hangingPunct="0">
        <a:lnSpc>
          <a:spcPct val="125000"/>
        </a:lnSpc>
        <a:spcBef>
          <a:spcPct val="35000"/>
        </a:spcBef>
        <a:spcAft>
          <a:spcPct val="0"/>
        </a:spcAft>
        <a:buSzPct val="85000"/>
        <a:buChar char="•"/>
        <a:defRPr sz="2400">
          <a:solidFill>
            <a:srgbClr val="3E4C56"/>
          </a:solidFill>
          <a:latin typeface="+mn-lt"/>
          <a:ea typeface="+mn-ea"/>
          <a:cs typeface="+mn-cs"/>
        </a:defRPr>
      </a:lvl3pPr>
      <a:lvl4pPr marL="1600200" indent="-228600" algn="l" rtl="0" eaLnBrk="0" fontAlgn="base" hangingPunct="0">
        <a:lnSpc>
          <a:spcPct val="125000"/>
        </a:lnSpc>
        <a:spcBef>
          <a:spcPct val="35000"/>
        </a:spcBef>
        <a:spcAft>
          <a:spcPct val="0"/>
        </a:spcAft>
        <a:buSzPct val="85000"/>
        <a:buChar char="•"/>
        <a:defRPr sz="2200">
          <a:solidFill>
            <a:srgbClr val="3E4C56"/>
          </a:solidFill>
          <a:latin typeface="+mn-lt"/>
          <a:ea typeface="+mn-ea"/>
          <a:cs typeface="+mn-cs"/>
        </a:defRPr>
      </a:lvl4pPr>
      <a:lvl5pPr marL="2057400" indent="-228600" algn="l" rtl="0" eaLnBrk="0" fontAlgn="base" hangingPunct="0">
        <a:lnSpc>
          <a:spcPct val="125000"/>
        </a:lnSpc>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10243"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pic>
        <p:nvPicPr>
          <p:cNvPr id="10245" name="Picture 5" descr="ExLibris-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169909F0-65CB-40C3-B771-5574D415E6B7}"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1024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248" name="Picture 6" descr="rule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10250"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10251"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252" name="Picture 6" descr="rule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Rectangle 3"/>
          <p:cNvSpPr>
            <a:spLocks noGrp="1" noChangeArrowheads="1"/>
          </p:cNvSpPr>
          <p:nvPr>
            <p:ph type="body" idx="1"/>
          </p:nvPr>
        </p:nvSpPr>
        <p:spPr bwMode="auto">
          <a:xfrm>
            <a:off x="501650" y="1163638"/>
            <a:ext cx="81407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0"/>
            <a:r>
              <a:rPr lang="en-US" smtClean="0"/>
              <a:t>Click to edit Master text styles</a:t>
            </a:r>
          </a:p>
          <a:p>
            <a:pPr lvl="1"/>
            <a:r>
              <a:rPr lang="en-US" smtClean="0"/>
              <a:t>Second level</a:t>
            </a:r>
          </a:p>
          <a:p>
            <a:pPr lvl="0"/>
            <a:r>
              <a:rPr lang="en-US" smtClean="0"/>
              <a:t>Click to edit Master text styles</a:t>
            </a:r>
          </a:p>
          <a:p>
            <a:pPr lvl="1"/>
            <a:r>
              <a:rPr lang="en-US" smtClean="0"/>
              <a:t>Second level</a:t>
            </a:r>
          </a:p>
          <a:p>
            <a:pPr lvl="1"/>
            <a:endParaRPr lang="en-US" smtClean="0"/>
          </a:p>
          <a:p>
            <a:pPr lvl="1"/>
            <a:endParaRPr lang="en-US" smtClean="0"/>
          </a:p>
        </p:txBody>
      </p:sp>
      <p:sp>
        <p:nvSpPr>
          <p:cNvPr id="10254"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95" r:id="rId1"/>
    <p:sldLayoutId id="2147484596" r:id="rId2"/>
    <p:sldLayoutId id="2147484597" r:id="rId3"/>
    <p:sldLayoutId id="2147484598" r:id="rId4"/>
    <p:sldLayoutId id="2147484599" r:id="rId5"/>
    <p:sldLayoutId id="2147484600" r:id="rId6"/>
    <p:sldLayoutId id="2147484601" r:id="rId7"/>
    <p:sldLayoutId id="2147484602" r:id="rId8"/>
    <p:sldLayoutId id="2147484603" r:id="rId9"/>
    <p:sldLayoutId id="2147484604" r:id="rId10"/>
    <p:sldLayoutId id="2147484605" r:id="rId11"/>
    <p:sldLayoutId id="2147484606"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B20637"/>
          </a:solidFill>
          <a:latin typeface="+mj-lt"/>
          <a:ea typeface="+mj-ea"/>
          <a:cs typeface="+mj-cs"/>
        </a:defRPr>
      </a:lvl1pPr>
      <a:lvl2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eaLnBrk="0" fontAlgn="base" hangingPunct="0">
        <a:lnSpc>
          <a:spcPct val="125000"/>
        </a:lnSpc>
        <a:spcBef>
          <a:spcPct val="35000"/>
        </a:spcBef>
        <a:spcAft>
          <a:spcPct val="0"/>
        </a:spcAft>
        <a:buSzPct val="85000"/>
        <a:buChar char="•"/>
        <a:defRPr sz="2800">
          <a:solidFill>
            <a:srgbClr val="3E4C56"/>
          </a:solidFill>
          <a:latin typeface="+mn-lt"/>
          <a:ea typeface="+mn-ea"/>
          <a:cs typeface="+mn-cs"/>
        </a:defRPr>
      </a:lvl1pPr>
      <a:lvl2pPr marL="742950" indent="-285750" algn="l" rtl="0" eaLnBrk="0" fontAlgn="base" hangingPunct="0">
        <a:lnSpc>
          <a:spcPct val="125000"/>
        </a:lnSpc>
        <a:spcBef>
          <a:spcPct val="35000"/>
        </a:spcBef>
        <a:spcAft>
          <a:spcPct val="0"/>
        </a:spcAft>
        <a:buSzPct val="85000"/>
        <a:defRPr sz="2200" i="1">
          <a:solidFill>
            <a:srgbClr val="3E4C56"/>
          </a:solidFill>
          <a:latin typeface="+mn-lt"/>
          <a:ea typeface="+mn-ea"/>
          <a:cs typeface="+mn-cs"/>
        </a:defRPr>
      </a:lvl2pPr>
      <a:lvl3pPr marL="1143000" indent="-228600" algn="l" rtl="0" eaLnBrk="0" fontAlgn="base" hangingPunct="0">
        <a:lnSpc>
          <a:spcPct val="125000"/>
        </a:lnSpc>
        <a:spcBef>
          <a:spcPct val="35000"/>
        </a:spcBef>
        <a:spcAft>
          <a:spcPct val="0"/>
        </a:spcAft>
        <a:buSzPct val="85000"/>
        <a:buChar char="•"/>
        <a:defRPr sz="2400">
          <a:solidFill>
            <a:srgbClr val="3E4C56"/>
          </a:solidFill>
          <a:latin typeface="+mn-lt"/>
          <a:ea typeface="+mn-ea"/>
          <a:cs typeface="+mn-cs"/>
        </a:defRPr>
      </a:lvl3pPr>
      <a:lvl4pPr marL="1600200" indent="-228600" algn="l" rtl="0" eaLnBrk="0" fontAlgn="base" hangingPunct="0">
        <a:lnSpc>
          <a:spcPct val="125000"/>
        </a:lnSpc>
        <a:spcBef>
          <a:spcPct val="35000"/>
        </a:spcBef>
        <a:spcAft>
          <a:spcPct val="0"/>
        </a:spcAft>
        <a:buSzPct val="85000"/>
        <a:buChar char="•"/>
        <a:defRPr sz="2200">
          <a:solidFill>
            <a:srgbClr val="3E4C56"/>
          </a:solidFill>
          <a:latin typeface="+mn-lt"/>
          <a:ea typeface="+mn-ea"/>
          <a:cs typeface="+mn-cs"/>
        </a:defRPr>
      </a:lvl4pPr>
      <a:lvl5pPr marL="2057400" indent="-228600" algn="l" rtl="0" eaLnBrk="0" fontAlgn="base" hangingPunct="0">
        <a:lnSpc>
          <a:spcPct val="125000"/>
        </a:lnSpc>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1126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sp>
        <p:nvSpPr>
          <p:cNvPr id="11269"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C1BB3BA0-C0C7-4149-8673-E07EC9A6FD85}"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11270"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1271"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11273"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11274"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1275"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B20637"/>
          </a:solidFill>
          <a:latin typeface="+mj-lt"/>
          <a:ea typeface="+mj-ea"/>
          <a:cs typeface="+mj-cs"/>
        </a:defRPr>
      </a:lvl1pPr>
      <a:lvl2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eaLnBrk="0" fontAlgn="base" hangingPunct="0">
        <a:spcBef>
          <a:spcPct val="35000"/>
        </a:spcBef>
        <a:spcAft>
          <a:spcPct val="0"/>
        </a:spcAft>
        <a:buSzPct val="85000"/>
        <a:buChar char="•"/>
        <a:defRPr sz="2800">
          <a:solidFill>
            <a:srgbClr val="3E4C56"/>
          </a:solidFill>
          <a:latin typeface="+mn-lt"/>
          <a:ea typeface="+mn-ea"/>
          <a:cs typeface="+mn-cs"/>
        </a:defRPr>
      </a:lvl1pPr>
      <a:lvl2pPr marL="742950" indent="-285750" algn="l" rtl="0" eaLnBrk="0" fontAlgn="base" hangingPunct="0">
        <a:spcBef>
          <a:spcPct val="35000"/>
        </a:spcBef>
        <a:spcAft>
          <a:spcPct val="0"/>
        </a:spcAft>
        <a:buSzPct val="85000"/>
        <a:buChar char="•"/>
        <a:defRPr sz="2600">
          <a:solidFill>
            <a:srgbClr val="3E4C56"/>
          </a:solidFill>
          <a:latin typeface="+mn-lt"/>
          <a:ea typeface="+mn-ea"/>
          <a:cs typeface="+mn-cs"/>
        </a:defRPr>
      </a:lvl2pPr>
      <a:lvl3pPr marL="1143000" indent="-228600" algn="l" rtl="0" eaLnBrk="0" fontAlgn="base" hangingPunct="0">
        <a:spcBef>
          <a:spcPct val="35000"/>
        </a:spcBef>
        <a:spcAft>
          <a:spcPct val="0"/>
        </a:spcAft>
        <a:buSzPct val="85000"/>
        <a:buChar char="•"/>
        <a:defRPr sz="2400">
          <a:solidFill>
            <a:srgbClr val="3E4C56"/>
          </a:solidFill>
          <a:latin typeface="+mn-lt"/>
          <a:ea typeface="+mn-ea"/>
          <a:cs typeface="+mn-cs"/>
        </a:defRPr>
      </a:lvl3pPr>
      <a:lvl4pPr marL="1600200" indent="-228600" algn="l" rtl="0" eaLnBrk="0" fontAlgn="base" hangingPunct="0">
        <a:spcBef>
          <a:spcPct val="35000"/>
        </a:spcBef>
        <a:spcAft>
          <a:spcPct val="0"/>
        </a:spcAft>
        <a:buSzPct val="85000"/>
        <a:buChar char="•"/>
        <a:defRPr sz="2200">
          <a:solidFill>
            <a:srgbClr val="3E4C56"/>
          </a:solidFill>
          <a:latin typeface="+mn-lt"/>
          <a:ea typeface="+mn-ea"/>
          <a:cs typeface="+mn-cs"/>
        </a:defRPr>
      </a:lvl4pPr>
      <a:lvl5pPr marL="2057400" indent="-228600" algn="l" rtl="0" eaLnBrk="0" fontAlgn="base" hangingPunct="0">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12291"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sp>
        <p:nvSpPr>
          <p:cNvPr id="12293"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98F107C2-5B5E-4A28-A449-67F51C9FA695}"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12295"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2296" name="Picture 6" descr="rule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Tree>
  </p:cSld>
  <p:clrMap bg1="lt1" tx1="dk1" bg2="lt2" tx2="dk2" accent1="accent1" accent2="accent2" accent3="accent3" accent4="accent4" accent5="accent5" accent6="accent6" hlink="hlink" folHlink="folHlink"/>
  <p:sldLayoutIdLst>
    <p:sldLayoutId id="2147484632" r:id="rId1"/>
    <p:sldLayoutId id="2147484618" r:id="rId2"/>
    <p:sldLayoutId id="2147484633" r:id="rId3"/>
    <p:sldLayoutId id="2147484634" r:id="rId4"/>
    <p:sldLayoutId id="2147484619" r:id="rId5"/>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B20637"/>
          </a:solidFill>
          <a:latin typeface="+mj-lt"/>
          <a:ea typeface="ＭＳ Ｐゴシック" charset="0"/>
          <a:cs typeface="+mj-cs"/>
        </a:defRPr>
      </a:lvl1pPr>
      <a:lvl2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2pPr>
      <a:lvl3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3pPr>
      <a:lvl4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4pPr>
      <a:lvl5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ＭＳ Ｐゴシック" charset="0"/>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2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b="0" smtClean="0">
                <a:solidFill>
                  <a:schemeClr val="tx1"/>
                </a:solidFill>
                <a:latin typeface="+mn-lt"/>
                <a:cs typeface="+mn-cs"/>
              </a:defRPr>
            </a:lvl1pPr>
          </a:lstStyle>
          <a:p>
            <a:pPr>
              <a:defRPr/>
            </a:pPr>
            <a:fld id="{0D6C1AAD-7718-4BA5-85FD-B2A56DD348EB}" type="datetime1">
              <a:rPr lang="en-US"/>
              <a:pPr>
                <a:defRPr/>
              </a:pPr>
              <a:t>8/19/2014</a:t>
            </a:fld>
            <a:endParaRPr lang="en-US"/>
          </a:p>
        </p:txBody>
      </p:sp>
      <p:sp>
        <p:nvSpPr>
          <p:cNvPr id="4229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smtClean="0">
                <a:solidFill>
                  <a:schemeClr val="tx1"/>
                </a:solidFill>
                <a:latin typeface="+mn-lt"/>
                <a:cs typeface="+mn-cs"/>
              </a:defRPr>
            </a:lvl1pPr>
          </a:lstStyle>
          <a:p>
            <a:pPr>
              <a:defRPr/>
            </a:pPr>
            <a:endParaRPr lang="en-US"/>
          </a:p>
        </p:txBody>
      </p:sp>
      <p:sp>
        <p:nvSpPr>
          <p:cNvPr id="4229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smtClean="0">
                <a:solidFill>
                  <a:schemeClr val="tx1"/>
                </a:solidFill>
                <a:latin typeface="+mn-lt"/>
                <a:cs typeface="+mn-cs"/>
              </a:defRPr>
            </a:lvl1pPr>
          </a:lstStyle>
          <a:p>
            <a:pPr>
              <a:defRPr/>
            </a:pPr>
            <a:fld id="{1826EB36-F6B6-4457-8276-9CA4D60C8C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23" r:id="rId4"/>
    <p:sldLayoutId id="2147484624" r:id="rId5"/>
    <p:sldLayoutId id="2147484625" r:id="rId6"/>
    <p:sldLayoutId id="2147484626" r:id="rId7"/>
    <p:sldLayoutId id="2147484627" r:id="rId8"/>
    <p:sldLayoutId id="2147484628" r:id="rId9"/>
    <p:sldLayoutId id="2147484629" r:id="rId10"/>
    <p:sldLayoutId id="2147484630" r:id="rId11"/>
    <p:sldLayoutId id="21474846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hyperlink" Target="http://www.customercenter.exlibrisgroup.com/"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hyperlink" Target="http://support.exlibrisgroup.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www.customercenter.exlibrisgroup.com/"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3.wmf"/><Relationship Id="rId2" Type="http://schemas.openxmlformats.org/officeDocument/2006/relationships/notesSlide" Target="../notesSlides/notesSlide7.xml"/><Relationship Id="rId16" Type="http://schemas.openxmlformats.org/officeDocument/2006/relationships/image" Target="../media/image17.png"/><Relationship Id="rId1" Type="http://schemas.openxmlformats.org/officeDocument/2006/relationships/slideLayout" Target="../slideLayouts/slideLayout51.xml"/><Relationship Id="rId6" Type="http://schemas.openxmlformats.org/officeDocument/2006/relationships/diagramColors" Target="../diagrams/colors1.xml"/><Relationship Id="rId11" Type="http://schemas.openxmlformats.org/officeDocument/2006/relationships/image" Target="../media/image12.png"/><Relationship Id="rId5" Type="http://schemas.openxmlformats.org/officeDocument/2006/relationships/diagramQuickStyle" Target="../diagrams/quickStyle1.xml"/><Relationship Id="rId15" Type="http://schemas.openxmlformats.org/officeDocument/2006/relationships/image" Target="../media/image16.jpeg"/><Relationship Id="rId10" Type="http://schemas.openxmlformats.org/officeDocument/2006/relationships/image" Target="../media/image11.wmf"/><Relationship Id="rId4" Type="http://schemas.openxmlformats.org/officeDocument/2006/relationships/diagramLayout" Target="../diagrams/layout1.xml"/><Relationship Id="rId9" Type="http://schemas.openxmlformats.org/officeDocument/2006/relationships/image" Target="../media/image10.png"/><Relationship Id="rId1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7"/>
          <p:cNvSpPr txBox="1">
            <a:spLocks noChangeArrowheads="1"/>
          </p:cNvSpPr>
          <p:nvPr/>
        </p:nvSpPr>
        <p:spPr bwMode="auto">
          <a:xfrm>
            <a:off x="923925" y="2928938"/>
            <a:ext cx="7334250"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rgbClr val="000000"/>
                </a:solidFill>
                <a:latin typeface="Verdana" pitchFamily="34" charset="0"/>
                <a:ea typeface="ヒラギノ角ゴ ProN W3" charset="-128"/>
                <a:sym typeface="Arial" pitchFamily="34" charset="0"/>
              </a:defRPr>
            </a:lvl1pPr>
            <a:lvl2pPr marL="742950" indent="-285750" eaLnBrk="0" hangingPunct="0">
              <a:defRPr b="1">
                <a:solidFill>
                  <a:srgbClr val="000000"/>
                </a:solidFill>
                <a:latin typeface="Verdana" pitchFamily="34" charset="0"/>
                <a:ea typeface="ヒラギノ角ゴ ProN W3" charset="-128"/>
                <a:sym typeface="Arial" pitchFamily="34" charset="0"/>
              </a:defRPr>
            </a:lvl2pPr>
            <a:lvl3pPr marL="1143000" indent="-228600" eaLnBrk="0" hangingPunct="0">
              <a:defRPr b="1">
                <a:solidFill>
                  <a:srgbClr val="000000"/>
                </a:solidFill>
                <a:latin typeface="Verdana" pitchFamily="34" charset="0"/>
                <a:ea typeface="ヒラギノ角ゴ ProN W3" charset="-128"/>
                <a:sym typeface="Arial" pitchFamily="34" charset="0"/>
              </a:defRPr>
            </a:lvl3pPr>
            <a:lvl4pPr marL="1600200" indent="-228600" eaLnBrk="0" hangingPunct="0">
              <a:defRPr b="1">
                <a:solidFill>
                  <a:srgbClr val="000000"/>
                </a:solidFill>
                <a:latin typeface="Verdana" pitchFamily="34" charset="0"/>
                <a:ea typeface="ヒラギノ角ゴ ProN W3" charset="-128"/>
                <a:sym typeface="Arial" pitchFamily="34" charset="0"/>
              </a:defRPr>
            </a:lvl4pPr>
            <a:lvl5pPr marL="2057400" indent="-228600" eaLnBrk="0" hangingPunct="0">
              <a:defRPr b="1">
                <a:solidFill>
                  <a:srgbClr val="000000"/>
                </a:solidFill>
                <a:latin typeface="Verdana" pitchFamily="34" charset="0"/>
                <a:ea typeface="ヒラギノ角ゴ ProN W3" charset="-128"/>
                <a:sym typeface="Arial" pitchFamily="34" charset="0"/>
              </a:defRPr>
            </a:lvl5pPr>
            <a:lvl6pPr marL="25146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9718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4290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8862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algn="l" eaLnBrk="1" hangingPunct="1">
              <a:spcBef>
                <a:spcPct val="50000"/>
              </a:spcBef>
            </a:pPr>
            <a:r>
              <a:rPr lang="en-US" sz="3200" dirty="0" smtClean="0">
                <a:solidFill>
                  <a:srgbClr val="3E4C56"/>
                </a:solidFill>
              </a:rPr>
              <a:t>Basic Troubleshooting</a:t>
            </a:r>
            <a:endParaRPr lang="en-US" sz="3200" dirty="0">
              <a:solidFill>
                <a:srgbClr val="3E4C5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How to see the OpenURL</a:t>
            </a:r>
          </a:p>
        </p:txBody>
      </p:sp>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187450"/>
            <a:ext cx="7997825" cy="4975225"/>
          </a:xfrm>
          <a:prstGeom prst="rect">
            <a:avLst/>
          </a:prstGeom>
          <a:noFill/>
          <a:ln w="9525">
            <a:solidFill>
              <a:schemeClr val="bg1">
                <a:lumMod val="50000"/>
              </a:schemeClr>
            </a:solidFill>
            <a:miter lim="800000"/>
            <a:headEnd/>
            <a:tailEnd/>
          </a:ln>
          <a:effectLst>
            <a:outerShdw blurRad="50800" dist="635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3768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7" y="1187450"/>
            <a:ext cx="7997825" cy="5059363"/>
          </a:xfrm>
          <a:prstGeom prst="rect">
            <a:avLst/>
          </a:prstGeom>
          <a:noFill/>
          <a:ln w="9525">
            <a:solidFill>
              <a:schemeClr val="bg1">
                <a:lumMod val="50000"/>
              </a:schemeClr>
            </a:solidFill>
            <a:miter lim="800000"/>
            <a:headEnd/>
            <a:tailEnd/>
          </a:ln>
          <a:effectLst>
            <a:outerShdw blurRad="50800" dist="635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6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7848600"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A04036"/>
                </a:solidFill>
                <a:miter lim="800000"/>
                <a:headEnd/>
                <a:tailEnd/>
              </a14:hiddenLine>
            </a:ext>
          </a:extLst>
        </p:spPr>
      </p:pic>
      <p:sp>
        <p:nvSpPr>
          <p:cNvPr id="65539" name="Rectangle 3"/>
          <p:cNvSpPr>
            <a:spLocks noGrp="1" noChangeArrowheads="1"/>
          </p:cNvSpPr>
          <p:nvPr>
            <p:ph type="title"/>
          </p:nvPr>
        </p:nvSpPr>
        <p:spPr/>
        <p:txBody>
          <a:bodyPr/>
          <a:lstStyle/>
          <a:p>
            <a:pPr eaLnBrk="1" hangingPunct="1"/>
            <a:r>
              <a:rPr lang="en-US" smtClean="0"/>
              <a:t>Example OpenURL</a:t>
            </a:r>
          </a:p>
        </p:txBody>
      </p:sp>
      <p:sp>
        <p:nvSpPr>
          <p:cNvPr id="378884" name="Rectangle 4"/>
          <p:cNvSpPr>
            <a:spLocks noChangeArrowheads="1"/>
          </p:cNvSpPr>
          <p:nvPr/>
        </p:nvSpPr>
        <p:spPr bwMode="auto">
          <a:xfrm>
            <a:off x="457200" y="914400"/>
            <a:ext cx="4724400" cy="304800"/>
          </a:xfrm>
          <a:prstGeom prst="rect">
            <a:avLst/>
          </a:prstGeom>
          <a:solidFill>
            <a:srgbClr val="FFFF00">
              <a:alpha val="38823"/>
            </a:srgbClr>
          </a:solidFill>
          <a:ln w="635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885" name="Rectangle 5"/>
          <p:cNvSpPr>
            <a:spLocks noChangeArrowheads="1"/>
          </p:cNvSpPr>
          <p:nvPr/>
        </p:nvSpPr>
        <p:spPr bwMode="auto">
          <a:xfrm>
            <a:off x="1143000" y="1981200"/>
            <a:ext cx="6400800" cy="304800"/>
          </a:xfrm>
          <a:prstGeom prst="rect">
            <a:avLst/>
          </a:prstGeom>
          <a:solidFill>
            <a:srgbClr val="FFFF00">
              <a:alpha val="38823"/>
            </a:srgbClr>
          </a:solidFill>
          <a:ln w="635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886" name="Rectangle 6"/>
          <p:cNvSpPr>
            <a:spLocks noChangeArrowheads="1"/>
          </p:cNvSpPr>
          <p:nvPr/>
        </p:nvSpPr>
        <p:spPr bwMode="auto">
          <a:xfrm>
            <a:off x="6477000" y="2362200"/>
            <a:ext cx="1752600" cy="228600"/>
          </a:xfrm>
          <a:prstGeom prst="rect">
            <a:avLst/>
          </a:prstGeom>
          <a:solidFill>
            <a:srgbClr val="FFFF00">
              <a:alpha val="38823"/>
            </a:srgbClr>
          </a:solidFill>
          <a:ln w="635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887" name="Rectangle 7"/>
          <p:cNvSpPr>
            <a:spLocks noChangeArrowheads="1"/>
          </p:cNvSpPr>
          <p:nvPr/>
        </p:nvSpPr>
        <p:spPr bwMode="auto">
          <a:xfrm>
            <a:off x="4419600" y="2362200"/>
            <a:ext cx="1600200" cy="304800"/>
          </a:xfrm>
          <a:prstGeom prst="rect">
            <a:avLst/>
          </a:prstGeom>
          <a:solidFill>
            <a:srgbClr val="FFFF00">
              <a:alpha val="38823"/>
            </a:srgbClr>
          </a:solidFill>
          <a:ln w="635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888" name="Rectangle 8"/>
          <p:cNvSpPr>
            <a:spLocks noChangeArrowheads="1"/>
          </p:cNvSpPr>
          <p:nvPr/>
        </p:nvSpPr>
        <p:spPr bwMode="auto">
          <a:xfrm>
            <a:off x="457200" y="2667000"/>
            <a:ext cx="7772400" cy="685800"/>
          </a:xfrm>
          <a:prstGeom prst="rect">
            <a:avLst/>
          </a:prstGeom>
          <a:solidFill>
            <a:srgbClr val="FFFF00">
              <a:alpha val="38823"/>
            </a:srgbClr>
          </a:solidFill>
          <a:ln w="635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889" name="Rectangle 9"/>
          <p:cNvSpPr>
            <a:spLocks noChangeArrowheads="1"/>
          </p:cNvSpPr>
          <p:nvPr/>
        </p:nvSpPr>
        <p:spPr bwMode="auto">
          <a:xfrm>
            <a:off x="533400" y="3352800"/>
            <a:ext cx="2057400" cy="381000"/>
          </a:xfrm>
          <a:prstGeom prst="rect">
            <a:avLst/>
          </a:prstGeom>
          <a:solidFill>
            <a:srgbClr val="FFFF00">
              <a:alpha val="38823"/>
            </a:srgbClr>
          </a:solidFill>
          <a:ln w="635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890" name="Rectangle 10"/>
          <p:cNvSpPr>
            <a:spLocks noChangeArrowheads="1"/>
          </p:cNvSpPr>
          <p:nvPr/>
        </p:nvSpPr>
        <p:spPr bwMode="auto">
          <a:xfrm>
            <a:off x="1600200" y="4419600"/>
            <a:ext cx="1600200" cy="304800"/>
          </a:xfrm>
          <a:prstGeom prst="rect">
            <a:avLst/>
          </a:prstGeom>
          <a:solidFill>
            <a:srgbClr val="FFFF00">
              <a:alpha val="38823"/>
            </a:srgbClr>
          </a:solidFill>
          <a:ln w="635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891" name="Rectangle 11"/>
          <p:cNvSpPr>
            <a:spLocks noChangeArrowheads="1"/>
          </p:cNvSpPr>
          <p:nvPr/>
        </p:nvSpPr>
        <p:spPr bwMode="auto">
          <a:xfrm>
            <a:off x="3657600" y="4419600"/>
            <a:ext cx="1295400" cy="228600"/>
          </a:xfrm>
          <a:prstGeom prst="rect">
            <a:avLst/>
          </a:prstGeom>
          <a:solidFill>
            <a:srgbClr val="FFFF00">
              <a:alpha val="38823"/>
            </a:srgbClr>
          </a:solidFill>
          <a:ln w="635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892" name="Rectangle 12"/>
          <p:cNvSpPr>
            <a:spLocks noChangeArrowheads="1"/>
          </p:cNvSpPr>
          <p:nvPr/>
        </p:nvSpPr>
        <p:spPr bwMode="auto">
          <a:xfrm>
            <a:off x="5562600" y="4419600"/>
            <a:ext cx="914400" cy="304800"/>
          </a:xfrm>
          <a:prstGeom prst="rect">
            <a:avLst/>
          </a:prstGeom>
          <a:solidFill>
            <a:srgbClr val="FFFF00">
              <a:alpha val="38823"/>
            </a:srgbClr>
          </a:solidFill>
          <a:ln w="635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893" name="Rectangle 13"/>
          <p:cNvSpPr>
            <a:spLocks noChangeArrowheads="1"/>
          </p:cNvSpPr>
          <p:nvPr/>
        </p:nvSpPr>
        <p:spPr bwMode="auto">
          <a:xfrm>
            <a:off x="3048000" y="4800600"/>
            <a:ext cx="1143000" cy="228600"/>
          </a:xfrm>
          <a:prstGeom prst="rect">
            <a:avLst/>
          </a:prstGeom>
          <a:solidFill>
            <a:srgbClr val="FFFF00">
              <a:alpha val="38823"/>
            </a:srgbClr>
          </a:solidFill>
          <a:ln w="635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894" name="Rectangle 14"/>
          <p:cNvSpPr>
            <a:spLocks noChangeArrowheads="1"/>
          </p:cNvSpPr>
          <p:nvPr/>
        </p:nvSpPr>
        <p:spPr bwMode="auto">
          <a:xfrm>
            <a:off x="4648200" y="4800600"/>
            <a:ext cx="1295400" cy="228600"/>
          </a:xfrm>
          <a:prstGeom prst="rect">
            <a:avLst/>
          </a:prstGeom>
          <a:solidFill>
            <a:srgbClr val="FFFF00">
              <a:alpha val="38823"/>
            </a:srgbClr>
          </a:solidFill>
          <a:ln w="635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895" name="Rectangle 15"/>
          <p:cNvSpPr>
            <a:spLocks noChangeArrowheads="1"/>
          </p:cNvSpPr>
          <p:nvPr/>
        </p:nvSpPr>
        <p:spPr bwMode="auto">
          <a:xfrm>
            <a:off x="6400800" y="4800600"/>
            <a:ext cx="1143000" cy="304800"/>
          </a:xfrm>
          <a:prstGeom prst="rect">
            <a:avLst/>
          </a:prstGeom>
          <a:solidFill>
            <a:srgbClr val="FFFF00">
              <a:alpha val="38823"/>
            </a:srgbClr>
          </a:solidFill>
          <a:ln w="635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896" name="Rectangle 16"/>
          <p:cNvSpPr>
            <a:spLocks noChangeArrowheads="1"/>
          </p:cNvSpPr>
          <p:nvPr/>
        </p:nvSpPr>
        <p:spPr bwMode="auto">
          <a:xfrm>
            <a:off x="1905000" y="5105400"/>
            <a:ext cx="1828800" cy="304800"/>
          </a:xfrm>
          <a:prstGeom prst="rect">
            <a:avLst/>
          </a:prstGeom>
          <a:solidFill>
            <a:srgbClr val="FFFF00">
              <a:alpha val="38823"/>
            </a:srgbClr>
          </a:solidFill>
          <a:ln w="635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897" name="Rectangle 17"/>
          <p:cNvSpPr>
            <a:spLocks noChangeArrowheads="1"/>
          </p:cNvSpPr>
          <p:nvPr/>
        </p:nvSpPr>
        <p:spPr bwMode="auto">
          <a:xfrm>
            <a:off x="4267200" y="4038600"/>
            <a:ext cx="2971800" cy="304800"/>
          </a:xfrm>
          <a:prstGeom prst="rect">
            <a:avLst/>
          </a:prstGeom>
          <a:solidFill>
            <a:srgbClr val="FFFF00">
              <a:alpha val="38823"/>
            </a:srgbClr>
          </a:solidFill>
          <a:ln w="635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898" name="Rectangle 18"/>
          <p:cNvSpPr>
            <a:spLocks noChangeArrowheads="1"/>
          </p:cNvSpPr>
          <p:nvPr/>
        </p:nvSpPr>
        <p:spPr bwMode="auto">
          <a:xfrm>
            <a:off x="2971800" y="3352800"/>
            <a:ext cx="5181600" cy="304800"/>
          </a:xfrm>
          <a:prstGeom prst="rect">
            <a:avLst/>
          </a:prstGeom>
          <a:solidFill>
            <a:srgbClr val="FFFF00">
              <a:alpha val="38823"/>
            </a:srgbClr>
          </a:solidFill>
          <a:ln w="635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899" name="Rectangle 19"/>
          <p:cNvSpPr>
            <a:spLocks noChangeArrowheads="1"/>
          </p:cNvSpPr>
          <p:nvPr/>
        </p:nvSpPr>
        <p:spPr bwMode="auto">
          <a:xfrm>
            <a:off x="457200" y="3733800"/>
            <a:ext cx="2133600" cy="304800"/>
          </a:xfrm>
          <a:prstGeom prst="rect">
            <a:avLst/>
          </a:prstGeom>
          <a:solidFill>
            <a:srgbClr val="FFFF00">
              <a:alpha val="38823"/>
            </a:srgbClr>
          </a:solidFill>
          <a:ln w="635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2800" smtClean="0"/>
              <a:t>Troubleshooting: OpenURL Generator</a:t>
            </a:r>
          </a:p>
        </p:txBody>
      </p:sp>
      <p:pic>
        <p:nvPicPr>
          <p:cNvPr id="665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187450"/>
            <a:ext cx="5027613" cy="5353050"/>
          </a:xfrm>
          <a:prstGeom prst="rect">
            <a:avLst/>
          </a:prstGeom>
          <a:noFill/>
          <a:ln w="9525">
            <a:solidFill>
              <a:schemeClr val="bg1">
                <a:lumMod val="50000"/>
              </a:schemeClr>
            </a:solidFill>
            <a:miter lim="800000"/>
            <a:headEnd/>
            <a:tailEnd/>
          </a:ln>
          <a:effectLst>
            <a:outerShdw blurRad="50800" dist="635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Agenda</a:t>
            </a:r>
          </a:p>
        </p:txBody>
      </p:sp>
      <p:sp>
        <p:nvSpPr>
          <p:cNvPr id="20483" name="Rectangle 3"/>
          <p:cNvSpPr>
            <a:spLocks noGrp="1" noChangeArrowheads="1"/>
          </p:cNvSpPr>
          <p:nvPr>
            <p:ph type="body" idx="1"/>
          </p:nvPr>
        </p:nvSpPr>
        <p:spPr>
          <a:xfrm>
            <a:off x="501650" y="1163638"/>
            <a:ext cx="8140700" cy="5376862"/>
          </a:xfrm>
        </p:spPr>
        <p:txBody>
          <a:bodyPr/>
          <a:lstStyle/>
          <a:p>
            <a:pPr eaLnBrk="1" hangingPunct="1"/>
            <a:r>
              <a:rPr lang="en-US" dirty="0" smtClean="0">
                <a:solidFill>
                  <a:schemeClr val="bg1">
                    <a:lumMod val="75000"/>
                  </a:schemeClr>
                </a:solidFill>
              </a:rPr>
              <a:t>Introduction</a:t>
            </a:r>
          </a:p>
          <a:p>
            <a:pPr eaLnBrk="1" hangingPunct="1"/>
            <a:r>
              <a:rPr lang="en-US" dirty="0" err="1" smtClean="0">
                <a:solidFill>
                  <a:schemeClr val="bg1">
                    <a:lumMod val="75000"/>
                  </a:schemeClr>
                </a:solidFill>
              </a:rPr>
              <a:t>OpenURL</a:t>
            </a:r>
            <a:r>
              <a:rPr lang="en-US" dirty="0" smtClean="0">
                <a:solidFill>
                  <a:schemeClr val="bg1">
                    <a:lumMod val="75000"/>
                  </a:schemeClr>
                </a:solidFill>
              </a:rPr>
              <a:t> Generator</a:t>
            </a:r>
          </a:p>
          <a:p>
            <a:pPr eaLnBrk="1" hangingPunct="1"/>
            <a:r>
              <a:rPr lang="en-US" dirty="0" smtClean="0"/>
              <a:t>Missing and broken links</a:t>
            </a:r>
          </a:p>
          <a:p>
            <a:pPr eaLnBrk="1" hangingPunct="1"/>
            <a:r>
              <a:rPr lang="en-US" dirty="0" smtClean="0">
                <a:solidFill>
                  <a:schemeClr val="bg1">
                    <a:lumMod val="75000"/>
                  </a:schemeClr>
                </a:solidFill>
              </a:rPr>
              <a:t>Debugging issues</a:t>
            </a:r>
          </a:p>
          <a:p>
            <a:pPr eaLnBrk="1" hangingPunct="1"/>
            <a:r>
              <a:rPr lang="en-US" dirty="0" smtClean="0">
                <a:solidFill>
                  <a:schemeClr val="bg1">
                    <a:lumMod val="75000"/>
                  </a:schemeClr>
                </a:solidFill>
              </a:rPr>
              <a:t>Reporting issues to Support</a:t>
            </a:r>
          </a:p>
          <a:p>
            <a:pPr eaLnBrk="1" hangingPunct="1"/>
            <a:r>
              <a:rPr lang="en-US" dirty="0" smtClean="0">
                <a:solidFill>
                  <a:schemeClr val="bg1">
                    <a:lumMod val="75000"/>
                  </a:schemeClr>
                </a:solidFill>
              </a:rPr>
              <a:t>Summary and </a:t>
            </a:r>
            <a:r>
              <a:rPr lang="en-US" dirty="0">
                <a:solidFill>
                  <a:schemeClr val="bg1">
                    <a:lumMod val="75000"/>
                  </a:schemeClr>
                </a:solidFill>
              </a:rPr>
              <a:t>a</a:t>
            </a:r>
            <a:r>
              <a:rPr lang="en-US" dirty="0" smtClean="0">
                <a:solidFill>
                  <a:schemeClr val="bg1">
                    <a:lumMod val="75000"/>
                  </a:schemeClr>
                </a:solidFill>
              </a:rPr>
              <a:t>dditional resources</a:t>
            </a:r>
          </a:p>
        </p:txBody>
      </p:sp>
    </p:spTree>
    <p:extLst>
      <p:ext uri="{BB962C8B-B14F-4D97-AF65-F5344CB8AC3E}">
        <p14:creationId xmlns:p14="http://schemas.microsoft.com/office/powerpoint/2010/main" val="324013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20650"/>
            <a:ext cx="8686800" cy="533400"/>
          </a:xfrm>
        </p:spPr>
        <p:txBody>
          <a:bodyPr/>
          <a:lstStyle/>
          <a:p>
            <a:pPr eaLnBrk="1" hangingPunct="1"/>
            <a:r>
              <a:rPr lang="en-US" smtClean="0"/>
              <a:t>Troubleshooting: No Link</a:t>
            </a:r>
          </a:p>
        </p:txBody>
      </p:sp>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5553075" cy="4343400"/>
          </a:xfrm>
          <a:prstGeom prst="rect">
            <a:avLst/>
          </a:prstGeom>
          <a:noFill/>
          <a:ln w="9525">
            <a:solidFill>
              <a:schemeClr val="bg1">
                <a:lumMod val="50000"/>
              </a:schemeClr>
            </a:solidFill>
            <a:miter lim="800000"/>
            <a:headEnd/>
            <a:tailEnd/>
          </a:ln>
          <a:effectLst>
            <a:outerShdw blurRad="50800" dist="635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
        <p:nvSpPr>
          <p:cNvPr id="382980" name="AutoShape 4"/>
          <p:cNvSpPr>
            <a:spLocks noChangeArrowheads="1"/>
          </p:cNvSpPr>
          <p:nvPr/>
        </p:nvSpPr>
        <p:spPr bwMode="auto">
          <a:xfrm>
            <a:off x="5029200" y="685800"/>
            <a:ext cx="3810000" cy="2362200"/>
          </a:xfrm>
          <a:prstGeom prst="cloudCallout">
            <a:avLst>
              <a:gd name="adj1" fmla="val -43917"/>
              <a:gd name="adj2" fmla="val 85551"/>
            </a:avLst>
          </a:prstGeom>
          <a:solidFill>
            <a:schemeClr val="bg1"/>
          </a:solidFill>
          <a:ln w="6350">
            <a:solidFill>
              <a:srgbClr val="A6A6A6"/>
            </a:solidFill>
            <a:round/>
            <a:headEnd/>
            <a:tailEnd/>
          </a:ln>
          <a:effectLst>
            <a:outerShdw dist="35921" dir="2700000" algn="ctr" rotWithShape="0">
              <a:srgbClr val="808080"/>
            </a:outerShdw>
          </a:effectLst>
        </p:spPr>
        <p:txBody>
          <a:bodyPr anchor="ctr"/>
          <a:lstStyle/>
          <a:p>
            <a:r>
              <a:rPr lang="en-US"/>
              <a:t>Don’t we get this from EBSCO, too?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2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t>Why you don’t see it &amp; what to do</a:t>
            </a:r>
          </a:p>
        </p:txBody>
      </p:sp>
      <p:sp>
        <p:nvSpPr>
          <p:cNvPr id="385027" name="Rectangle 3"/>
          <p:cNvSpPr>
            <a:spLocks noGrp="1" noChangeArrowheads="1"/>
          </p:cNvSpPr>
          <p:nvPr>
            <p:ph type="body" idx="1"/>
          </p:nvPr>
        </p:nvSpPr>
        <p:spPr>
          <a:xfrm>
            <a:off x="501650" y="1163638"/>
            <a:ext cx="8140700" cy="5376862"/>
          </a:xfrm>
        </p:spPr>
        <p:txBody>
          <a:bodyPr/>
          <a:lstStyle/>
          <a:p>
            <a:pPr eaLnBrk="1" hangingPunct="1"/>
            <a:r>
              <a:rPr lang="en-US" dirty="0" smtClean="0"/>
              <a:t>Threshold filtering it out</a:t>
            </a:r>
          </a:p>
          <a:p>
            <a:pPr lvl="1" eaLnBrk="1" hangingPunct="1"/>
            <a:r>
              <a:rPr lang="en-US" dirty="0" smtClean="0"/>
              <a:t>Check publication details in A-Z list and/or object thresholds in SFX </a:t>
            </a:r>
            <a:r>
              <a:rPr lang="en-US" dirty="0" smtClean="0"/>
              <a:t>Admin Center</a:t>
            </a:r>
            <a:endParaRPr lang="en-US" dirty="0" smtClean="0"/>
          </a:p>
          <a:p>
            <a:pPr eaLnBrk="1" hangingPunct="1"/>
            <a:r>
              <a:rPr lang="en-US" dirty="0" smtClean="0"/>
              <a:t>Target / service / object not active</a:t>
            </a:r>
          </a:p>
          <a:p>
            <a:pPr lvl="1" eaLnBrk="1" hangingPunct="1"/>
            <a:r>
              <a:rPr lang="en-US" dirty="0" smtClean="0"/>
              <a:t>Check SFX Admin Center &amp; make changes/corrections as needed</a:t>
            </a:r>
          </a:p>
          <a:p>
            <a:pPr eaLnBrk="1" hangingPunct="1"/>
            <a:r>
              <a:rPr lang="en-US" dirty="0"/>
              <a:t>Article not available on vendor’s site</a:t>
            </a:r>
          </a:p>
          <a:p>
            <a:pPr lvl="1" eaLnBrk="1" hangingPunct="1"/>
            <a:r>
              <a:rPr lang="en-US" dirty="0"/>
              <a:t>Check vendor </a:t>
            </a:r>
            <a:r>
              <a:rPr lang="en-US" dirty="0" smtClean="0"/>
              <a:t>site</a:t>
            </a:r>
          </a:p>
          <a:p>
            <a:pPr eaLnBrk="1" hangingPunct="1"/>
            <a:r>
              <a:rPr lang="en-US" dirty="0" smtClean="0"/>
              <a:t>Submit support case as needed</a:t>
            </a:r>
          </a:p>
        </p:txBody>
      </p:sp>
    </p:spTree>
    <p:extLst>
      <p:ext uri="{BB962C8B-B14F-4D97-AF65-F5344CB8AC3E}">
        <p14:creationId xmlns:p14="http://schemas.microsoft.com/office/powerpoint/2010/main" val="336315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50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502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50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502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502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50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Troubleshooting: Link is broken</a:t>
            </a:r>
          </a:p>
        </p:txBody>
      </p:sp>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20" y="1188720"/>
            <a:ext cx="6688618" cy="5029200"/>
          </a:xfrm>
          <a:prstGeom prst="rect">
            <a:avLst/>
          </a:prstGeom>
          <a:noFill/>
          <a:ln w="9525">
            <a:solidFill>
              <a:schemeClr val="bg1">
                <a:lumMod val="50000"/>
              </a:schemeClr>
            </a:solidFill>
            <a:miter lim="800000"/>
            <a:headEnd/>
            <a:tailEnd/>
          </a:ln>
          <a:effectLst>
            <a:outerShdw blurRad="50800" dist="635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dirty="0" smtClean="0"/>
              <a:t>Why it’s broken &amp; what to do</a:t>
            </a:r>
          </a:p>
        </p:txBody>
      </p:sp>
      <p:sp>
        <p:nvSpPr>
          <p:cNvPr id="391171" name="Rectangle 3"/>
          <p:cNvSpPr>
            <a:spLocks noGrp="1" noChangeArrowheads="1"/>
          </p:cNvSpPr>
          <p:nvPr>
            <p:ph type="body" idx="1"/>
          </p:nvPr>
        </p:nvSpPr>
        <p:spPr>
          <a:xfrm>
            <a:off x="501650" y="1066800"/>
            <a:ext cx="8140700" cy="5376862"/>
          </a:xfrm>
        </p:spPr>
        <p:txBody>
          <a:bodyPr/>
          <a:lstStyle/>
          <a:p>
            <a:pPr eaLnBrk="1" hangingPunct="1"/>
            <a:r>
              <a:rPr lang="en-US" dirty="0" smtClean="0"/>
              <a:t>Vendor site down or article not available on vendor’s site</a:t>
            </a:r>
          </a:p>
          <a:p>
            <a:pPr lvl="1" eaLnBrk="1" hangingPunct="1"/>
            <a:r>
              <a:rPr lang="en-US" dirty="0" smtClean="0"/>
              <a:t>Check vendor site</a:t>
            </a:r>
          </a:p>
          <a:p>
            <a:pPr eaLnBrk="1" hangingPunct="1"/>
            <a:r>
              <a:rPr lang="en-US" dirty="0"/>
              <a:t>Linking parameters configured incorrectly</a:t>
            </a:r>
          </a:p>
          <a:p>
            <a:pPr lvl="1" eaLnBrk="1" hangingPunct="1"/>
            <a:r>
              <a:rPr lang="en-US" dirty="0"/>
              <a:t>Review linking parameters in SFX Admin Center for target/target </a:t>
            </a:r>
            <a:r>
              <a:rPr lang="en-US" dirty="0" smtClean="0"/>
              <a:t>service</a:t>
            </a:r>
          </a:p>
          <a:p>
            <a:pPr eaLnBrk="1" hangingPunct="1"/>
            <a:r>
              <a:rPr lang="en-US" dirty="0" err="1" smtClean="0"/>
              <a:t>OpenURL</a:t>
            </a:r>
            <a:r>
              <a:rPr lang="en-US" dirty="0" smtClean="0"/>
              <a:t> incorrect or incomplete</a:t>
            </a:r>
          </a:p>
          <a:p>
            <a:pPr lvl="1" eaLnBrk="1" hangingPunct="1"/>
            <a:r>
              <a:rPr lang="en-US" dirty="0" smtClean="0"/>
              <a:t>Review data in </a:t>
            </a:r>
            <a:r>
              <a:rPr lang="en-US" dirty="0" err="1" smtClean="0"/>
              <a:t>OpenURL</a:t>
            </a:r>
            <a:r>
              <a:rPr lang="en-US" dirty="0" smtClean="0"/>
              <a:t> and use that data to search in vendor site to see if it’s correct/incorrect</a:t>
            </a:r>
          </a:p>
          <a:p>
            <a:pPr lvl="1" eaLnBrk="1" hangingPunct="1"/>
            <a:r>
              <a:rPr lang="en-US" dirty="0" smtClean="0"/>
              <a:t>Log support case as needed</a:t>
            </a:r>
          </a:p>
        </p:txBody>
      </p:sp>
    </p:spTree>
    <p:extLst>
      <p:ext uri="{BB962C8B-B14F-4D97-AF65-F5344CB8AC3E}">
        <p14:creationId xmlns:p14="http://schemas.microsoft.com/office/powerpoint/2010/main" val="352355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11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117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1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117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117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1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0650"/>
            <a:ext cx="8763000" cy="533400"/>
          </a:xfrm>
        </p:spPr>
        <p:txBody>
          <a:bodyPr/>
          <a:lstStyle/>
          <a:p>
            <a:r>
              <a:rPr lang="en-US" dirty="0" smtClean="0"/>
              <a:t>Troubleshooting: Report Broken Link</a:t>
            </a:r>
            <a:endParaRPr lang="en-US" dirty="0"/>
          </a:p>
        </p:txBody>
      </p:sp>
      <p:sp>
        <p:nvSpPr>
          <p:cNvPr id="3" name="Content Placeholder 2"/>
          <p:cNvSpPr>
            <a:spLocks noGrp="1"/>
          </p:cNvSpPr>
          <p:nvPr>
            <p:ph idx="1"/>
          </p:nvPr>
        </p:nvSpPr>
        <p:spPr/>
        <p:txBody>
          <a:bodyPr/>
          <a:lstStyle/>
          <a:p>
            <a:r>
              <a:rPr lang="en-US" dirty="0" smtClean="0"/>
              <a:t>Displays </a:t>
            </a:r>
            <a:r>
              <a:rPr lang="en-US" dirty="0"/>
              <a:t>in SFX menu </a:t>
            </a:r>
            <a:r>
              <a:rPr lang="en-US" dirty="0" smtClean="0"/>
              <a:t>for </a:t>
            </a:r>
            <a:r>
              <a:rPr lang="en-US" dirty="0"/>
              <a:t>full text, abstract, and table of contents </a:t>
            </a:r>
            <a:r>
              <a:rPr lang="en-US" dirty="0" smtClean="0"/>
              <a:t>services - </a:t>
            </a:r>
            <a:r>
              <a:rPr lang="en-US" i="1" dirty="0"/>
              <a:t>if</a:t>
            </a:r>
            <a:r>
              <a:rPr lang="en-US" dirty="0"/>
              <a:t> </a:t>
            </a:r>
            <a:r>
              <a:rPr lang="en-US" dirty="0" smtClean="0"/>
              <a:t>Go</a:t>
            </a:r>
            <a:r>
              <a:rPr lang="en-US" b="1" dirty="0" smtClean="0"/>
              <a:t> </a:t>
            </a:r>
            <a:r>
              <a:rPr lang="en-US" dirty="0"/>
              <a:t>button or </a:t>
            </a:r>
            <a:r>
              <a:rPr lang="en-US" dirty="0" smtClean="0"/>
              <a:t>target link is clicked </a:t>
            </a:r>
          </a:p>
          <a:p>
            <a:r>
              <a:rPr lang="en-US" dirty="0" smtClean="0"/>
              <a:t>Reports </a:t>
            </a:r>
            <a:r>
              <a:rPr lang="en-US" dirty="0"/>
              <a:t>broken target links to </a:t>
            </a:r>
            <a:r>
              <a:rPr lang="en-US" dirty="0" smtClean="0"/>
              <a:t>Ex </a:t>
            </a:r>
            <a:r>
              <a:rPr lang="en-US" dirty="0" err="1" smtClean="0"/>
              <a:t>Libris</a:t>
            </a:r>
            <a:r>
              <a:rPr lang="en-US" dirty="0" smtClean="0"/>
              <a:t> </a:t>
            </a:r>
            <a:r>
              <a:rPr lang="en-US" dirty="0"/>
              <a:t>and to any e‐mail address you configure </a:t>
            </a:r>
            <a:endParaRPr lang="en-US" dirty="0" smtClean="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779" y="4219689"/>
            <a:ext cx="7175621" cy="1876311"/>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42760" y="4800600"/>
            <a:ext cx="1246909" cy="35724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671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Agenda</a:t>
            </a:r>
          </a:p>
        </p:txBody>
      </p:sp>
      <p:sp>
        <p:nvSpPr>
          <p:cNvPr id="20483" name="Rectangle 3"/>
          <p:cNvSpPr>
            <a:spLocks noGrp="1" noChangeArrowheads="1"/>
          </p:cNvSpPr>
          <p:nvPr>
            <p:ph type="body" idx="1"/>
          </p:nvPr>
        </p:nvSpPr>
        <p:spPr>
          <a:xfrm>
            <a:off x="501650" y="1163638"/>
            <a:ext cx="8140700" cy="5376862"/>
          </a:xfrm>
        </p:spPr>
        <p:txBody>
          <a:bodyPr/>
          <a:lstStyle/>
          <a:p>
            <a:pPr eaLnBrk="1" hangingPunct="1"/>
            <a:r>
              <a:rPr lang="en-US" dirty="0" smtClean="0">
                <a:solidFill>
                  <a:schemeClr val="bg1">
                    <a:lumMod val="75000"/>
                  </a:schemeClr>
                </a:solidFill>
              </a:rPr>
              <a:t>Introduction</a:t>
            </a:r>
          </a:p>
          <a:p>
            <a:pPr eaLnBrk="1" hangingPunct="1"/>
            <a:r>
              <a:rPr lang="en-US" dirty="0" err="1" smtClean="0">
                <a:solidFill>
                  <a:schemeClr val="bg1">
                    <a:lumMod val="75000"/>
                  </a:schemeClr>
                </a:solidFill>
              </a:rPr>
              <a:t>OpenURL</a:t>
            </a:r>
            <a:r>
              <a:rPr lang="en-US" dirty="0" smtClean="0">
                <a:solidFill>
                  <a:schemeClr val="bg1">
                    <a:lumMod val="75000"/>
                  </a:schemeClr>
                </a:solidFill>
              </a:rPr>
              <a:t> Generator</a:t>
            </a:r>
          </a:p>
          <a:p>
            <a:pPr eaLnBrk="1" hangingPunct="1"/>
            <a:r>
              <a:rPr lang="en-US" dirty="0" smtClean="0">
                <a:solidFill>
                  <a:schemeClr val="bg1">
                    <a:lumMod val="75000"/>
                  </a:schemeClr>
                </a:solidFill>
              </a:rPr>
              <a:t>Missing and broken links</a:t>
            </a:r>
          </a:p>
          <a:p>
            <a:pPr eaLnBrk="1" hangingPunct="1"/>
            <a:r>
              <a:rPr lang="en-US" dirty="0" smtClean="0"/>
              <a:t>Debugging issues</a:t>
            </a:r>
          </a:p>
          <a:p>
            <a:pPr eaLnBrk="1" hangingPunct="1"/>
            <a:r>
              <a:rPr lang="en-US" dirty="0" smtClean="0">
                <a:solidFill>
                  <a:schemeClr val="bg1">
                    <a:lumMod val="75000"/>
                  </a:schemeClr>
                </a:solidFill>
              </a:rPr>
              <a:t>Reporting issues to Support</a:t>
            </a:r>
          </a:p>
          <a:p>
            <a:pPr eaLnBrk="1" hangingPunct="1"/>
            <a:r>
              <a:rPr lang="en-US" dirty="0" smtClean="0">
                <a:solidFill>
                  <a:schemeClr val="bg1">
                    <a:lumMod val="75000"/>
                  </a:schemeClr>
                </a:solidFill>
              </a:rPr>
              <a:t>Summary and </a:t>
            </a:r>
            <a:r>
              <a:rPr lang="en-US" dirty="0">
                <a:solidFill>
                  <a:schemeClr val="bg1">
                    <a:lumMod val="75000"/>
                  </a:schemeClr>
                </a:solidFill>
              </a:rPr>
              <a:t>a</a:t>
            </a:r>
            <a:r>
              <a:rPr lang="en-US" dirty="0" smtClean="0">
                <a:solidFill>
                  <a:schemeClr val="bg1">
                    <a:lumMod val="75000"/>
                  </a:schemeClr>
                </a:solidFill>
              </a:rPr>
              <a:t>dditional resources</a:t>
            </a:r>
          </a:p>
        </p:txBody>
      </p:sp>
    </p:spTree>
    <p:extLst>
      <p:ext uri="{BB962C8B-B14F-4D97-AF65-F5344CB8AC3E}">
        <p14:creationId xmlns:p14="http://schemas.microsoft.com/office/powerpoint/2010/main" val="324013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Statement</a:t>
            </a:r>
            <a:endParaRPr lang="en-US" dirty="0"/>
          </a:p>
        </p:txBody>
      </p:sp>
      <p:sp>
        <p:nvSpPr>
          <p:cNvPr id="3" name="Content Placeholder 2"/>
          <p:cNvSpPr>
            <a:spLocks noGrp="1"/>
          </p:cNvSpPr>
          <p:nvPr>
            <p:ph idx="1"/>
          </p:nvPr>
        </p:nvSpPr>
        <p:spPr/>
        <p:txBody>
          <a:bodyPr/>
          <a:lstStyle/>
          <a:p>
            <a:pPr marL="0" indent="0">
              <a:lnSpc>
                <a:spcPct val="105000"/>
              </a:lnSpc>
              <a:spcBef>
                <a:spcPct val="0"/>
              </a:spcBef>
              <a:buNone/>
            </a:pPr>
            <a:r>
              <a:rPr lang="en-US" altLang="ko-KR" sz="1200" dirty="0">
                <a:ea typeface="굴림" pitchFamily="34" charset="-127"/>
                <a:cs typeface="Arial" pitchFamily="34" charset="0"/>
              </a:rPr>
              <a:t>All of the information and material inclusive of text, images, logos, product names is either the property of, or used with permission by Ex </a:t>
            </a:r>
            <a:r>
              <a:rPr lang="en-US" altLang="ko-KR" sz="1200" dirty="0" err="1">
                <a:ea typeface="굴림" pitchFamily="34" charset="-127"/>
                <a:cs typeface="Arial" pitchFamily="34" charset="0"/>
              </a:rPr>
              <a:t>Libris</a:t>
            </a:r>
            <a:r>
              <a:rPr lang="en-US" altLang="ko-KR" sz="1200" dirty="0">
                <a:ea typeface="굴림" pitchFamily="34" charset="-127"/>
                <a:cs typeface="Arial" pitchFamily="34" charset="0"/>
              </a:rPr>
              <a:t> Ltd. The information may not be distributed, modified, displayed, reproduced –  in whole or in part –  without the prior written permission of Ex </a:t>
            </a:r>
            <a:r>
              <a:rPr lang="en-US" altLang="ko-KR" sz="1200" dirty="0" err="1">
                <a:ea typeface="굴림" pitchFamily="34" charset="-127"/>
                <a:cs typeface="Arial" pitchFamily="34" charset="0"/>
              </a:rPr>
              <a:t>Libris</a:t>
            </a:r>
            <a:r>
              <a:rPr lang="en-US" altLang="ko-KR" sz="1200" dirty="0">
                <a:ea typeface="굴림" pitchFamily="34" charset="-127"/>
                <a:cs typeface="Arial" pitchFamily="34" charset="0"/>
              </a:rPr>
              <a:t> Ltd. </a:t>
            </a:r>
          </a:p>
          <a:p>
            <a:pPr marL="0" indent="0">
              <a:lnSpc>
                <a:spcPct val="105000"/>
              </a:lnSpc>
              <a:spcBef>
                <a:spcPct val="0"/>
              </a:spcBef>
              <a:buNone/>
            </a:pPr>
            <a:endParaRPr lang="en-US" altLang="ko-KR" sz="1200" dirty="0" smtClean="0">
              <a:ea typeface="굴림" pitchFamily="34" charset="-127"/>
              <a:cs typeface="Arial" pitchFamily="34" charset="0"/>
            </a:endParaRPr>
          </a:p>
          <a:p>
            <a:pPr marL="0" indent="0">
              <a:lnSpc>
                <a:spcPct val="105000"/>
              </a:lnSpc>
              <a:spcBef>
                <a:spcPct val="0"/>
              </a:spcBef>
              <a:buNone/>
            </a:pPr>
            <a:r>
              <a:rPr lang="en-US" altLang="ko-KR" sz="1200" b="1" dirty="0" smtClean="0">
                <a:ea typeface="굴림" pitchFamily="34" charset="-127"/>
                <a:cs typeface="Arial" pitchFamily="34" charset="0"/>
              </a:rPr>
              <a:t>TRADEMARKS </a:t>
            </a:r>
            <a:r>
              <a:rPr lang="en-US" altLang="ko-KR" sz="1200" dirty="0">
                <a:ea typeface="굴림" pitchFamily="34" charset="-127"/>
                <a:cs typeface="Arial" pitchFamily="34" charset="0"/>
              </a:rPr>
              <a:t/>
            </a:r>
            <a:br>
              <a:rPr lang="en-US" altLang="ko-KR" sz="1200" dirty="0">
                <a:ea typeface="굴림" pitchFamily="34" charset="-127"/>
                <a:cs typeface="Arial" pitchFamily="34" charset="0"/>
              </a:rPr>
            </a:br>
            <a:r>
              <a:rPr lang="en-US" altLang="ko-KR" sz="1200" dirty="0">
                <a:ea typeface="굴림" pitchFamily="34" charset="-127"/>
                <a:cs typeface="Arial" pitchFamily="34" charset="0"/>
              </a:rPr>
              <a:t>Ex </a:t>
            </a:r>
            <a:r>
              <a:rPr lang="en-US" altLang="ko-KR" sz="1200" dirty="0" err="1">
                <a:ea typeface="굴림" pitchFamily="34" charset="-127"/>
                <a:cs typeface="Arial" pitchFamily="34" charset="0"/>
              </a:rPr>
              <a:t>Libris</a:t>
            </a:r>
            <a:r>
              <a:rPr lang="en-US" altLang="ko-KR" sz="1200" dirty="0">
                <a:ea typeface="굴림" pitchFamily="34" charset="-127"/>
                <a:cs typeface="Arial" pitchFamily="34" charset="0"/>
              </a:rPr>
              <a:t>, the Ex </a:t>
            </a:r>
            <a:r>
              <a:rPr lang="en-US" altLang="ko-KR" sz="1200" dirty="0" err="1">
                <a:ea typeface="굴림" pitchFamily="34" charset="-127"/>
                <a:cs typeface="Arial" pitchFamily="34" charset="0"/>
              </a:rPr>
              <a:t>Libris</a:t>
            </a:r>
            <a:r>
              <a:rPr lang="en-US" altLang="ko-KR" sz="1200" dirty="0">
                <a:ea typeface="굴림" pitchFamily="34" charset="-127"/>
                <a:cs typeface="Arial" pitchFamily="34" charset="0"/>
              </a:rPr>
              <a:t> logo, </a:t>
            </a:r>
            <a:r>
              <a:rPr lang="en-US" altLang="ko-KR" sz="1200" dirty="0" smtClean="0">
                <a:ea typeface="굴림" pitchFamily="34" charset="-127"/>
                <a:cs typeface="Arial" pitchFamily="34" charset="0"/>
              </a:rPr>
              <a:t>Aleph</a:t>
            </a:r>
            <a:r>
              <a:rPr lang="en-US" altLang="ko-KR" sz="1200" dirty="0">
                <a:ea typeface="굴림" pitchFamily="34" charset="-127"/>
                <a:cs typeface="Arial" pitchFamily="34" charset="0"/>
              </a:rPr>
              <a:t>, </a:t>
            </a:r>
            <a:r>
              <a:rPr lang="en-US" altLang="ko-KR" sz="1200" dirty="0" smtClean="0">
                <a:ea typeface="굴림" pitchFamily="34" charset="-127"/>
                <a:cs typeface="Arial" pitchFamily="34" charset="0"/>
              </a:rPr>
              <a:t>Alma, SFX</a:t>
            </a:r>
            <a:r>
              <a:rPr lang="en-US" altLang="ko-KR" sz="1200" dirty="0">
                <a:ea typeface="굴림" pitchFamily="34" charset="-127"/>
                <a:cs typeface="Arial" pitchFamily="34" charset="0"/>
              </a:rPr>
              <a:t>, SFXIT, </a:t>
            </a:r>
            <a:r>
              <a:rPr lang="en-US" altLang="ko-KR" sz="1200" dirty="0" err="1">
                <a:ea typeface="굴림" pitchFamily="34" charset="-127"/>
                <a:cs typeface="Arial" pitchFamily="34" charset="0"/>
              </a:rPr>
              <a:t>MetaLib</a:t>
            </a:r>
            <a:r>
              <a:rPr lang="en-US" altLang="ko-KR" sz="1200" dirty="0">
                <a:ea typeface="굴림" pitchFamily="34" charset="-127"/>
                <a:cs typeface="Arial" pitchFamily="34" charset="0"/>
              </a:rPr>
              <a:t>, </a:t>
            </a:r>
            <a:r>
              <a:rPr lang="en-US" altLang="ko-KR" sz="1200" dirty="0" err="1">
                <a:ea typeface="굴림" pitchFamily="34" charset="-127"/>
                <a:cs typeface="Arial" pitchFamily="34" charset="0"/>
              </a:rPr>
              <a:t>DigiTool</a:t>
            </a:r>
            <a:r>
              <a:rPr lang="en-US" altLang="ko-KR" sz="1200" dirty="0">
                <a:ea typeface="굴림" pitchFamily="34" charset="-127"/>
                <a:cs typeface="Arial" pitchFamily="34" charset="0"/>
              </a:rPr>
              <a:t>, Verde, Primo, Voyager, </a:t>
            </a:r>
            <a:r>
              <a:rPr lang="en-US" altLang="ko-KR" sz="1200" dirty="0" err="1">
                <a:ea typeface="굴림" pitchFamily="34" charset="-127"/>
                <a:cs typeface="Arial" pitchFamily="34" charset="0"/>
              </a:rPr>
              <a:t>MetaSearch</a:t>
            </a:r>
            <a:r>
              <a:rPr lang="en-US" altLang="ko-KR" sz="1200" dirty="0">
                <a:ea typeface="굴림" pitchFamily="34" charset="-127"/>
                <a:cs typeface="Arial" pitchFamily="34" charset="0"/>
              </a:rPr>
              <a:t>, </a:t>
            </a:r>
            <a:r>
              <a:rPr lang="en-US" altLang="ko-KR" sz="1200" dirty="0" err="1">
                <a:ea typeface="굴림" pitchFamily="34" charset="-127"/>
                <a:cs typeface="Arial" pitchFamily="34" charset="0"/>
              </a:rPr>
              <a:t>MetaIndex</a:t>
            </a:r>
            <a:r>
              <a:rPr lang="en-US" altLang="ko-KR" sz="1200" dirty="0">
                <a:ea typeface="굴림" pitchFamily="34" charset="-127"/>
                <a:cs typeface="Arial" pitchFamily="34" charset="0"/>
              </a:rPr>
              <a:t> and other Ex </a:t>
            </a:r>
            <a:r>
              <a:rPr lang="en-US" altLang="ko-KR" sz="1200" dirty="0" err="1">
                <a:ea typeface="굴림" pitchFamily="34" charset="-127"/>
                <a:cs typeface="Arial" pitchFamily="34" charset="0"/>
              </a:rPr>
              <a:t>Libris</a:t>
            </a:r>
            <a:r>
              <a:rPr lang="en-US" altLang="ko-KR" sz="1200" dirty="0">
                <a:ea typeface="굴림" pitchFamily="34" charset="-127"/>
                <a:cs typeface="Arial" pitchFamily="34" charset="0"/>
              </a:rPr>
              <a:t> products and services referenced herein are trademarks of Ex </a:t>
            </a:r>
            <a:r>
              <a:rPr lang="en-US" altLang="ko-KR" sz="1200" dirty="0" err="1">
                <a:ea typeface="굴림" pitchFamily="34" charset="-127"/>
                <a:cs typeface="Arial" pitchFamily="34" charset="0"/>
              </a:rPr>
              <a:t>Libris</a:t>
            </a:r>
            <a:r>
              <a:rPr lang="en-US" altLang="ko-KR" sz="1200" dirty="0">
                <a:ea typeface="굴림" pitchFamily="34" charset="-127"/>
                <a:cs typeface="Arial" pitchFamily="34" charset="0"/>
              </a:rPr>
              <a:t>, and may be registered in certain jurisdictions. All other product names, company names, marks and logos referenced may be trademarks of their respective owners. </a:t>
            </a:r>
          </a:p>
          <a:p>
            <a:pPr>
              <a:lnSpc>
                <a:spcPct val="105000"/>
              </a:lnSpc>
              <a:spcBef>
                <a:spcPct val="0"/>
              </a:spcBef>
            </a:pPr>
            <a:endParaRPr lang="en-US" altLang="ko-KR" sz="1200" dirty="0">
              <a:ea typeface="굴림" pitchFamily="34" charset="-127"/>
              <a:cs typeface="Arial" pitchFamily="34" charset="0"/>
            </a:endParaRPr>
          </a:p>
          <a:p>
            <a:pPr marL="0" indent="0">
              <a:lnSpc>
                <a:spcPct val="105000"/>
              </a:lnSpc>
              <a:spcBef>
                <a:spcPct val="0"/>
              </a:spcBef>
              <a:buNone/>
            </a:pPr>
            <a:r>
              <a:rPr lang="en-US" altLang="ko-KR" sz="1200" b="1" dirty="0">
                <a:ea typeface="굴림" pitchFamily="34" charset="-127"/>
                <a:cs typeface="Arial" pitchFamily="34" charset="0"/>
              </a:rPr>
              <a:t>DISCLAIMER </a:t>
            </a:r>
            <a:r>
              <a:rPr lang="en-US" altLang="ko-KR" sz="1200" dirty="0">
                <a:ea typeface="굴림" pitchFamily="34" charset="-127"/>
                <a:cs typeface="Arial" pitchFamily="34" charset="0"/>
              </a:rPr>
              <a:t/>
            </a:r>
            <a:br>
              <a:rPr lang="en-US" altLang="ko-KR" sz="1200" dirty="0">
                <a:ea typeface="굴림" pitchFamily="34" charset="-127"/>
                <a:cs typeface="Arial" pitchFamily="34" charset="0"/>
              </a:rPr>
            </a:br>
            <a:r>
              <a:rPr lang="en-US" altLang="ko-KR" sz="1200" dirty="0">
                <a:ea typeface="굴림" pitchFamily="34" charset="-127"/>
                <a:cs typeface="Arial" pitchFamily="34" charset="0"/>
              </a:rPr>
              <a:t>The information contained in this document is compiled from various sources and provided on an "AS IS" basis for general information purposes only without any representations, conditions or warranties whether express or implied, including any implied warranties of satisfactory quality, completeness, accuracy or fitness for a particular purpose. </a:t>
            </a:r>
          </a:p>
          <a:p>
            <a:pPr>
              <a:lnSpc>
                <a:spcPct val="105000"/>
              </a:lnSpc>
              <a:spcBef>
                <a:spcPct val="0"/>
              </a:spcBef>
            </a:pPr>
            <a:endParaRPr lang="en-US" altLang="ko-KR" sz="1200" dirty="0">
              <a:ea typeface="굴림" pitchFamily="34" charset="-127"/>
              <a:cs typeface="Arial" pitchFamily="34" charset="0"/>
            </a:endParaRPr>
          </a:p>
          <a:p>
            <a:pPr marL="0" indent="0">
              <a:lnSpc>
                <a:spcPct val="105000"/>
              </a:lnSpc>
              <a:spcBef>
                <a:spcPct val="0"/>
              </a:spcBef>
              <a:buNone/>
            </a:pPr>
            <a:r>
              <a:rPr lang="en-US" altLang="ko-KR" sz="1200" dirty="0">
                <a:ea typeface="굴림" pitchFamily="34" charset="-127"/>
                <a:cs typeface="Arial" pitchFamily="34" charset="0"/>
              </a:rPr>
              <a:t>Ex </a:t>
            </a:r>
            <a:r>
              <a:rPr lang="en-US" altLang="ko-KR" sz="1200" dirty="0" err="1">
                <a:ea typeface="굴림" pitchFamily="34" charset="-127"/>
                <a:cs typeface="Arial" pitchFamily="34" charset="0"/>
              </a:rPr>
              <a:t>Libris</a:t>
            </a:r>
            <a:r>
              <a:rPr lang="en-US" altLang="ko-KR" sz="1200" dirty="0">
                <a:ea typeface="굴림" pitchFamily="34" charset="-127"/>
                <a:cs typeface="Arial" pitchFamily="34" charset="0"/>
              </a:rPr>
              <a:t>, its subsidiaries and related corporations ("Ex </a:t>
            </a:r>
            <a:r>
              <a:rPr lang="en-US" altLang="ko-KR" sz="1200" dirty="0" err="1">
                <a:ea typeface="굴림" pitchFamily="34" charset="-127"/>
                <a:cs typeface="Arial" pitchFamily="34" charset="0"/>
              </a:rPr>
              <a:t>Libris</a:t>
            </a:r>
            <a:r>
              <a:rPr lang="en-US" altLang="ko-KR" sz="1200" dirty="0">
                <a:ea typeface="굴림" pitchFamily="34" charset="-127"/>
                <a:cs typeface="Arial" pitchFamily="34" charset="0"/>
              </a:rPr>
              <a:t> Group") disclaim any and all liability for all use of this information, including losses, damages, claims or expenses any person may incur as a result of the use of this information, even if advised of the possibility of such loss or damage.</a:t>
            </a:r>
          </a:p>
          <a:p>
            <a:pPr>
              <a:lnSpc>
                <a:spcPct val="105000"/>
              </a:lnSpc>
              <a:spcBef>
                <a:spcPct val="0"/>
              </a:spcBef>
            </a:pPr>
            <a:endParaRPr lang="en-US" sz="1200" dirty="0">
              <a:ea typeface="ＭＳ Ｐゴシック" pitchFamily="34" charset="-128"/>
              <a:cs typeface="Arial" pitchFamily="34" charset="0"/>
            </a:endParaRPr>
          </a:p>
          <a:p>
            <a:pPr marL="0" indent="0">
              <a:lnSpc>
                <a:spcPct val="80000"/>
              </a:lnSpc>
              <a:spcBef>
                <a:spcPct val="0"/>
              </a:spcBef>
              <a:buNone/>
            </a:pPr>
            <a:r>
              <a:rPr lang="en-US" sz="1200" dirty="0">
                <a:ea typeface="ＭＳ Ｐゴシック" pitchFamily="34" charset="-128"/>
                <a:cs typeface="Arial" pitchFamily="34" charset="0"/>
              </a:rPr>
              <a:t>© Ex </a:t>
            </a:r>
            <a:r>
              <a:rPr lang="en-US" sz="1200" dirty="0" err="1">
                <a:ea typeface="ＭＳ Ｐゴシック" pitchFamily="34" charset="-128"/>
                <a:cs typeface="Arial" pitchFamily="34" charset="0"/>
              </a:rPr>
              <a:t>Libris</a:t>
            </a:r>
            <a:r>
              <a:rPr lang="en-US" sz="1200" dirty="0">
                <a:ea typeface="ＭＳ Ｐゴシック" pitchFamily="34" charset="-128"/>
                <a:cs typeface="Arial" pitchFamily="34" charset="0"/>
              </a:rPr>
              <a:t> Ltd., 2014</a:t>
            </a:r>
          </a:p>
          <a:p>
            <a:pPr marL="0" indent="0">
              <a:lnSpc>
                <a:spcPct val="105000"/>
              </a:lnSpc>
              <a:spcBef>
                <a:spcPct val="0"/>
              </a:spcBef>
              <a:buNone/>
            </a:pPr>
            <a:endParaRPr lang="en-US" sz="1200" dirty="0">
              <a:ea typeface="ＭＳ Ｐゴシック" pitchFamily="34" charset="-128"/>
              <a:cs typeface="Arial" pitchFamily="34" charset="0"/>
            </a:endParaRPr>
          </a:p>
        </p:txBody>
      </p:sp>
    </p:spTree>
    <p:extLst>
      <p:ext uri="{BB962C8B-B14F-4D97-AF65-F5344CB8AC3E}">
        <p14:creationId xmlns:p14="http://schemas.microsoft.com/office/powerpoint/2010/main" val="2625235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2800" smtClean="0"/>
              <a:t>Troubleshooting: Debugging</a:t>
            </a:r>
          </a:p>
        </p:txBody>
      </p:sp>
      <p:pic>
        <p:nvPicPr>
          <p:cNvPr id="737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066800"/>
            <a:ext cx="7997825" cy="2706688"/>
          </a:xfrm>
          <a:prstGeom prst="rect">
            <a:avLst/>
          </a:prstGeom>
          <a:noFill/>
          <a:ln w="9525">
            <a:solidFill>
              <a:schemeClr val="bg1">
                <a:lumMod val="50000"/>
              </a:schemeClr>
            </a:solidFill>
            <a:miter lim="800000"/>
            <a:headEnd/>
            <a:tailEnd/>
          </a:ln>
          <a:effectLst>
            <a:outerShdw blurRad="50800" dist="635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321244"/>
            <a:ext cx="5682081" cy="1774756"/>
          </a:xfrm>
          <a:prstGeom prst="rect">
            <a:avLst/>
          </a:prstGeom>
          <a:noFill/>
          <a:ln>
            <a:noFill/>
          </a:ln>
          <a:effectLst>
            <a:glow rad="101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406826"/>
            <a:ext cx="5783570" cy="3142255"/>
          </a:xfrm>
          <a:prstGeom prst="rect">
            <a:avLst/>
          </a:prstGeom>
          <a:noFill/>
          <a:ln>
            <a:noFill/>
          </a:ln>
          <a:effectLst>
            <a:glow rad="101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68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Agenda</a:t>
            </a:r>
          </a:p>
        </p:txBody>
      </p:sp>
      <p:sp>
        <p:nvSpPr>
          <p:cNvPr id="20483" name="Rectangle 3"/>
          <p:cNvSpPr>
            <a:spLocks noGrp="1" noChangeArrowheads="1"/>
          </p:cNvSpPr>
          <p:nvPr>
            <p:ph type="body" idx="1"/>
          </p:nvPr>
        </p:nvSpPr>
        <p:spPr>
          <a:xfrm>
            <a:off x="501650" y="1163638"/>
            <a:ext cx="8140700" cy="5376862"/>
          </a:xfrm>
        </p:spPr>
        <p:txBody>
          <a:bodyPr/>
          <a:lstStyle/>
          <a:p>
            <a:pPr eaLnBrk="1" hangingPunct="1"/>
            <a:r>
              <a:rPr lang="en-US" dirty="0" smtClean="0">
                <a:solidFill>
                  <a:schemeClr val="bg1">
                    <a:lumMod val="75000"/>
                  </a:schemeClr>
                </a:solidFill>
              </a:rPr>
              <a:t>Introduction</a:t>
            </a:r>
          </a:p>
          <a:p>
            <a:pPr eaLnBrk="1" hangingPunct="1"/>
            <a:r>
              <a:rPr lang="en-US" dirty="0" err="1" smtClean="0">
                <a:solidFill>
                  <a:schemeClr val="bg1">
                    <a:lumMod val="75000"/>
                  </a:schemeClr>
                </a:solidFill>
              </a:rPr>
              <a:t>OpenURL</a:t>
            </a:r>
            <a:r>
              <a:rPr lang="en-US" dirty="0" smtClean="0">
                <a:solidFill>
                  <a:schemeClr val="bg1">
                    <a:lumMod val="75000"/>
                  </a:schemeClr>
                </a:solidFill>
              </a:rPr>
              <a:t> Generator</a:t>
            </a:r>
          </a:p>
          <a:p>
            <a:pPr eaLnBrk="1" hangingPunct="1"/>
            <a:r>
              <a:rPr lang="en-US" dirty="0" smtClean="0">
                <a:solidFill>
                  <a:schemeClr val="bg1">
                    <a:lumMod val="75000"/>
                  </a:schemeClr>
                </a:solidFill>
              </a:rPr>
              <a:t>Missing and broken links</a:t>
            </a:r>
          </a:p>
          <a:p>
            <a:pPr eaLnBrk="1" hangingPunct="1"/>
            <a:r>
              <a:rPr lang="en-US" dirty="0" smtClean="0">
                <a:solidFill>
                  <a:schemeClr val="bg1">
                    <a:lumMod val="75000"/>
                  </a:schemeClr>
                </a:solidFill>
              </a:rPr>
              <a:t>Debugging issues</a:t>
            </a:r>
          </a:p>
          <a:p>
            <a:pPr eaLnBrk="1" hangingPunct="1"/>
            <a:r>
              <a:rPr lang="en-US" dirty="0" smtClean="0"/>
              <a:t>Reporting issues to Support</a:t>
            </a:r>
          </a:p>
          <a:p>
            <a:pPr eaLnBrk="1" hangingPunct="1"/>
            <a:r>
              <a:rPr lang="en-US" dirty="0" smtClean="0">
                <a:solidFill>
                  <a:schemeClr val="bg1">
                    <a:lumMod val="75000"/>
                  </a:schemeClr>
                </a:solidFill>
              </a:rPr>
              <a:t>Summary and </a:t>
            </a:r>
            <a:r>
              <a:rPr lang="en-US" dirty="0">
                <a:solidFill>
                  <a:schemeClr val="bg1">
                    <a:lumMod val="75000"/>
                  </a:schemeClr>
                </a:solidFill>
              </a:rPr>
              <a:t>a</a:t>
            </a:r>
            <a:r>
              <a:rPr lang="en-US" dirty="0" smtClean="0">
                <a:solidFill>
                  <a:schemeClr val="bg1">
                    <a:lumMod val="75000"/>
                  </a:schemeClr>
                </a:solidFill>
              </a:rPr>
              <a:t>dditional resources</a:t>
            </a:r>
          </a:p>
        </p:txBody>
      </p:sp>
    </p:spTree>
    <p:extLst>
      <p:ext uri="{BB962C8B-B14F-4D97-AF65-F5344CB8AC3E}">
        <p14:creationId xmlns:p14="http://schemas.microsoft.com/office/powerpoint/2010/main" val="324013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2800" dirty="0" smtClean="0"/>
              <a:t>Troubleshooting: Contact Support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75841"/>
            <a:ext cx="9144000" cy="1915359"/>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7" y="1233815"/>
            <a:ext cx="7934325" cy="2162175"/>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477000" y="2787316"/>
            <a:ext cx="160020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H="1">
            <a:off x="4267200" y="2971800"/>
            <a:ext cx="2209800" cy="11430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Contact Support</a:t>
            </a:r>
            <a:endParaRPr lang="en-US" dirty="0"/>
          </a:p>
        </p:txBody>
      </p:sp>
      <p:sp>
        <p:nvSpPr>
          <p:cNvPr id="3" name="Content Placeholder 2"/>
          <p:cNvSpPr>
            <a:spLocks noGrp="1"/>
          </p:cNvSpPr>
          <p:nvPr>
            <p:ph idx="1"/>
          </p:nvPr>
        </p:nvSpPr>
        <p:spPr/>
        <p:txBody>
          <a:bodyPr/>
          <a:lstStyle/>
          <a:p>
            <a:pPr marL="0" indent="0">
              <a:buNone/>
            </a:pPr>
            <a:r>
              <a:rPr lang="en-US" dirty="0" smtClean="0"/>
              <a:t>Other ways to access </a:t>
            </a:r>
            <a:r>
              <a:rPr lang="en-US" dirty="0" err="1" smtClean="0"/>
              <a:t>ExLibris</a:t>
            </a:r>
            <a:r>
              <a:rPr lang="en-US" dirty="0" smtClean="0"/>
              <a:t> Support Portal:</a:t>
            </a:r>
          </a:p>
          <a:p>
            <a:r>
              <a:rPr lang="en-US" dirty="0" smtClean="0"/>
              <a:t>Customer Center: </a:t>
            </a:r>
            <a:r>
              <a:rPr lang="en-US" sz="2200" u="sng" dirty="0">
                <a:hlinkClick r:id="rId3"/>
              </a:rPr>
              <a:t>http://www.customercenter.exlibrisgroup.com</a:t>
            </a:r>
            <a:endParaRPr lang="en-US" sz="2200" dirty="0" smtClean="0"/>
          </a:p>
          <a:p>
            <a:r>
              <a:rPr lang="en-US" dirty="0" smtClean="0"/>
              <a:t>Directly via: </a:t>
            </a:r>
            <a:r>
              <a:rPr lang="en-US" sz="2200" u="sng" dirty="0">
                <a:hlinkClick r:id="rId4"/>
              </a:rPr>
              <a:t>http://</a:t>
            </a:r>
            <a:r>
              <a:rPr lang="en-US" sz="2200" u="sng" dirty="0" smtClean="0">
                <a:hlinkClick r:id="rId4"/>
              </a:rPr>
              <a:t>support.exlibrisgroup.com</a:t>
            </a:r>
            <a:endParaRPr lang="en-US" sz="2200" dirty="0" smtClean="0"/>
          </a:p>
          <a:p>
            <a:endParaRPr lang="en-US"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7525" y="4145641"/>
            <a:ext cx="3829475" cy="2407559"/>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68397" y="4876800"/>
            <a:ext cx="1257300" cy="914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831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Troubleshooting: Reporting issues</a:t>
            </a:r>
          </a:p>
        </p:txBody>
      </p:sp>
      <p:sp>
        <p:nvSpPr>
          <p:cNvPr id="74755" name="Rectangle 3"/>
          <p:cNvSpPr>
            <a:spLocks noGrp="1" noChangeArrowheads="1"/>
          </p:cNvSpPr>
          <p:nvPr>
            <p:ph type="body" idx="1"/>
          </p:nvPr>
        </p:nvSpPr>
        <p:spPr>
          <a:xfrm>
            <a:off x="501650" y="1163638"/>
            <a:ext cx="8140700" cy="5376862"/>
          </a:xfrm>
        </p:spPr>
        <p:txBody>
          <a:bodyPr/>
          <a:lstStyle/>
          <a:p>
            <a:pPr eaLnBrk="1" hangingPunct="1">
              <a:lnSpc>
                <a:spcPct val="105000"/>
              </a:lnSpc>
            </a:pPr>
            <a:r>
              <a:rPr lang="en-US" sz="2000" dirty="0" smtClean="0"/>
              <a:t>Steps to reproduce</a:t>
            </a:r>
          </a:p>
          <a:p>
            <a:pPr eaLnBrk="1" hangingPunct="1">
              <a:lnSpc>
                <a:spcPct val="105000"/>
              </a:lnSpc>
            </a:pPr>
            <a:r>
              <a:rPr lang="en-US" sz="2000" dirty="0" smtClean="0"/>
              <a:t>Expected behavior vs. what’s happening</a:t>
            </a:r>
          </a:p>
          <a:p>
            <a:pPr eaLnBrk="1" hangingPunct="1">
              <a:lnSpc>
                <a:spcPct val="105000"/>
              </a:lnSpc>
            </a:pPr>
            <a:r>
              <a:rPr lang="en-US" sz="2000" dirty="0" smtClean="0"/>
              <a:t>Article Name (if applicable)</a:t>
            </a:r>
          </a:p>
          <a:p>
            <a:pPr eaLnBrk="1" hangingPunct="1">
              <a:lnSpc>
                <a:spcPct val="105000"/>
              </a:lnSpc>
            </a:pPr>
            <a:r>
              <a:rPr lang="en-US" sz="2000" dirty="0" smtClean="0"/>
              <a:t>Journal/Book Name (if applicable)</a:t>
            </a:r>
          </a:p>
          <a:p>
            <a:pPr eaLnBrk="1" hangingPunct="1">
              <a:lnSpc>
                <a:spcPct val="105000"/>
              </a:lnSpc>
            </a:pPr>
            <a:r>
              <a:rPr lang="en-US" sz="2000" dirty="0" smtClean="0"/>
              <a:t>ISSN/ISBN (if applicable)</a:t>
            </a:r>
          </a:p>
          <a:p>
            <a:pPr eaLnBrk="1" hangingPunct="1">
              <a:lnSpc>
                <a:spcPct val="105000"/>
              </a:lnSpc>
            </a:pPr>
            <a:r>
              <a:rPr lang="en-US" sz="2000" dirty="0" smtClean="0"/>
              <a:t>Date of the object’s publication</a:t>
            </a:r>
          </a:p>
          <a:p>
            <a:pPr eaLnBrk="1" hangingPunct="1">
              <a:lnSpc>
                <a:spcPct val="105000"/>
              </a:lnSpc>
            </a:pPr>
            <a:r>
              <a:rPr lang="en-US" sz="2000" dirty="0" smtClean="0"/>
              <a:t>Vendor/Provider Names of Source and Target</a:t>
            </a:r>
          </a:p>
          <a:p>
            <a:pPr eaLnBrk="1" hangingPunct="1">
              <a:lnSpc>
                <a:spcPct val="105000"/>
              </a:lnSpc>
            </a:pPr>
            <a:r>
              <a:rPr lang="en-US" sz="2000" dirty="0" smtClean="0"/>
              <a:t>Your coverage of the publication (check A-Z List)</a:t>
            </a:r>
          </a:p>
          <a:p>
            <a:pPr eaLnBrk="1" hangingPunct="1">
              <a:lnSpc>
                <a:spcPct val="105000"/>
              </a:lnSpc>
            </a:pPr>
            <a:r>
              <a:rPr lang="en-US" sz="2000" dirty="0" err="1" smtClean="0"/>
              <a:t>OpenURLs</a:t>
            </a:r>
            <a:r>
              <a:rPr lang="en-US" sz="2000" dirty="0" smtClean="0"/>
              <a:t> of the Source and Target (if applicable)</a:t>
            </a:r>
          </a:p>
          <a:p>
            <a:pPr eaLnBrk="1" hangingPunct="1">
              <a:lnSpc>
                <a:spcPct val="105000"/>
              </a:lnSpc>
            </a:pPr>
            <a:r>
              <a:rPr lang="en-US" sz="2000" dirty="0" smtClean="0"/>
              <a:t>URL of the SFX Menu</a:t>
            </a:r>
          </a:p>
          <a:p>
            <a:pPr eaLnBrk="1" hangingPunct="1">
              <a:lnSpc>
                <a:spcPct val="105000"/>
              </a:lnSpc>
            </a:pPr>
            <a:r>
              <a:rPr lang="en-US" sz="2000" dirty="0" smtClean="0"/>
              <a:t>Screenshots of the SFX Menu &amp; Error Message</a:t>
            </a:r>
          </a:p>
          <a:p>
            <a:pPr lvl="1" eaLnBrk="1" hangingPunct="1">
              <a:lnSpc>
                <a:spcPct val="105000"/>
              </a:lnSpc>
            </a:pPr>
            <a:r>
              <a:rPr lang="en-US" sz="1800" dirty="0" smtClean="0"/>
              <a:t>PC - </a:t>
            </a:r>
            <a:r>
              <a:rPr lang="en-US" sz="1800" dirty="0" err="1" smtClean="0"/>
              <a:t>PrtSc</a:t>
            </a:r>
            <a:r>
              <a:rPr lang="en-US" sz="1800" dirty="0" smtClean="0"/>
              <a:t> + paste into Paint; Mac Command Shift 3</a:t>
            </a:r>
          </a:p>
          <a:p>
            <a:pPr eaLnBrk="1" hangingPunct="1">
              <a:lnSpc>
                <a:spcPct val="105000"/>
              </a:lnSpc>
            </a:pPr>
            <a:r>
              <a:rPr lang="en-US" sz="2000" dirty="0" smtClean="0"/>
              <a:t>Include 1 issue per support case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Troubleshooting: Reporting issues</a:t>
            </a:r>
          </a:p>
        </p:txBody>
      </p:sp>
      <p:graphicFrame>
        <p:nvGraphicFramePr>
          <p:cNvPr id="399363" name="Group 3"/>
          <p:cNvGraphicFramePr>
            <a:graphicFrameLocks noGrp="1"/>
          </p:cNvGraphicFramePr>
          <p:nvPr>
            <p:ph idx="1"/>
          </p:nvPr>
        </p:nvGraphicFramePr>
        <p:xfrm>
          <a:off x="457200" y="1066800"/>
          <a:ext cx="8140700" cy="5270568"/>
        </p:xfrm>
        <a:graphic>
          <a:graphicData uri="http://schemas.openxmlformats.org/drawingml/2006/table">
            <a:tbl>
              <a:tblPr/>
              <a:tblGrid>
                <a:gridCol w="2917825"/>
                <a:gridCol w="5222875"/>
              </a:tblGrid>
              <a:tr h="1168866">
                <a:tc>
                  <a:txBody>
                    <a:bodyPr/>
                    <a:lstStyle/>
                    <a:p>
                      <a:pPr marL="0" marR="0" lvl="0" indent="0" algn="l" defTabSz="914400" rtl="0" eaLnBrk="1" fontAlgn="base" latinLnBrk="0" hangingPunct="1">
                        <a:lnSpc>
                          <a:spcPct val="100000"/>
                        </a:lnSpc>
                        <a:spcBef>
                          <a:spcPct val="35000"/>
                        </a:spcBef>
                        <a:spcAft>
                          <a:spcPct val="0"/>
                        </a:spcAft>
                        <a:buClrTx/>
                        <a:buSzPct val="85000"/>
                        <a:buFontTx/>
                        <a:buNone/>
                        <a:tabLst/>
                      </a:pPr>
                      <a:r>
                        <a:rPr kumimoji="0" lang="en-US" sz="1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Steps to reproduce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rgbClr val="A50021"/>
                        </a:buClr>
                        <a:buSzPct val="85000"/>
                        <a:buFontTx/>
                        <a:buChar char="•"/>
                        <a:tabLst/>
                      </a:pPr>
                      <a:r>
                        <a:rPr kumimoji="0" lang="en-US" sz="1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Log in to </a:t>
                      </a:r>
                      <a:r>
                        <a:rPr kumimoji="0" lang="en-US" sz="1400" b="0" i="1"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URL here</a:t>
                      </a:r>
                    </a:p>
                    <a:p>
                      <a:pPr marL="0" marR="0" lvl="0" indent="0" algn="l" defTabSz="914400" rtl="0" eaLnBrk="1" fontAlgn="base" latinLnBrk="0" hangingPunct="1">
                        <a:lnSpc>
                          <a:spcPct val="100000"/>
                        </a:lnSpc>
                        <a:spcBef>
                          <a:spcPct val="35000"/>
                        </a:spcBef>
                        <a:spcAft>
                          <a:spcPct val="0"/>
                        </a:spcAft>
                        <a:buClr>
                          <a:srgbClr val="A50021"/>
                        </a:buClr>
                        <a:buSzPct val="85000"/>
                        <a:buFontTx/>
                        <a:buChar char="•"/>
                        <a:tabLst/>
                      </a:pPr>
                      <a:r>
                        <a:rPr kumimoji="0" lang="en-US" sz="1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Search for </a:t>
                      </a:r>
                      <a:r>
                        <a:rPr kumimoji="0" lang="en-US" sz="1400" b="0" i="1"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search term</a:t>
                      </a:r>
                    </a:p>
                    <a:p>
                      <a:pPr marL="0" marR="0" lvl="0" indent="0" algn="l" defTabSz="914400" rtl="0" eaLnBrk="1" fontAlgn="base" latinLnBrk="0" hangingPunct="1">
                        <a:lnSpc>
                          <a:spcPct val="100000"/>
                        </a:lnSpc>
                        <a:spcBef>
                          <a:spcPct val="35000"/>
                        </a:spcBef>
                        <a:spcAft>
                          <a:spcPct val="0"/>
                        </a:spcAft>
                        <a:buClr>
                          <a:srgbClr val="A50021"/>
                        </a:buClr>
                        <a:buSzPct val="85000"/>
                        <a:buFontTx/>
                        <a:buChar char="•"/>
                        <a:tabLst/>
                      </a:pPr>
                      <a:r>
                        <a:rPr kumimoji="0" lang="en-US" sz="1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Go to the </a:t>
                      </a:r>
                      <a:r>
                        <a:rPr kumimoji="0" lang="en-US" sz="1400" b="0" i="1"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identified record</a:t>
                      </a:r>
                      <a:r>
                        <a:rPr kumimoji="0" lang="en-US" sz="1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result and click ‘View Online’</a:t>
                      </a:r>
                    </a:p>
                    <a:p>
                      <a:pPr marL="0" marR="0" lvl="0" indent="0" algn="l" defTabSz="914400" rtl="0" eaLnBrk="1" fontAlgn="base" latinLnBrk="0" hangingPunct="1">
                        <a:lnSpc>
                          <a:spcPct val="100000"/>
                        </a:lnSpc>
                        <a:spcBef>
                          <a:spcPct val="35000"/>
                        </a:spcBef>
                        <a:spcAft>
                          <a:spcPct val="0"/>
                        </a:spcAft>
                        <a:buClr>
                          <a:srgbClr val="A50021"/>
                        </a:buClr>
                        <a:buSzPct val="85000"/>
                        <a:buFontTx/>
                        <a:buChar char="•"/>
                        <a:tabLst/>
                      </a:pPr>
                      <a:r>
                        <a:rPr kumimoji="0" lang="en-US" sz="1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Select the </a:t>
                      </a:r>
                      <a:r>
                        <a:rPr kumimoji="0" lang="en-US" sz="1400" b="0" i="1"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ProQuest</a:t>
                      </a:r>
                      <a:r>
                        <a:rPr kumimoji="0" lang="en-US" sz="1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result in the SFX Menu</a:t>
                      </a:r>
                      <a:endParaRPr kumimoji="0" lang="en-US"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41">
                <a:tc>
                  <a:txBody>
                    <a:bodyPr/>
                    <a:lstStyle/>
                    <a:p>
                      <a:pPr marL="0" marR="0" lvl="0" indent="0" algn="l" defTabSz="914400" rtl="0" eaLnBrk="1" fontAlgn="base" latinLnBrk="0" hangingPunct="1">
                        <a:lnSpc>
                          <a:spcPct val="100000"/>
                        </a:lnSpc>
                        <a:spcBef>
                          <a:spcPct val="35000"/>
                        </a:spcBef>
                        <a:spcAft>
                          <a:spcPct val="0"/>
                        </a:spcAft>
                        <a:buClrTx/>
                        <a:buSzPct val="85000"/>
                        <a:buFontTx/>
                        <a:buNone/>
                        <a:tabLst/>
                      </a:pPr>
                      <a:r>
                        <a:rPr kumimoji="0" lang="en-US" sz="1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Expected behavior vs what’s happening</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Tx/>
                        <a:buSzPct val="85000"/>
                        <a:buFontTx/>
                        <a:buNone/>
                        <a:tabLst/>
                      </a:pPr>
                      <a:r>
                        <a:rPr kumimoji="0" lang="en-US" sz="1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I expect to be brought to the full text in ProQuest, but it’s not available</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986">
                <a:tc>
                  <a:txBody>
                    <a:bodyPr/>
                    <a:lstStyle/>
                    <a:p>
                      <a:pPr marL="0" marR="0" lvl="0" indent="0" algn="l" defTabSz="914400" rtl="0" eaLnBrk="1" fontAlgn="base" latinLnBrk="0" hangingPunct="1">
                        <a:lnSpc>
                          <a:spcPct val="100000"/>
                        </a:lnSpc>
                        <a:spcBef>
                          <a:spcPct val="35000"/>
                        </a:spcBef>
                        <a:spcAft>
                          <a:spcPct val="0"/>
                        </a:spcAft>
                        <a:buClrTx/>
                        <a:buSzPct val="85000"/>
                        <a:buFontTx/>
                        <a:buNone/>
                        <a:tabLst/>
                      </a:pPr>
                      <a:r>
                        <a:rPr kumimoji="0" lang="en-US" sz="1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Article Name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Tx/>
                        <a:buSzPct val="85000"/>
                        <a:buFontTx/>
                        <a:buNone/>
                        <a:tabLst/>
                      </a:pPr>
                      <a:r>
                        <a:rPr kumimoji="0" lang="en-US" sz="1400" b="0" i="1"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London’s Book Fair 2011: Books that Made a Splash</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11">
                <a:tc>
                  <a:txBody>
                    <a:bodyPr/>
                    <a:lstStyle/>
                    <a:p>
                      <a:pPr marL="0" marR="0" lvl="0" indent="0" algn="l" defTabSz="914400" rtl="0" eaLnBrk="1" fontAlgn="base" latinLnBrk="0" hangingPunct="1">
                        <a:lnSpc>
                          <a:spcPct val="100000"/>
                        </a:lnSpc>
                        <a:spcBef>
                          <a:spcPct val="35000"/>
                        </a:spcBef>
                        <a:spcAft>
                          <a:spcPct val="0"/>
                        </a:spcAft>
                        <a:buClrTx/>
                        <a:buSzPct val="85000"/>
                        <a:buFontTx/>
                        <a:buNone/>
                        <a:tabLst/>
                      </a:pPr>
                      <a:r>
                        <a:rPr kumimoji="0" lang="en-US" sz="1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Journal Name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rgbClr val="A50021"/>
                        </a:buClr>
                        <a:buSzPct val="85000"/>
                        <a:buFontTx/>
                        <a:buNone/>
                        <a:tabLst/>
                      </a:pPr>
                      <a:r>
                        <a:rPr kumimoji="0" lang="en-US" sz="1400" b="0" i="1"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Publisher’s Weekly</a:t>
                      </a:r>
                      <a:endParaRPr kumimoji="0" lang="en-US"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986">
                <a:tc>
                  <a:txBody>
                    <a:bodyPr/>
                    <a:lstStyle/>
                    <a:p>
                      <a:pPr marL="0" marR="0" lvl="0" indent="0" algn="l" defTabSz="914400" rtl="0" eaLnBrk="1" fontAlgn="base" latinLnBrk="0" hangingPunct="1">
                        <a:lnSpc>
                          <a:spcPct val="100000"/>
                        </a:lnSpc>
                        <a:spcBef>
                          <a:spcPct val="35000"/>
                        </a:spcBef>
                        <a:spcAft>
                          <a:spcPct val="0"/>
                        </a:spcAft>
                        <a:buClrTx/>
                        <a:buSzPct val="85000"/>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ISBN/ISSN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Tx/>
                        <a:buSzPct val="85000"/>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0000-0019</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399">
                <a:tc>
                  <a:txBody>
                    <a:bodyPr/>
                    <a:lstStyle/>
                    <a:p>
                      <a:pPr marL="0" marR="0" lvl="0" indent="0" algn="l" defTabSz="914400" rtl="0" eaLnBrk="1" fontAlgn="base" latinLnBrk="0" hangingPunct="1">
                        <a:lnSpc>
                          <a:spcPct val="100000"/>
                        </a:lnSpc>
                        <a:spcBef>
                          <a:spcPct val="35000"/>
                        </a:spcBef>
                        <a:spcAft>
                          <a:spcPct val="0"/>
                        </a:spcAft>
                        <a:buClrTx/>
                        <a:buSzPct val="85000"/>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Date of the object’s publication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Tx/>
                        <a:buSzPct val="85000"/>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5/24/2011</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13">
                <a:tc>
                  <a:txBody>
                    <a:bodyPr/>
                    <a:lstStyle/>
                    <a:p>
                      <a:pPr marL="0" marR="0" lvl="0" indent="0" algn="l" defTabSz="914400" rtl="0" eaLnBrk="1" fontAlgn="base" latinLnBrk="0" hangingPunct="1">
                        <a:lnSpc>
                          <a:spcPct val="100000"/>
                        </a:lnSpc>
                        <a:spcBef>
                          <a:spcPct val="35000"/>
                        </a:spcBef>
                        <a:spcAft>
                          <a:spcPct val="0"/>
                        </a:spcAft>
                        <a:buClrTx/>
                        <a:buSzPct val="85000"/>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Vendor/Provider Name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Tx/>
                        <a:buSzPct val="85000"/>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ProQuest </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13">
                <a:tc>
                  <a:txBody>
                    <a:bodyPr/>
                    <a:lstStyle/>
                    <a:p>
                      <a:pPr marL="0" marR="0" lvl="0" indent="0" algn="l" defTabSz="914400" rtl="0" eaLnBrk="1" fontAlgn="base" latinLnBrk="0" hangingPunct="1">
                        <a:lnSpc>
                          <a:spcPct val="100000"/>
                        </a:lnSpc>
                        <a:spcBef>
                          <a:spcPct val="35000"/>
                        </a:spcBef>
                        <a:spcAft>
                          <a:spcPct val="0"/>
                        </a:spcAft>
                        <a:buClrTx/>
                        <a:buSzPct val="85000"/>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Your coverage of the publication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Tx/>
                        <a:buSzPct val="85000"/>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1999-current</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41">
                <a:tc>
                  <a:txBody>
                    <a:bodyPr/>
                    <a:lstStyle/>
                    <a:p>
                      <a:pPr marL="0" marR="0" lvl="0" indent="0" algn="l" defTabSz="914400" rtl="0" eaLnBrk="1" fontAlgn="base" latinLnBrk="0" hangingPunct="1">
                        <a:lnSpc>
                          <a:spcPct val="100000"/>
                        </a:lnSpc>
                        <a:spcBef>
                          <a:spcPct val="35000"/>
                        </a:spcBef>
                        <a:spcAft>
                          <a:spcPct val="0"/>
                        </a:spcAft>
                        <a:buClrTx/>
                        <a:buSzPct val="85000"/>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OpenURLs</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Tx/>
                        <a:buSzPct val="85000"/>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http://sfxhosted.exlibrisgroup.com/sfx?ctx_ver=Z39.88-2004&amp;ctx_enc=info:ofi/enc:UTF-8...</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6744">
                <a:tc>
                  <a:txBody>
                    <a:bodyPr/>
                    <a:lstStyle/>
                    <a:p>
                      <a:pPr marL="0" marR="0" lvl="0" indent="0" algn="l" defTabSz="914400" rtl="0" eaLnBrk="1" fontAlgn="base" latinLnBrk="0" hangingPunct="1">
                        <a:lnSpc>
                          <a:spcPct val="100000"/>
                        </a:lnSpc>
                        <a:spcBef>
                          <a:spcPct val="35000"/>
                        </a:spcBef>
                        <a:spcAft>
                          <a:spcPct val="0"/>
                        </a:spcAft>
                        <a:buClrTx/>
                        <a:buSzPct val="85000"/>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URL of SFX Menu</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Tx/>
                        <a:buSzPct val="85000"/>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http://sfxhosted.exlibrisgroup.com/sfx?ctx_ver=Z39.88-2004&amp;ctx_enc=info:ofi/enc:UTF-8...</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0650"/>
            <a:ext cx="8534400" cy="565150"/>
          </a:xfrm>
        </p:spPr>
        <p:txBody>
          <a:bodyPr/>
          <a:lstStyle/>
          <a:p>
            <a:r>
              <a:rPr lang="en-US" dirty="0" smtClean="0"/>
              <a:t>Requests for New Targets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678218"/>
            <a:ext cx="8523433" cy="195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228600" y="1066800"/>
            <a:ext cx="8610600" cy="5030787"/>
          </a:xfrm>
        </p:spPr>
        <p:txBody>
          <a:bodyPr/>
          <a:lstStyle/>
          <a:p>
            <a:r>
              <a:rPr lang="en-US" b="1" dirty="0" smtClean="0"/>
              <a:t>Support Portal - KB Items: </a:t>
            </a:r>
            <a:r>
              <a:rPr lang="en-US" dirty="0"/>
              <a:t>C</a:t>
            </a:r>
            <a:r>
              <a:rPr lang="en-US" dirty="0" smtClean="0"/>
              <a:t>ustomer </a:t>
            </a:r>
            <a:r>
              <a:rPr lang="en-US" dirty="0"/>
              <a:t>requests for n</a:t>
            </a:r>
            <a:r>
              <a:rPr lang="en-US" dirty="0" smtClean="0"/>
              <a:t>ew </a:t>
            </a:r>
            <a:r>
              <a:rPr lang="en-US" dirty="0"/>
              <a:t>t</a:t>
            </a:r>
            <a:r>
              <a:rPr lang="en-US" dirty="0" smtClean="0"/>
              <a:t>argets and </a:t>
            </a:r>
            <a:r>
              <a:rPr lang="en-US" dirty="0"/>
              <a:t>target </a:t>
            </a:r>
            <a:r>
              <a:rPr lang="en-US" dirty="0" smtClean="0"/>
              <a:t>services </a:t>
            </a:r>
          </a:p>
          <a:p>
            <a:pPr lvl="1"/>
            <a:r>
              <a:rPr lang="en-US" dirty="0" smtClean="0"/>
              <a:t>Click on “Promote” to vote “me too” for the target. </a:t>
            </a:r>
          </a:p>
          <a:p>
            <a:r>
              <a:rPr lang="en-US" dirty="0" smtClean="0"/>
              <a:t>If not in KB Items list, submit support case or use </a:t>
            </a:r>
            <a:r>
              <a:rPr lang="en-US" i="1" dirty="0" err="1" smtClean="0"/>
              <a:t>KnowledgeBase</a:t>
            </a:r>
            <a:r>
              <a:rPr lang="en-US" i="1" dirty="0" smtClean="0"/>
              <a:t> Change Requests </a:t>
            </a:r>
            <a:r>
              <a:rPr lang="en-US" dirty="0" smtClean="0"/>
              <a:t>link in SFX Admin Center</a:t>
            </a:r>
            <a:endParaRPr lang="en-US" dirty="0"/>
          </a:p>
          <a:p>
            <a:endParaRPr lang="en-US" dirty="0"/>
          </a:p>
        </p:txBody>
      </p:sp>
      <p:sp>
        <p:nvSpPr>
          <p:cNvPr id="7" name="Rectangle 6"/>
          <p:cNvSpPr/>
          <p:nvPr/>
        </p:nvSpPr>
        <p:spPr>
          <a:xfrm>
            <a:off x="2516778" y="5114059"/>
            <a:ext cx="56086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25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Agenda</a:t>
            </a:r>
          </a:p>
        </p:txBody>
      </p:sp>
      <p:sp>
        <p:nvSpPr>
          <p:cNvPr id="20483" name="Rectangle 3"/>
          <p:cNvSpPr>
            <a:spLocks noGrp="1" noChangeArrowheads="1"/>
          </p:cNvSpPr>
          <p:nvPr>
            <p:ph type="body" idx="1"/>
          </p:nvPr>
        </p:nvSpPr>
        <p:spPr>
          <a:xfrm>
            <a:off x="501650" y="1163638"/>
            <a:ext cx="8140700" cy="5376862"/>
          </a:xfrm>
        </p:spPr>
        <p:txBody>
          <a:bodyPr/>
          <a:lstStyle/>
          <a:p>
            <a:pPr eaLnBrk="1" hangingPunct="1"/>
            <a:r>
              <a:rPr lang="en-US" dirty="0" smtClean="0">
                <a:solidFill>
                  <a:schemeClr val="bg1">
                    <a:lumMod val="75000"/>
                  </a:schemeClr>
                </a:solidFill>
              </a:rPr>
              <a:t>Introduction</a:t>
            </a:r>
          </a:p>
          <a:p>
            <a:pPr eaLnBrk="1" hangingPunct="1"/>
            <a:r>
              <a:rPr lang="en-US" dirty="0" err="1" smtClean="0">
                <a:solidFill>
                  <a:schemeClr val="bg1">
                    <a:lumMod val="75000"/>
                  </a:schemeClr>
                </a:solidFill>
              </a:rPr>
              <a:t>OpenURL</a:t>
            </a:r>
            <a:r>
              <a:rPr lang="en-US" dirty="0" smtClean="0">
                <a:solidFill>
                  <a:schemeClr val="bg1">
                    <a:lumMod val="75000"/>
                  </a:schemeClr>
                </a:solidFill>
              </a:rPr>
              <a:t> Generator</a:t>
            </a:r>
          </a:p>
          <a:p>
            <a:pPr eaLnBrk="1" hangingPunct="1"/>
            <a:r>
              <a:rPr lang="en-US" dirty="0" smtClean="0">
                <a:solidFill>
                  <a:schemeClr val="bg1">
                    <a:lumMod val="75000"/>
                  </a:schemeClr>
                </a:solidFill>
              </a:rPr>
              <a:t>Missing and broken links</a:t>
            </a:r>
          </a:p>
          <a:p>
            <a:pPr eaLnBrk="1" hangingPunct="1"/>
            <a:r>
              <a:rPr lang="en-US" dirty="0" smtClean="0">
                <a:solidFill>
                  <a:schemeClr val="bg1">
                    <a:lumMod val="75000"/>
                  </a:schemeClr>
                </a:solidFill>
              </a:rPr>
              <a:t>Debugging issues</a:t>
            </a:r>
          </a:p>
          <a:p>
            <a:pPr eaLnBrk="1" hangingPunct="1"/>
            <a:r>
              <a:rPr lang="en-US" dirty="0" smtClean="0">
                <a:solidFill>
                  <a:schemeClr val="bg1">
                    <a:lumMod val="75000"/>
                  </a:schemeClr>
                </a:solidFill>
              </a:rPr>
              <a:t>Reporting issues to Support</a:t>
            </a:r>
          </a:p>
          <a:p>
            <a:pPr eaLnBrk="1" hangingPunct="1"/>
            <a:r>
              <a:rPr lang="en-US" dirty="0" smtClean="0"/>
              <a:t>Summary and </a:t>
            </a:r>
            <a:r>
              <a:rPr lang="en-US" dirty="0"/>
              <a:t>a</a:t>
            </a:r>
            <a:r>
              <a:rPr lang="en-US" dirty="0" smtClean="0"/>
              <a:t>dditional resources</a:t>
            </a:r>
          </a:p>
        </p:txBody>
      </p:sp>
    </p:spTree>
    <p:extLst>
      <p:ext uri="{BB962C8B-B14F-4D97-AF65-F5344CB8AC3E}">
        <p14:creationId xmlns:p14="http://schemas.microsoft.com/office/powerpoint/2010/main" val="324013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2"/>
          <p:cNvGrpSpPr>
            <a:grpSpLocks/>
          </p:cNvGrpSpPr>
          <p:nvPr/>
        </p:nvGrpSpPr>
        <p:grpSpPr bwMode="auto">
          <a:xfrm>
            <a:off x="3381375" y="1239838"/>
            <a:ext cx="4802188" cy="4802187"/>
            <a:chOff x="2130" y="781"/>
            <a:chExt cx="3025" cy="3025"/>
          </a:xfrm>
        </p:grpSpPr>
        <p:pic>
          <p:nvPicPr>
            <p:cNvPr id="79876" name="Picture 3" descr="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71302">
              <a:off x="2130" y="781"/>
              <a:ext cx="3025" cy="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 Box 4"/>
            <p:cNvSpPr txBox="1">
              <a:spLocks noChangeArrowheads="1"/>
            </p:cNvSpPr>
            <p:nvPr/>
          </p:nvSpPr>
          <p:spPr bwMode="auto">
            <a:xfrm rot="732348">
              <a:off x="2763" y="1254"/>
              <a:ext cx="1963" cy="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b="1">
                  <a:solidFill>
                    <a:srgbClr val="000000"/>
                  </a:solidFill>
                  <a:latin typeface="Verdana" pitchFamily="34" charset="0"/>
                  <a:ea typeface="ヒラギノ角ゴ ProN W3" charset="-128"/>
                  <a:sym typeface="Arial" pitchFamily="34" charset="0"/>
                </a:defRPr>
              </a:lvl1pPr>
              <a:lvl2pPr marL="742950" indent="-285750" eaLnBrk="0" hangingPunct="0">
                <a:defRPr b="1">
                  <a:solidFill>
                    <a:srgbClr val="000000"/>
                  </a:solidFill>
                  <a:latin typeface="Verdana" pitchFamily="34" charset="0"/>
                  <a:ea typeface="ヒラギノ角ゴ ProN W3" charset="-128"/>
                  <a:sym typeface="Arial" pitchFamily="34" charset="0"/>
                </a:defRPr>
              </a:lvl2pPr>
              <a:lvl3pPr marL="1143000" indent="-228600" eaLnBrk="0" hangingPunct="0">
                <a:defRPr b="1">
                  <a:solidFill>
                    <a:srgbClr val="000000"/>
                  </a:solidFill>
                  <a:latin typeface="Verdana" pitchFamily="34" charset="0"/>
                  <a:ea typeface="ヒラギノ角ゴ ProN W3" charset="-128"/>
                  <a:sym typeface="Arial" pitchFamily="34" charset="0"/>
                </a:defRPr>
              </a:lvl3pPr>
              <a:lvl4pPr marL="1600200" indent="-228600" eaLnBrk="0" hangingPunct="0">
                <a:defRPr b="1">
                  <a:solidFill>
                    <a:srgbClr val="000000"/>
                  </a:solidFill>
                  <a:latin typeface="Verdana" pitchFamily="34" charset="0"/>
                  <a:ea typeface="ヒラギノ角ゴ ProN W3" charset="-128"/>
                  <a:sym typeface="Arial" pitchFamily="34" charset="0"/>
                </a:defRPr>
              </a:lvl4pPr>
              <a:lvl5pPr marL="2057400" indent="-228600" eaLnBrk="0" hangingPunct="0">
                <a:defRPr b="1">
                  <a:solidFill>
                    <a:srgbClr val="000000"/>
                  </a:solidFill>
                  <a:latin typeface="Verdana" pitchFamily="34" charset="0"/>
                  <a:ea typeface="ヒラギノ角ゴ ProN W3" charset="-128"/>
                  <a:sym typeface="Arial" pitchFamily="34" charset="0"/>
                </a:defRPr>
              </a:lvl5pPr>
              <a:lvl6pPr marL="25146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9718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4290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8862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r>
                <a:rPr lang="en-US" dirty="0">
                  <a:solidFill>
                    <a:schemeClr val="bg2">
                      <a:lumMod val="50000"/>
                    </a:schemeClr>
                  </a:solidFill>
                </a:rPr>
                <a:t>How </a:t>
              </a:r>
              <a:r>
                <a:rPr lang="en-US" dirty="0" smtClean="0">
                  <a:solidFill>
                    <a:schemeClr val="bg2">
                      <a:lumMod val="50000"/>
                    </a:schemeClr>
                  </a:solidFill>
                </a:rPr>
                <a:t>To...</a:t>
              </a:r>
            </a:p>
            <a:p>
              <a:pPr eaLnBrk="1" hangingPunct="1"/>
              <a:endParaRPr lang="en-US" dirty="0">
                <a:solidFill>
                  <a:schemeClr val="bg2">
                    <a:lumMod val="50000"/>
                  </a:schemeClr>
                </a:solidFill>
              </a:endParaRPr>
            </a:p>
            <a:p>
              <a:pPr algn="l" eaLnBrk="1" hangingPunct="1">
                <a:spcBef>
                  <a:spcPts val="0"/>
                </a:spcBef>
              </a:pPr>
              <a:r>
                <a:rPr lang="en-US" b="0" dirty="0">
                  <a:solidFill>
                    <a:schemeClr val="bg2">
                      <a:lumMod val="50000"/>
                    </a:schemeClr>
                  </a:solidFill>
                </a:rPr>
                <a:t>Troubleshoot errors</a:t>
              </a:r>
            </a:p>
            <a:p>
              <a:pPr algn="l" eaLnBrk="1" hangingPunct="1">
                <a:spcBef>
                  <a:spcPts val="0"/>
                </a:spcBef>
              </a:pPr>
              <a:endParaRPr lang="en-US" b="0" dirty="0">
                <a:solidFill>
                  <a:schemeClr val="bg2">
                    <a:lumMod val="50000"/>
                  </a:schemeClr>
                </a:solidFill>
              </a:endParaRPr>
            </a:p>
            <a:p>
              <a:pPr algn="l" eaLnBrk="1" hangingPunct="1">
                <a:spcBef>
                  <a:spcPts val="0"/>
                </a:spcBef>
              </a:pPr>
              <a:r>
                <a:rPr lang="en-US" b="0" dirty="0">
                  <a:solidFill>
                    <a:schemeClr val="bg2">
                      <a:lumMod val="50000"/>
                    </a:schemeClr>
                  </a:solidFill>
                </a:rPr>
                <a:t>Debug issues</a:t>
              </a:r>
            </a:p>
            <a:p>
              <a:pPr algn="l" eaLnBrk="1" hangingPunct="1">
                <a:spcBef>
                  <a:spcPts val="0"/>
                </a:spcBef>
              </a:pPr>
              <a:endParaRPr lang="en-US" b="0" dirty="0">
                <a:solidFill>
                  <a:schemeClr val="bg2">
                    <a:lumMod val="50000"/>
                  </a:schemeClr>
                </a:solidFill>
              </a:endParaRPr>
            </a:p>
            <a:p>
              <a:pPr algn="l" eaLnBrk="1" hangingPunct="1">
                <a:spcBef>
                  <a:spcPts val="0"/>
                </a:spcBef>
              </a:pPr>
              <a:r>
                <a:rPr lang="en-US" b="0" dirty="0">
                  <a:solidFill>
                    <a:schemeClr val="bg2">
                      <a:lumMod val="50000"/>
                    </a:schemeClr>
                  </a:solidFill>
                </a:rPr>
                <a:t>Log a support case</a:t>
              </a:r>
            </a:p>
          </p:txBody>
        </p:sp>
      </p:grpSp>
      <p:sp>
        <p:nvSpPr>
          <p:cNvPr id="79875" name="Rectangle 5"/>
          <p:cNvSpPr>
            <a:spLocks noGrp="1" noChangeArrowheads="1"/>
          </p:cNvSpPr>
          <p:nvPr>
            <p:ph type="ctrTitle"/>
          </p:nvPr>
        </p:nvSpPr>
        <p:spPr>
          <a:xfrm>
            <a:off x="693738" y="893763"/>
            <a:ext cx="7772400" cy="1470025"/>
          </a:xfrm>
        </p:spPr>
        <p:txBody>
          <a:bodyPr/>
          <a:lstStyle/>
          <a:p>
            <a:pPr eaLnBrk="1" hangingPunct="1"/>
            <a:r>
              <a:rPr lang="en-US" dirty="0" smtClean="0"/>
              <a:t>Summary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2800" smtClean="0"/>
              <a:t>Additional Resources</a:t>
            </a:r>
          </a:p>
        </p:txBody>
      </p:sp>
      <p:sp>
        <p:nvSpPr>
          <p:cNvPr id="80899" name="Rectangle 3"/>
          <p:cNvSpPr>
            <a:spLocks noGrp="1" noChangeArrowheads="1"/>
          </p:cNvSpPr>
          <p:nvPr>
            <p:ph type="body" idx="1"/>
          </p:nvPr>
        </p:nvSpPr>
        <p:spPr>
          <a:xfrm>
            <a:off x="501650" y="990600"/>
            <a:ext cx="8140700" cy="5030787"/>
          </a:xfrm>
        </p:spPr>
        <p:txBody>
          <a:bodyPr/>
          <a:lstStyle/>
          <a:p>
            <a:pPr marL="0" indent="0" eaLnBrk="1" hangingPunct="1">
              <a:buNone/>
            </a:pPr>
            <a:r>
              <a:rPr lang="en-US" dirty="0" smtClean="0"/>
              <a:t>Accessible from Documentation Center:</a:t>
            </a:r>
          </a:p>
          <a:p>
            <a:pPr marL="0" indent="0" eaLnBrk="1" hangingPunct="1">
              <a:buNone/>
            </a:pPr>
            <a:r>
              <a:rPr lang="en-US" sz="2000" dirty="0" smtClean="0"/>
              <a:t>(</a:t>
            </a:r>
            <a:r>
              <a:rPr lang="en-US" sz="2000" u="sng" dirty="0">
                <a:hlinkClick r:id="rId3"/>
              </a:rPr>
              <a:t>http://www.customercenter.exlibrisgroup.com</a:t>
            </a:r>
            <a:r>
              <a:rPr lang="en-US" sz="2000" u="sng" dirty="0" smtClean="0">
                <a:hlinkClick r:id="rId3"/>
              </a:rPr>
              <a:t>/</a:t>
            </a:r>
            <a:r>
              <a:rPr lang="en-US" sz="2000" dirty="0" smtClean="0"/>
              <a:t>)</a:t>
            </a:r>
            <a:endParaRPr lang="en-US" sz="2000" dirty="0"/>
          </a:p>
          <a:p>
            <a:pPr marL="0" indent="0" eaLnBrk="1" hangingPunct="1">
              <a:buNone/>
            </a:pPr>
            <a:endParaRPr lang="en-US" sz="1000" dirty="0" smtClean="0"/>
          </a:p>
          <a:p>
            <a:pPr marL="0" indent="0" eaLnBrk="1" hangingPunct="1">
              <a:buNone/>
            </a:pPr>
            <a:r>
              <a:rPr lang="en-US" sz="2200" dirty="0" smtClean="0"/>
              <a:t>Path: SFX &gt; Technical Documentation</a:t>
            </a:r>
          </a:p>
          <a:p>
            <a:pPr lvl="1" eaLnBrk="1" hangingPunct="1"/>
            <a:r>
              <a:rPr lang="en-US" dirty="0"/>
              <a:t>General User’s Guide</a:t>
            </a:r>
          </a:p>
          <a:p>
            <a:pPr lvl="1" eaLnBrk="1" hangingPunct="1"/>
            <a:r>
              <a:rPr lang="en-US" dirty="0"/>
              <a:t>Advanced User’s </a:t>
            </a:r>
            <a:r>
              <a:rPr lang="en-US" dirty="0" smtClean="0"/>
              <a:t>Guide</a:t>
            </a:r>
          </a:p>
          <a:p>
            <a:pPr lvl="1" eaLnBrk="1" hangingPunct="1"/>
            <a:r>
              <a:rPr lang="en-US" dirty="0" smtClean="0"/>
              <a:t>SFX </a:t>
            </a:r>
            <a:r>
              <a:rPr lang="en-US" dirty="0"/>
              <a:t>Source Configuration Guide</a:t>
            </a:r>
          </a:p>
          <a:p>
            <a:pPr lvl="1" eaLnBrk="1" hangingPunct="1"/>
            <a:r>
              <a:rPr lang="en-US" dirty="0"/>
              <a:t>SFX Target Configuration </a:t>
            </a:r>
            <a:r>
              <a:rPr lang="en-US" dirty="0" smtClean="0"/>
              <a:t>Guide</a:t>
            </a:r>
          </a:p>
          <a:p>
            <a:pPr lvl="1" eaLnBrk="1" hangingPunct="1"/>
            <a:endParaRPr lang="en-US" sz="1000" dirty="0"/>
          </a:p>
          <a:p>
            <a:pPr marL="0" indent="0" eaLnBrk="1" hangingPunct="1">
              <a:buNone/>
            </a:pPr>
            <a:r>
              <a:rPr lang="en-US" sz="2200" dirty="0" smtClean="0"/>
              <a:t>Path</a:t>
            </a:r>
            <a:r>
              <a:rPr lang="en-US" sz="2200" dirty="0"/>
              <a:t>: Cross Product &gt; </a:t>
            </a:r>
            <a:r>
              <a:rPr lang="en-US" sz="2200" dirty="0" smtClean="0"/>
              <a:t>Support</a:t>
            </a:r>
            <a:endParaRPr lang="en-US" dirty="0" smtClean="0"/>
          </a:p>
          <a:p>
            <a:pPr lvl="1" eaLnBrk="1" hangingPunct="1"/>
            <a:r>
              <a:rPr lang="en-US" dirty="0" smtClean="0"/>
              <a:t>Support Portal Documentation</a:t>
            </a: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657600"/>
            <a:ext cx="2759364" cy="275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Agenda</a:t>
            </a:r>
          </a:p>
        </p:txBody>
      </p:sp>
      <p:sp>
        <p:nvSpPr>
          <p:cNvPr id="20483" name="Rectangle 3"/>
          <p:cNvSpPr>
            <a:spLocks noGrp="1" noChangeArrowheads="1"/>
          </p:cNvSpPr>
          <p:nvPr>
            <p:ph type="body" idx="1"/>
          </p:nvPr>
        </p:nvSpPr>
        <p:spPr>
          <a:xfrm>
            <a:off x="501650" y="1163638"/>
            <a:ext cx="8140700" cy="5376862"/>
          </a:xfrm>
        </p:spPr>
        <p:txBody>
          <a:bodyPr/>
          <a:lstStyle/>
          <a:p>
            <a:pPr eaLnBrk="1" hangingPunct="1"/>
            <a:r>
              <a:rPr lang="en-US" dirty="0" smtClean="0"/>
              <a:t>Introduction</a:t>
            </a:r>
          </a:p>
          <a:p>
            <a:pPr eaLnBrk="1" hangingPunct="1"/>
            <a:r>
              <a:rPr lang="en-US" dirty="0" err="1" smtClean="0"/>
              <a:t>OpenURL</a:t>
            </a:r>
            <a:r>
              <a:rPr lang="en-US" dirty="0" smtClean="0"/>
              <a:t> Generator</a:t>
            </a:r>
          </a:p>
          <a:p>
            <a:pPr eaLnBrk="1" hangingPunct="1"/>
            <a:r>
              <a:rPr lang="en-US" dirty="0" smtClean="0"/>
              <a:t>Missing and broken links</a:t>
            </a:r>
          </a:p>
          <a:p>
            <a:pPr eaLnBrk="1" hangingPunct="1"/>
            <a:r>
              <a:rPr lang="en-US" dirty="0" smtClean="0"/>
              <a:t>Debugging issues</a:t>
            </a:r>
          </a:p>
          <a:p>
            <a:pPr eaLnBrk="1" hangingPunct="1"/>
            <a:r>
              <a:rPr lang="en-US" dirty="0" smtClean="0"/>
              <a:t>Reporting issues to Support</a:t>
            </a:r>
          </a:p>
          <a:p>
            <a:pPr eaLnBrk="1" hangingPunct="1"/>
            <a:r>
              <a:rPr lang="en-US" dirty="0" smtClean="0"/>
              <a:t>Summary and </a:t>
            </a:r>
            <a:r>
              <a:rPr lang="en-US" dirty="0"/>
              <a:t>a</a:t>
            </a:r>
            <a:r>
              <a:rPr lang="en-US" dirty="0" smtClean="0"/>
              <a:t>dditional resources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8"/>
          <p:cNvGrpSpPr>
            <a:grpSpLocks/>
          </p:cNvGrpSpPr>
          <p:nvPr/>
        </p:nvGrpSpPr>
        <p:grpSpPr bwMode="auto">
          <a:xfrm>
            <a:off x="3381375" y="1239838"/>
            <a:ext cx="4802188" cy="4802187"/>
            <a:chOff x="2130" y="781"/>
            <a:chExt cx="3025" cy="3025"/>
          </a:xfrm>
        </p:grpSpPr>
        <p:pic>
          <p:nvPicPr>
            <p:cNvPr id="19460" name="Picture 3" descr="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71302">
              <a:off x="2130" y="781"/>
              <a:ext cx="3025" cy="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4"/>
            <p:cNvSpPr txBox="1">
              <a:spLocks noChangeArrowheads="1"/>
            </p:cNvSpPr>
            <p:nvPr/>
          </p:nvSpPr>
          <p:spPr bwMode="auto">
            <a:xfrm rot="732348">
              <a:off x="2763" y="1255"/>
              <a:ext cx="1963" cy="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b="1">
                  <a:solidFill>
                    <a:srgbClr val="000000"/>
                  </a:solidFill>
                  <a:latin typeface="Verdana" pitchFamily="34" charset="0"/>
                  <a:ea typeface="ヒラギノ角ゴ ProN W3" charset="-128"/>
                  <a:sym typeface="Arial" pitchFamily="34" charset="0"/>
                </a:defRPr>
              </a:lvl1pPr>
              <a:lvl2pPr marL="742950" indent="-285750" eaLnBrk="0" hangingPunct="0">
                <a:defRPr b="1">
                  <a:solidFill>
                    <a:srgbClr val="000000"/>
                  </a:solidFill>
                  <a:latin typeface="Verdana" pitchFamily="34" charset="0"/>
                  <a:ea typeface="ヒラギノ角ゴ ProN W3" charset="-128"/>
                  <a:sym typeface="Arial" pitchFamily="34" charset="0"/>
                </a:defRPr>
              </a:lvl2pPr>
              <a:lvl3pPr marL="1143000" indent="-228600" eaLnBrk="0" hangingPunct="0">
                <a:defRPr b="1">
                  <a:solidFill>
                    <a:srgbClr val="000000"/>
                  </a:solidFill>
                  <a:latin typeface="Verdana" pitchFamily="34" charset="0"/>
                  <a:ea typeface="ヒラギノ角ゴ ProN W3" charset="-128"/>
                  <a:sym typeface="Arial" pitchFamily="34" charset="0"/>
                </a:defRPr>
              </a:lvl3pPr>
              <a:lvl4pPr marL="1600200" indent="-228600" eaLnBrk="0" hangingPunct="0">
                <a:defRPr b="1">
                  <a:solidFill>
                    <a:srgbClr val="000000"/>
                  </a:solidFill>
                  <a:latin typeface="Verdana" pitchFamily="34" charset="0"/>
                  <a:ea typeface="ヒラギノ角ゴ ProN W3" charset="-128"/>
                  <a:sym typeface="Arial" pitchFamily="34" charset="0"/>
                </a:defRPr>
              </a:lvl4pPr>
              <a:lvl5pPr marL="2057400" indent="-228600" eaLnBrk="0" hangingPunct="0">
                <a:defRPr b="1">
                  <a:solidFill>
                    <a:srgbClr val="000000"/>
                  </a:solidFill>
                  <a:latin typeface="Verdana" pitchFamily="34" charset="0"/>
                  <a:ea typeface="ヒラギノ角ゴ ProN W3" charset="-128"/>
                  <a:sym typeface="Arial" pitchFamily="34" charset="0"/>
                </a:defRPr>
              </a:lvl5pPr>
              <a:lvl6pPr marL="25146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9718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4290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8862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r>
                <a:rPr lang="en-US" dirty="0">
                  <a:solidFill>
                    <a:schemeClr val="bg2">
                      <a:lumMod val="50000"/>
                    </a:schemeClr>
                  </a:solidFill>
                </a:rPr>
                <a:t>How </a:t>
              </a:r>
              <a:r>
                <a:rPr lang="en-US" dirty="0" smtClean="0">
                  <a:solidFill>
                    <a:schemeClr val="bg2">
                      <a:lumMod val="50000"/>
                    </a:schemeClr>
                  </a:solidFill>
                </a:rPr>
                <a:t>To...</a:t>
              </a:r>
            </a:p>
            <a:p>
              <a:pPr eaLnBrk="1" hangingPunct="1"/>
              <a:endParaRPr lang="en-US" dirty="0">
                <a:solidFill>
                  <a:schemeClr val="bg2">
                    <a:lumMod val="50000"/>
                  </a:schemeClr>
                </a:solidFill>
              </a:endParaRPr>
            </a:p>
            <a:p>
              <a:pPr algn="l" eaLnBrk="1" hangingPunct="1">
                <a:spcBef>
                  <a:spcPts val="0"/>
                </a:spcBef>
              </a:pPr>
              <a:r>
                <a:rPr lang="en-US" b="0" dirty="0" smtClean="0">
                  <a:solidFill>
                    <a:schemeClr val="bg2">
                      <a:lumMod val="50000"/>
                    </a:schemeClr>
                  </a:solidFill>
                </a:rPr>
                <a:t>Troubleshoot errors</a:t>
              </a:r>
            </a:p>
            <a:p>
              <a:pPr algn="l" eaLnBrk="1" hangingPunct="1">
                <a:spcBef>
                  <a:spcPts val="0"/>
                </a:spcBef>
              </a:pPr>
              <a:endParaRPr lang="en-US" b="0" dirty="0">
                <a:solidFill>
                  <a:schemeClr val="bg2">
                    <a:lumMod val="50000"/>
                  </a:schemeClr>
                </a:solidFill>
              </a:endParaRPr>
            </a:p>
            <a:p>
              <a:pPr algn="l" eaLnBrk="1" hangingPunct="1">
                <a:spcBef>
                  <a:spcPts val="0"/>
                </a:spcBef>
              </a:pPr>
              <a:r>
                <a:rPr lang="en-US" b="0" dirty="0" smtClean="0">
                  <a:solidFill>
                    <a:schemeClr val="bg2">
                      <a:lumMod val="50000"/>
                    </a:schemeClr>
                  </a:solidFill>
                </a:rPr>
                <a:t>Debug issues</a:t>
              </a:r>
            </a:p>
            <a:p>
              <a:pPr algn="l" eaLnBrk="1" hangingPunct="1">
                <a:spcBef>
                  <a:spcPts val="0"/>
                </a:spcBef>
              </a:pPr>
              <a:endParaRPr lang="en-US" b="0" dirty="0">
                <a:solidFill>
                  <a:schemeClr val="bg2">
                    <a:lumMod val="50000"/>
                  </a:schemeClr>
                </a:solidFill>
              </a:endParaRPr>
            </a:p>
            <a:p>
              <a:pPr algn="l" eaLnBrk="1" hangingPunct="1">
                <a:spcBef>
                  <a:spcPts val="0"/>
                </a:spcBef>
              </a:pPr>
              <a:r>
                <a:rPr lang="en-US" b="0" dirty="0">
                  <a:solidFill>
                    <a:schemeClr val="bg2">
                      <a:lumMod val="50000"/>
                    </a:schemeClr>
                  </a:solidFill>
                </a:rPr>
                <a:t>L</a:t>
              </a:r>
              <a:r>
                <a:rPr lang="en-US" b="0" dirty="0" smtClean="0">
                  <a:solidFill>
                    <a:schemeClr val="bg2">
                      <a:lumMod val="50000"/>
                    </a:schemeClr>
                  </a:solidFill>
                </a:rPr>
                <a:t>og a support case</a:t>
              </a:r>
              <a:endParaRPr lang="en-US" b="0" dirty="0">
                <a:solidFill>
                  <a:schemeClr val="bg2">
                    <a:lumMod val="50000"/>
                  </a:schemeClr>
                </a:solidFill>
              </a:endParaRPr>
            </a:p>
          </p:txBody>
        </p:sp>
      </p:grpSp>
      <p:sp>
        <p:nvSpPr>
          <p:cNvPr id="19459" name="Rectangle 5"/>
          <p:cNvSpPr>
            <a:spLocks noGrp="1" noChangeArrowheads="1"/>
          </p:cNvSpPr>
          <p:nvPr>
            <p:ph type="ctrTitle"/>
          </p:nvPr>
        </p:nvSpPr>
        <p:spPr>
          <a:xfrm>
            <a:off x="693738" y="893763"/>
            <a:ext cx="7772400" cy="1470025"/>
          </a:xfrm>
        </p:spPr>
        <p:txBody>
          <a:bodyPr/>
          <a:lstStyle/>
          <a:p>
            <a:pPr eaLnBrk="1" hangingPunct="1"/>
            <a:r>
              <a:rPr lang="en-US" dirty="0" smtClean="0"/>
              <a:t>Objectives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Agenda</a:t>
            </a:r>
          </a:p>
        </p:txBody>
      </p:sp>
      <p:sp>
        <p:nvSpPr>
          <p:cNvPr id="20483" name="Rectangle 3"/>
          <p:cNvSpPr>
            <a:spLocks noGrp="1" noChangeArrowheads="1"/>
          </p:cNvSpPr>
          <p:nvPr>
            <p:ph type="body" idx="1"/>
          </p:nvPr>
        </p:nvSpPr>
        <p:spPr>
          <a:xfrm>
            <a:off x="501650" y="1163638"/>
            <a:ext cx="8140700" cy="5376862"/>
          </a:xfrm>
        </p:spPr>
        <p:txBody>
          <a:bodyPr/>
          <a:lstStyle/>
          <a:p>
            <a:pPr eaLnBrk="1" hangingPunct="1"/>
            <a:r>
              <a:rPr lang="en-US" dirty="0" smtClean="0"/>
              <a:t>Introduction</a:t>
            </a:r>
          </a:p>
          <a:p>
            <a:pPr eaLnBrk="1" hangingPunct="1"/>
            <a:r>
              <a:rPr lang="en-US" dirty="0" err="1" smtClean="0">
                <a:solidFill>
                  <a:schemeClr val="bg1">
                    <a:lumMod val="75000"/>
                  </a:schemeClr>
                </a:solidFill>
              </a:rPr>
              <a:t>OpenURL</a:t>
            </a:r>
            <a:r>
              <a:rPr lang="en-US" dirty="0" smtClean="0">
                <a:solidFill>
                  <a:schemeClr val="bg1">
                    <a:lumMod val="75000"/>
                  </a:schemeClr>
                </a:solidFill>
              </a:rPr>
              <a:t> Generator</a:t>
            </a:r>
          </a:p>
          <a:p>
            <a:pPr eaLnBrk="1" hangingPunct="1"/>
            <a:r>
              <a:rPr lang="en-US" dirty="0" smtClean="0">
                <a:solidFill>
                  <a:schemeClr val="bg1">
                    <a:lumMod val="75000"/>
                  </a:schemeClr>
                </a:solidFill>
              </a:rPr>
              <a:t>Missing and broken links</a:t>
            </a:r>
          </a:p>
          <a:p>
            <a:pPr eaLnBrk="1" hangingPunct="1"/>
            <a:r>
              <a:rPr lang="en-US" dirty="0" smtClean="0">
                <a:solidFill>
                  <a:schemeClr val="bg1">
                    <a:lumMod val="75000"/>
                  </a:schemeClr>
                </a:solidFill>
              </a:rPr>
              <a:t>Debugging issues</a:t>
            </a:r>
          </a:p>
          <a:p>
            <a:pPr eaLnBrk="1" hangingPunct="1"/>
            <a:r>
              <a:rPr lang="en-US" dirty="0" smtClean="0">
                <a:solidFill>
                  <a:schemeClr val="bg1">
                    <a:lumMod val="75000"/>
                  </a:schemeClr>
                </a:solidFill>
              </a:rPr>
              <a:t>Reporting issues to Support</a:t>
            </a:r>
          </a:p>
          <a:p>
            <a:pPr eaLnBrk="1" hangingPunct="1"/>
            <a:r>
              <a:rPr lang="en-US" dirty="0" smtClean="0">
                <a:solidFill>
                  <a:schemeClr val="bg1">
                    <a:lumMod val="75000"/>
                  </a:schemeClr>
                </a:solidFill>
              </a:rPr>
              <a:t>Summary and </a:t>
            </a:r>
            <a:r>
              <a:rPr lang="en-US" dirty="0">
                <a:solidFill>
                  <a:schemeClr val="bg1">
                    <a:lumMod val="75000"/>
                  </a:schemeClr>
                </a:solidFill>
              </a:rPr>
              <a:t>a</a:t>
            </a:r>
            <a:r>
              <a:rPr lang="en-US" dirty="0" smtClean="0">
                <a:solidFill>
                  <a:schemeClr val="bg1">
                    <a:lumMod val="75000"/>
                  </a:schemeClr>
                </a:solidFill>
              </a:rPr>
              <a:t>dditional resources</a:t>
            </a:r>
          </a:p>
        </p:txBody>
      </p:sp>
    </p:spTree>
    <p:extLst>
      <p:ext uri="{BB962C8B-B14F-4D97-AF65-F5344CB8AC3E}">
        <p14:creationId xmlns:p14="http://schemas.microsoft.com/office/powerpoint/2010/main" val="57089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2800" smtClean="0"/>
              <a:t>Admin Center</a:t>
            </a:r>
          </a:p>
        </p:txBody>
      </p:sp>
      <p:pic>
        <p:nvPicPr>
          <p:cNvPr id="624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187450"/>
            <a:ext cx="7997825" cy="3975100"/>
          </a:xfrm>
          <a:prstGeom prst="rect">
            <a:avLst/>
          </a:prstGeom>
          <a:noFill/>
          <a:ln w="9525">
            <a:solidFill>
              <a:schemeClr val="bg1">
                <a:lumMod val="50000"/>
              </a:schemeClr>
            </a:solidFill>
            <a:miter lim="800000"/>
            <a:headEnd/>
            <a:tailEnd/>
          </a:ln>
          <a:effectLst>
            <a:outerShdw blurRad="50800" dist="635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6400800" y="1905000"/>
            <a:ext cx="1905000" cy="1270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48336619"/>
              </p:ext>
            </p:extLst>
          </p:nvPr>
        </p:nvGraphicFramePr>
        <p:xfrm>
          <a:off x="205242" y="194468"/>
          <a:ext cx="8839200" cy="6511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0690" name="Picture 2" descr="12"/>
          <p:cNvPicPr>
            <a:picLocks noChangeAspect="1" noChangeArrowheads="1"/>
          </p:cNvPicPr>
          <p:nvPr/>
        </p:nvPicPr>
        <p:blipFill>
          <a:blip r:embed="rId8" cstate="print">
            <a:lum bright="10000"/>
            <a:extLst>
              <a:ext uri="{28A0092B-C50C-407E-A947-70E740481C1C}">
                <a14:useLocalDpi xmlns:a14="http://schemas.microsoft.com/office/drawing/2010/main" val="0"/>
              </a:ext>
            </a:extLst>
          </a:blip>
          <a:srcRect/>
          <a:stretch>
            <a:fillRect/>
          </a:stretch>
        </p:blipFill>
        <p:spPr bwMode="auto">
          <a:xfrm>
            <a:off x="1146175" y="3337719"/>
            <a:ext cx="1295400" cy="857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0691" name="Picture 3" descr="MC900432599[1]"/>
          <p:cNvPicPr>
            <a:picLocks noChangeAspect="1" noChangeArrowheads="1"/>
          </p:cNvPicPr>
          <p:nvPr/>
        </p:nvPicPr>
        <p:blipFill>
          <a:blip r:embed="rId9">
            <a:lum bright="60000" contrast="-70000"/>
            <a:extLst>
              <a:ext uri="{28A0092B-C50C-407E-A947-70E740481C1C}">
                <a14:useLocalDpi xmlns:a14="http://schemas.microsoft.com/office/drawing/2010/main" val="0"/>
              </a:ext>
            </a:extLst>
          </a:blip>
          <a:srcRect/>
          <a:stretch>
            <a:fillRect/>
          </a:stretch>
        </p:blipFill>
        <p:spPr bwMode="auto">
          <a:xfrm>
            <a:off x="6155077" y="5196228"/>
            <a:ext cx="763588"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692" name="Picture 4" descr="MC900059123[1]"/>
          <p:cNvPicPr>
            <a:picLocks noChangeAspect="1" noChangeArrowheads="1"/>
          </p:cNvPicPr>
          <p:nvPr/>
        </p:nvPicPr>
        <p:blipFill>
          <a:blip r:embed="rId10" cstate="print">
            <a:lum bright="70000" contrast="-70000"/>
            <a:extLst>
              <a:ext uri="{28A0092B-C50C-407E-A947-70E740481C1C}">
                <a14:useLocalDpi xmlns:a14="http://schemas.microsoft.com/office/drawing/2010/main" val="0"/>
              </a:ext>
            </a:extLst>
          </a:blip>
          <a:srcRect/>
          <a:stretch>
            <a:fillRect/>
          </a:stretch>
        </p:blipFill>
        <p:spPr bwMode="auto">
          <a:xfrm>
            <a:off x="4191000" y="5791200"/>
            <a:ext cx="8826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693" name="Picture 5" descr="MC900432599[1]"/>
          <p:cNvPicPr>
            <a:picLocks noChangeAspect="1" noChangeArrowheads="1"/>
          </p:cNvPicPr>
          <p:nvPr/>
        </p:nvPicPr>
        <p:blipFill>
          <a:blip r:embed="rId9">
            <a:lum bright="60000" contrast="-70000"/>
            <a:extLst>
              <a:ext uri="{28A0092B-C50C-407E-A947-70E740481C1C}">
                <a14:useLocalDpi xmlns:a14="http://schemas.microsoft.com/office/drawing/2010/main" val="0"/>
              </a:ext>
            </a:extLst>
          </a:blip>
          <a:srcRect/>
          <a:stretch>
            <a:fillRect/>
          </a:stretch>
        </p:blipFill>
        <p:spPr bwMode="auto">
          <a:xfrm>
            <a:off x="6783388" y="1523999"/>
            <a:ext cx="76517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694" name="Picture 6" descr="MC900432599[1]"/>
          <p:cNvPicPr>
            <a:picLocks noChangeAspect="1" noChangeArrowheads="1"/>
          </p:cNvPicPr>
          <p:nvPr/>
        </p:nvPicPr>
        <p:blipFill>
          <a:blip r:embed="rId9">
            <a:lum bright="60000" contrast="-70000"/>
            <a:extLst>
              <a:ext uri="{28A0092B-C50C-407E-A947-70E740481C1C}">
                <a14:useLocalDpi xmlns:a14="http://schemas.microsoft.com/office/drawing/2010/main" val="0"/>
              </a:ext>
            </a:extLst>
          </a:blip>
          <a:srcRect/>
          <a:stretch>
            <a:fillRect/>
          </a:stretch>
        </p:blipFill>
        <p:spPr bwMode="auto">
          <a:xfrm>
            <a:off x="1676400" y="1562893"/>
            <a:ext cx="76517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695" name="Picture 7" descr="MC900434845[1]"/>
          <p:cNvPicPr>
            <a:picLocks noChangeAspect="1" noChangeArrowheads="1"/>
          </p:cNvPicPr>
          <p:nvPr/>
        </p:nvPicPr>
        <p:blipFill>
          <a:blip r:embed="rId11">
            <a:lum bright="20000" contrast="-40000"/>
            <a:extLst>
              <a:ext uri="{28A0092B-C50C-407E-A947-70E740481C1C}">
                <a14:useLocalDpi xmlns:a14="http://schemas.microsoft.com/office/drawing/2010/main" val="0"/>
              </a:ext>
            </a:extLst>
          </a:blip>
          <a:srcRect/>
          <a:stretch>
            <a:fillRect/>
          </a:stretch>
        </p:blipFill>
        <p:spPr bwMode="auto">
          <a:xfrm>
            <a:off x="6918665" y="3364820"/>
            <a:ext cx="1066800" cy="102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696" name="Picture 8" descr="MC900441948[1]"/>
          <p:cNvPicPr>
            <a:picLocks noChangeAspect="1" noChangeArrowheads="1"/>
          </p:cNvPicPr>
          <p:nvPr/>
        </p:nvPicPr>
        <p:blipFill>
          <a:blip r:embed="rId12" cstate="print">
            <a:lum bright="50000" contrast="-50000"/>
            <a:extLst>
              <a:ext uri="{28A0092B-C50C-407E-A947-70E740481C1C}">
                <a14:useLocalDpi xmlns:a14="http://schemas.microsoft.com/office/drawing/2010/main" val="0"/>
              </a:ext>
            </a:extLst>
          </a:blip>
          <a:srcRect/>
          <a:stretch>
            <a:fillRect/>
          </a:stretch>
        </p:blipFill>
        <p:spPr bwMode="auto">
          <a:xfrm>
            <a:off x="2441348" y="5182961"/>
            <a:ext cx="66357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Picture 29" descr="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49234" y="2133600"/>
            <a:ext cx="3200400" cy="2370138"/>
          </a:xfrm>
          <a:prstGeom prst="rect">
            <a:avLst/>
          </a:prstGeom>
          <a:noFill/>
          <a:ln w="9525">
            <a:solidFill>
              <a:schemeClr val="bg1">
                <a:lumMod val="50000"/>
              </a:schemeClr>
            </a:solidFill>
            <a:miter lim="800000"/>
            <a:headEnd/>
            <a:tailEnd/>
          </a:ln>
          <a:effectLst>
            <a:outerShdw blurRad="50800" dist="635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370718" name="Picture 30" descr="Primo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57321" y="877093"/>
            <a:ext cx="9144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0719" name="Picture 31" descr="Hindawi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29000" y="877093"/>
            <a:ext cx="7620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0720" name="Picture 32" descr="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3512" y="2130552"/>
            <a:ext cx="3200400" cy="2362200"/>
          </a:xfrm>
          <a:prstGeom prst="rect">
            <a:avLst/>
          </a:prstGeom>
          <a:noFill/>
          <a:ln w="9525">
            <a:solidFill>
              <a:schemeClr val="bg1">
                <a:lumMod val="50000"/>
              </a:schemeClr>
            </a:solidFill>
            <a:miter lim="800000"/>
            <a:headEnd/>
            <a:tailEnd/>
          </a:ln>
          <a:effectLst>
            <a:outerShdw blurRad="50800" dist="635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370721" name="Picture 33" descr="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53512" y="2130552"/>
            <a:ext cx="3200400" cy="2370138"/>
          </a:xfrm>
          <a:prstGeom prst="rect">
            <a:avLst/>
          </a:prstGeom>
          <a:noFill/>
          <a:ln w="9525">
            <a:solidFill>
              <a:schemeClr val="bg1">
                <a:lumMod val="50000"/>
              </a:schemeClr>
            </a:solidFill>
            <a:miter lim="800000"/>
            <a:headEnd/>
            <a:tailEnd/>
          </a:ln>
          <a:effectLst>
            <a:outerShdw blurRad="50800" dist="635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4876801" y="177011"/>
            <a:ext cx="1141678" cy="925785"/>
            <a:chOff x="4724401" y="3576"/>
            <a:chExt cx="1141678" cy="925785"/>
          </a:xfrm>
        </p:grpSpPr>
        <p:sp>
          <p:nvSpPr>
            <p:cNvPr id="50" name="Rectangle 49"/>
            <p:cNvSpPr/>
            <p:nvPr/>
          </p:nvSpPr>
          <p:spPr>
            <a:xfrm>
              <a:off x="4940293" y="3576"/>
              <a:ext cx="925785" cy="9257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1" name="Rectangle 50"/>
            <p:cNvSpPr/>
            <p:nvPr/>
          </p:nvSpPr>
          <p:spPr>
            <a:xfrm>
              <a:off x="4724401" y="3576"/>
              <a:ext cx="1141678" cy="9257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chemeClr val="tx1"/>
                  </a:solidFill>
                  <a:effectLst/>
                  <a:latin typeface="Arial" pitchFamily="34" charset="0"/>
                  <a:ea typeface="ヒラギノ角ゴ ProN W3" charset="-128"/>
                </a:rPr>
                <a:t>  </a:t>
              </a:r>
              <a:r>
                <a:rPr kumimoji="0" lang="en-US" sz="1800" b="1" i="0" u="none" strike="noStrike" kern="1200" cap="none" normalizeH="0" baseline="0" dirty="0" smtClean="0">
                  <a:ln>
                    <a:noFill/>
                  </a:ln>
                  <a:solidFill>
                    <a:schemeClr val="tx1"/>
                  </a:solidFill>
                  <a:effectLst/>
                  <a:latin typeface="Arial" pitchFamily="34" charset="0"/>
                  <a:ea typeface="ヒラギノ角ゴ ProN W3" charset="-128"/>
                </a:rPr>
                <a:t>Source</a:t>
              </a:r>
              <a:r>
                <a:rPr kumimoji="0" lang="en-US" sz="1300" b="1" i="0" u="none" strike="noStrike" kern="1200" cap="none" normalizeH="0" baseline="0" dirty="0" smtClean="0">
                  <a:ln>
                    <a:noFill/>
                  </a:ln>
                  <a:solidFill>
                    <a:schemeClr val="tx1"/>
                  </a:solidFill>
                  <a:effectLst/>
                  <a:latin typeface="Arial" pitchFamily="34" charset="0"/>
                  <a:ea typeface="ヒラギノ角ゴ ProN W3" charset="-128"/>
                </a:rPr>
                <a:t>    </a:t>
              </a:r>
            </a:p>
          </p:txBody>
        </p:sp>
      </p:grpSp>
      <p:sp>
        <p:nvSpPr>
          <p:cNvPr id="17" name="Circular Arrow 16"/>
          <p:cNvSpPr/>
          <p:nvPr/>
        </p:nvSpPr>
        <p:spPr>
          <a:xfrm>
            <a:off x="1500614" y="270899"/>
            <a:ext cx="6142770" cy="6142770"/>
          </a:xfrm>
          <a:prstGeom prst="circularArrow">
            <a:avLst>
              <a:gd name="adj1" fmla="val 2939"/>
              <a:gd name="adj2" fmla="val 179857"/>
              <a:gd name="adj3" fmla="val 18937753"/>
              <a:gd name="adj4" fmla="val 18011844"/>
              <a:gd name="adj5" fmla="val 3429"/>
            </a:avLst>
          </a:prstGeom>
          <a:solidFill>
            <a:srgbClr val="CC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8" name="Group 17"/>
          <p:cNvGrpSpPr/>
          <p:nvPr/>
        </p:nvGrpSpPr>
        <p:grpSpPr>
          <a:xfrm>
            <a:off x="6405497" y="1441484"/>
            <a:ext cx="1314059" cy="925785"/>
            <a:chOff x="6253097" y="1268049"/>
            <a:chExt cx="1314059" cy="925785"/>
          </a:xfrm>
        </p:grpSpPr>
        <p:sp>
          <p:nvSpPr>
            <p:cNvPr id="48" name="Rectangle 47"/>
            <p:cNvSpPr/>
            <p:nvPr/>
          </p:nvSpPr>
          <p:spPr>
            <a:xfrm>
              <a:off x="6253097" y="1268049"/>
              <a:ext cx="1314059" cy="9257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9" name="Rectangle 48"/>
            <p:cNvSpPr/>
            <p:nvPr/>
          </p:nvSpPr>
          <p:spPr>
            <a:xfrm>
              <a:off x="6253097" y="1268049"/>
              <a:ext cx="1314059" cy="9257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ea typeface="ヒラギノ角ゴ ProN W3" charset="-128"/>
                </a:rPr>
                <a:t>OpenURL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kern="1200" cap="none" normalizeH="0" baseline="0" dirty="0" smtClean="0">
                <a:ln>
                  <a:noFill/>
                </a:ln>
                <a:solidFill>
                  <a:schemeClr val="tx1"/>
                </a:solidFill>
                <a:effectLst/>
                <a:latin typeface="Arial" pitchFamily="34" charset="0"/>
                <a:ea typeface="ヒラギノ角ゴ ProN W3" charset="-128"/>
              </a:endParaRPr>
            </a:p>
          </p:txBody>
        </p:sp>
      </p:grpSp>
      <p:sp>
        <p:nvSpPr>
          <p:cNvPr id="19" name="Circular Arrow 18"/>
          <p:cNvSpPr/>
          <p:nvPr/>
        </p:nvSpPr>
        <p:spPr>
          <a:xfrm>
            <a:off x="1500614" y="270899"/>
            <a:ext cx="6142770" cy="6142770"/>
          </a:xfrm>
          <a:prstGeom prst="circularArrow">
            <a:avLst>
              <a:gd name="adj1" fmla="val 2939"/>
              <a:gd name="adj2" fmla="val 179857"/>
              <a:gd name="adj3" fmla="val 21463761"/>
              <a:gd name="adj4" fmla="val 20410899"/>
              <a:gd name="adj5" fmla="val 3429"/>
            </a:avLst>
          </a:prstGeom>
          <a:solidFill>
            <a:srgbClr val="CC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0" name="Group 19"/>
          <p:cNvGrpSpPr/>
          <p:nvPr/>
        </p:nvGrpSpPr>
        <p:grpSpPr>
          <a:xfrm>
            <a:off x="6941230" y="3378771"/>
            <a:ext cx="925785" cy="925785"/>
            <a:chOff x="6788830" y="3205336"/>
            <a:chExt cx="925785" cy="925785"/>
          </a:xfrm>
        </p:grpSpPr>
        <p:sp>
          <p:nvSpPr>
            <p:cNvPr id="46" name="Rectangle 45"/>
            <p:cNvSpPr/>
            <p:nvPr/>
          </p:nvSpPr>
          <p:spPr>
            <a:xfrm>
              <a:off x="6788830" y="3205336"/>
              <a:ext cx="925785" cy="9257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7" name="Rectangle 46"/>
            <p:cNvSpPr/>
            <p:nvPr/>
          </p:nvSpPr>
          <p:spPr>
            <a:xfrm>
              <a:off x="6788830" y="3205336"/>
              <a:ext cx="925785" cy="9257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ea typeface="ヒラギノ角ゴ ProN W3" charset="-128"/>
                </a:rPr>
                <a:t>SFX</a:t>
              </a:r>
            </a:p>
          </p:txBody>
        </p:sp>
      </p:grpSp>
      <p:sp>
        <p:nvSpPr>
          <p:cNvPr id="21" name="Circular Arrow 20"/>
          <p:cNvSpPr/>
          <p:nvPr/>
        </p:nvSpPr>
        <p:spPr>
          <a:xfrm>
            <a:off x="1500614" y="270899"/>
            <a:ext cx="6142770" cy="6142770"/>
          </a:xfrm>
          <a:prstGeom prst="circularArrow">
            <a:avLst>
              <a:gd name="adj1" fmla="val 2939"/>
              <a:gd name="adj2" fmla="val 179857"/>
              <a:gd name="adj3" fmla="val 2054236"/>
              <a:gd name="adj4" fmla="val 1172925"/>
              <a:gd name="adj5" fmla="val 3429"/>
            </a:avLst>
          </a:prstGeom>
          <a:solidFill>
            <a:srgbClr val="CC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2" name="Group 21"/>
          <p:cNvGrpSpPr/>
          <p:nvPr/>
        </p:nvGrpSpPr>
        <p:grpSpPr>
          <a:xfrm>
            <a:off x="5959713" y="5082391"/>
            <a:ext cx="921647" cy="925785"/>
            <a:chOff x="5807313" y="4908956"/>
            <a:chExt cx="921647" cy="925785"/>
          </a:xfrm>
        </p:grpSpPr>
        <p:sp>
          <p:nvSpPr>
            <p:cNvPr id="44" name="Rectangle 43"/>
            <p:cNvSpPr/>
            <p:nvPr/>
          </p:nvSpPr>
          <p:spPr>
            <a:xfrm>
              <a:off x="5807313" y="4908956"/>
              <a:ext cx="921647" cy="9257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5" name="Rectangle 44"/>
            <p:cNvSpPr/>
            <p:nvPr/>
          </p:nvSpPr>
          <p:spPr>
            <a:xfrm>
              <a:off x="5807313" y="4908956"/>
              <a:ext cx="921647" cy="9257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ea typeface="ヒラギノ角ゴ ProN W3" charset="-128"/>
                </a:rPr>
                <a:t>Context</a:t>
              </a:r>
              <a:r>
                <a:rPr kumimoji="0" lang="en-US" sz="1300" b="1" i="0" u="none" strike="noStrike" kern="1200" cap="none" normalizeH="0" baseline="0" dirty="0" smtClean="0">
                  <a:ln>
                    <a:noFill/>
                  </a:ln>
                  <a:solidFill>
                    <a:schemeClr val="tx1"/>
                  </a:solidFill>
                  <a:effectLst/>
                  <a:latin typeface="Arial" pitchFamily="34" charset="0"/>
                  <a:ea typeface="ヒラギノ角ゴ ProN W3" charset="-128"/>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ea typeface="ヒラギノ角ゴ ProN W3" charset="-128"/>
                </a:rPr>
                <a:t>Object</a:t>
              </a:r>
            </a:p>
          </p:txBody>
        </p:sp>
      </p:grpSp>
      <p:sp>
        <p:nvSpPr>
          <p:cNvPr id="23" name="Circular Arrow 22"/>
          <p:cNvSpPr/>
          <p:nvPr/>
        </p:nvSpPr>
        <p:spPr>
          <a:xfrm>
            <a:off x="1500614" y="270899"/>
            <a:ext cx="6142770" cy="6142770"/>
          </a:xfrm>
          <a:prstGeom prst="circularArrow">
            <a:avLst>
              <a:gd name="adj1" fmla="val 2939"/>
              <a:gd name="adj2" fmla="val 179857"/>
              <a:gd name="adj3" fmla="val 4514406"/>
              <a:gd name="adj4" fmla="val 3668889"/>
              <a:gd name="adj5" fmla="val 3429"/>
            </a:avLst>
          </a:prstGeom>
          <a:solidFill>
            <a:srgbClr val="CC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4" name="Group 23"/>
          <p:cNvGrpSpPr/>
          <p:nvPr/>
        </p:nvGrpSpPr>
        <p:grpSpPr>
          <a:xfrm>
            <a:off x="3985760" y="5755204"/>
            <a:ext cx="1172479" cy="925785"/>
            <a:chOff x="3833360" y="5581769"/>
            <a:chExt cx="1172479" cy="925785"/>
          </a:xfrm>
        </p:grpSpPr>
        <p:sp>
          <p:nvSpPr>
            <p:cNvPr id="42" name="Rectangle 41"/>
            <p:cNvSpPr/>
            <p:nvPr/>
          </p:nvSpPr>
          <p:spPr>
            <a:xfrm>
              <a:off x="3833360" y="5581769"/>
              <a:ext cx="1172479" cy="9257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3" name="Rectangle 42"/>
            <p:cNvSpPr/>
            <p:nvPr/>
          </p:nvSpPr>
          <p:spPr>
            <a:xfrm>
              <a:off x="3833360" y="5581769"/>
              <a:ext cx="1172479" cy="9257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ea typeface="ヒラギノ角ゴ ProN W3" charset="-128"/>
                </a:rPr>
                <a:t>Services</a:t>
              </a:r>
            </a:p>
          </p:txBody>
        </p:sp>
      </p:grpSp>
      <p:sp>
        <p:nvSpPr>
          <p:cNvPr id="25" name="Circular Arrow 24"/>
          <p:cNvSpPr/>
          <p:nvPr/>
        </p:nvSpPr>
        <p:spPr>
          <a:xfrm>
            <a:off x="1500614" y="270899"/>
            <a:ext cx="6142770" cy="6142770"/>
          </a:xfrm>
          <a:prstGeom prst="circularArrow">
            <a:avLst>
              <a:gd name="adj1" fmla="val 2939"/>
              <a:gd name="adj2" fmla="val 179857"/>
              <a:gd name="adj3" fmla="val 6609954"/>
              <a:gd name="adj4" fmla="val 6105738"/>
              <a:gd name="adj5" fmla="val 3429"/>
            </a:avLst>
          </a:prstGeom>
          <a:solidFill>
            <a:srgbClr val="CC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6" name="Group 25"/>
          <p:cNvGrpSpPr/>
          <p:nvPr/>
        </p:nvGrpSpPr>
        <p:grpSpPr>
          <a:xfrm>
            <a:off x="2006146" y="5082391"/>
            <a:ext cx="1434634" cy="925785"/>
            <a:chOff x="1853746" y="4908956"/>
            <a:chExt cx="1434634" cy="925785"/>
          </a:xfrm>
        </p:grpSpPr>
        <p:sp>
          <p:nvSpPr>
            <p:cNvPr id="40" name="Rectangle 39"/>
            <p:cNvSpPr/>
            <p:nvPr/>
          </p:nvSpPr>
          <p:spPr>
            <a:xfrm>
              <a:off x="1853746" y="4908956"/>
              <a:ext cx="1434634" cy="9257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Rectangle 40"/>
            <p:cNvSpPr/>
            <p:nvPr/>
          </p:nvSpPr>
          <p:spPr>
            <a:xfrm>
              <a:off x="1853746" y="4908956"/>
              <a:ext cx="1434634" cy="9257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ea typeface="ヒラギノ角ゴ ProN W3" charset="-128"/>
                </a:rPr>
                <a:t>Thresholds</a:t>
              </a:r>
            </a:p>
          </p:txBody>
        </p:sp>
      </p:grpSp>
      <p:sp>
        <p:nvSpPr>
          <p:cNvPr id="27" name="Circular Arrow 26"/>
          <p:cNvSpPr/>
          <p:nvPr/>
        </p:nvSpPr>
        <p:spPr>
          <a:xfrm>
            <a:off x="1500614" y="270899"/>
            <a:ext cx="6142770" cy="6142770"/>
          </a:xfrm>
          <a:prstGeom prst="circularArrow">
            <a:avLst>
              <a:gd name="adj1" fmla="val 2939"/>
              <a:gd name="adj2" fmla="val 179857"/>
              <a:gd name="adj3" fmla="val 9447218"/>
              <a:gd name="adj4" fmla="val 8565908"/>
              <a:gd name="adj5" fmla="val 3429"/>
            </a:avLst>
          </a:prstGeom>
          <a:solidFill>
            <a:srgbClr val="CC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8" name="Group 27"/>
          <p:cNvGrpSpPr/>
          <p:nvPr/>
        </p:nvGrpSpPr>
        <p:grpSpPr>
          <a:xfrm>
            <a:off x="1276984" y="3378771"/>
            <a:ext cx="925785" cy="925785"/>
            <a:chOff x="1124584" y="3205336"/>
            <a:chExt cx="925785" cy="925785"/>
          </a:xfrm>
        </p:grpSpPr>
        <p:sp>
          <p:nvSpPr>
            <p:cNvPr id="38" name="Rectangle 37"/>
            <p:cNvSpPr/>
            <p:nvPr/>
          </p:nvSpPr>
          <p:spPr>
            <a:xfrm>
              <a:off x="1124584" y="3205336"/>
              <a:ext cx="925785" cy="9257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9" name="Rectangle 38"/>
            <p:cNvSpPr/>
            <p:nvPr/>
          </p:nvSpPr>
          <p:spPr>
            <a:xfrm>
              <a:off x="1124584" y="3205336"/>
              <a:ext cx="925785" cy="9257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ea typeface="ヒラギノ角ゴ ProN W3" charset="-128"/>
                </a:rPr>
                <a:t>SFX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ea typeface="ヒラギノ角ゴ ProN W3" charset="-128"/>
                </a:rPr>
                <a:t>Menu</a:t>
              </a:r>
            </a:p>
          </p:txBody>
        </p:sp>
      </p:grpSp>
      <p:sp>
        <p:nvSpPr>
          <p:cNvPr id="29" name="Circular Arrow 28"/>
          <p:cNvSpPr/>
          <p:nvPr/>
        </p:nvSpPr>
        <p:spPr>
          <a:xfrm>
            <a:off x="1500614" y="270899"/>
            <a:ext cx="6142770" cy="6142770"/>
          </a:xfrm>
          <a:prstGeom prst="circularArrow">
            <a:avLst>
              <a:gd name="adj1" fmla="val 2939"/>
              <a:gd name="adj2" fmla="val 179857"/>
              <a:gd name="adj3" fmla="val 11809245"/>
              <a:gd name="adj4" fmla="val 10756382"/>
              <a:gd name="adj5" fmla="val 3429"/>
            </a:avLst>
          </a:prstGeom>
          <a:solidFill>
            <a:srgbClr val="CC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0" name="Group 29"/>
          <p:cNvGrpSpPr/>
          <p:nvPr/>
        </p:nvGrpSpPr>
        <p:grpSpPr>
          <a:xfrm>
            <a:off x="1318760" y="1441484"/>
            <a:ext cx="1525425" cy="925785"/>
            <a:chOff x="1166360" y="1268049"/>
            <a:chExt cx="1525425" cy="925785"/>
          </a:xfrm>
        </p:grpSpPr>
        <p:sp>
          <p:nvSpPr>
            <p:cNvPr id="36" name="Rectangle 35"/>
            <p:cNvSpPr/>
            <p:nvPr/>
          </p:nvSpPr>
          <p:spPr>
            <a:xfrm>
              <a:off x="1166360" y="1268049"/>
              <a:ext cx="1525425" cy="9257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Rectangle 36"/>
            <p:cNvSpPr/>
            <p:nvPr/>
          </p:nvSpPr>
          <p:spPr>
            <a:xfrm>
              <a:off x="1166360" y="1268049"/>
              <a:ext cx="1525425" cy="9257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ea typeface="ヒラギノ角ゴ ProN W3" charset="-128"/>
                </a:rPr>
                <a:t>Target URL</a:t>
              </a:r>
            </a:p>
          </p:txBody>
        </p:sp>
      </p:grpSp>
      <p:sp>
        <p:nvSpPr>
          <p:cNvPr id="31" name="Circular Arrow 30"/>
          <p:cNvSpPr/>
          <p:nvPr/>
        </p:nvSpPr>
        <p:spPr>
          <a:xfrm>
            <a:off x="1500614" y="270899"/>
            <a:ext cx="6142770" cy="6142770"/>
          </a:xfrm>
          <a:prstGeom prst="circularArrow">
            <a:avLst>
              <a:gd name="adj1" fmla="val 2939"/>
              <a:gd name="adj2" fmla="val 179857"/>
              <a:gd name="adj3" fmla="val 14208299"/>
              <a:gd name="adj4" fmla="val 13282391"/>
              <a:gd name="adj5" fmla="val 3429"/>
            </a:avLst>
          </a:prstGeom>
          <a:solidFill>
            <a:srgbClr val="CC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2" name="Group 31"/>
          <p:cNvGrpSpPr/>
          <p:nvPr/>
        </p:nvGrpSpPr>
        <p:grpSpPr>
          <a:xfrm>
            <a:off x="3125521" y="177011"/>
            <a:ext cx="925785" cy="925785"/>
            <a:chOff x="2973121" y="3576"/>
            <a:chExt cx="925785" cy="925785"/>
          </a:xfrm>
        </p:grpSpPr>
        <p:sp>
          <p:nvSpPr>
            <p:cNvPr id="34" name="Rectangle 33"/>
            <p:cNvSpPr/>
            <p:nvPr/>
          </p:nvSpPr>
          <p:spPr>
            <a:xfrm>
              <a:off x="2973121" y="3576"/>
              <a:ext cx="925785" cy="9257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Rectangle 34"/>
            <p:cNvSpPr/>
            <p:nvPr/>
          </p:nvSpPr>
          <p:spPr>
            <a:xfrm>
              <a:off x="2973121" y="3576"/>
              <a:ext cx="925785" cy="9257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chemeClr val="tx1"/>
                  </a:solidFill>
                  <a:effectLst/>
                  <a:latin typeface="Arial" pitchFamily="34" charset="0"/>
                  <a:ea typeface="ヒラギノ角ゴ ProN W3" charset="-128"/>
                </a:rPr>
                <a:t>  </a:t>
              </a:r>
              <a:r>
                <a:rPr kumimoji="0" lang="en-US" sz="1800" b="1" i="0" u="none" strike="noStrike" kern="1200" cap="none" normalizeH="0" baseline="0" dirty="0" smtClean="0">
                  <a:ln>
                    <a:noFill/>
                  </a:ln>
                  <a:solidFill>
                    <a:schemeClr val="tx1"/>
                  </a:solidFill>
                  <a:effectLst/>
                  <a:latin typeface="Arial" pitchFamily="34" charset="0"/>
                  <a:ea typeface="ヒラギノ角ゴ ProN W3" charset="-128"/>
                </a:rPr>
                <a:t>Target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07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06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06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069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069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069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069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707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7069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7071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707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Agenda</a:t>
            </a:r>
          </a:p>
        </p:txBody>
      </p:sp>
      <p:sp>
        <p:nvSpPr>
          <p:cNvPr id="20483" name="Rectangle 3"/>
          <p:cNvSpPr>
            <a:spLocks noGrp="1" noChangeArrowheads="1"/>
          </p:cNvSpPr>
          <p:nvPr>
            <p:ph type="body" idx="1"/>
          </p:nvPr>
        </p:nvSpPr>
        <p:spPr>
          <a:xfrm>
            <a:off x="501650" y="1163638"/>
            <a:ext cx="8140700" cy="5376862"/>
          </a:xfrm>
        </p:spPr>
        <p:txBody>
          <a:bodyPr/>
          <a:lstStyle/>
          <a:p>
            <a:pPr eaLnBrk="1" hangingPunct="1"/>
            <a:r>
              <a:rPr lang="en-US" dirty="0" smtClean="0">
                <a:solidFill>
                  <a:schemeClr val="bg1">
                    <a:lumMod val="75000"/>
                  </a:schemeClr>
                </a:solidFill>
              </a:rPr>
              <a:t>Introduction</a:t>
            </a:r>
          </a:p>
          <a:p>
            <a:pPr eaLnBrk="1" hangingPunct="1"/>
            <a:r>
              <a:rPr lang="en-US" dirty="0" err="1" smtClean="0"/>
              <a:t>OpenURL</a:t>
            </a:r>
            <a:r>
              <a:rPr lang="en-US" dirty="0" smtClean="0"/>
              <a:t> Generator</a:t>
            </a:r>
          </a:p>
          <a:p>
            <a:pPr eaLnBrk="1" hangingPunct="1"/>
            <a:r>
              <a:rPr lang="en-US" dirty="0" smtClean="0">
                <a:solidFill>
                  <a:schemeClr val="bg1">
                    <a:lumMod val="75000"/>
                  </a:schemeClr>
                </a:solidFill>
              </a:rPr>
              <a:t>Missing and broken links</a:t>
            </a:r>
          </a:p>
          <a:p>
            <a:pPr eaLnBrk="1" hangingPunct="1"/>
            <a:r>
              <a:rPr lang="en-US" dirty="0" smtClean="0">
                <a:solidFill>
                  <a:schemeClr val="bg1">
                    <a:lumMod val="75000"/>
                  </a:schemeClr>
                </a:solidFill>
              </a:rPr>
              <a:t>Debugging issues</a:t>
            </a:r>
          </a:p>
          <a:p>
            <a:pPr eaLnBrk="1" hangingPunct="1"/>
            <a:r>
              <a:rPr lang="en-US" dirty="0" smtClean="0">
                <a:solidFill>
                  <a:schemeClr val="bg1">
                    <a:lumMod val="75000"/>
                  </a:schemeClr>
                </a:solidFill>
              </a:rPr>
              <a:t>Reporting issues to Support</a:t>
            </a:r>
          </a:p>
          <a:p>
            <a:pPr eaLnBrk="1" hangingPunct="1"/>
            <a:r>
              <a:rPr lang="en-US" dirty="0" smtClean="0">
                <a:solidFill>
                  <a:schemeClr val="bg1">
                    <a:lumMod val="75000"/>
                  </a:schemeClr>
                </a:solidFill>
              </a:rPr>
              <a:t>Summary and </a:t>
            </a:r>
            <a:r>
              <a:rPr lang="en-US" dirty="0">
                <a:solidFill>
                  <a:schemeClr val="bg1">
                    <a:lumMod val="75000"/>
                  </a:schemeClr>
                </a:solidFill>
              </a:rPr>
              <a:t>a</a:t>
            </a:r>
            <a:r>
              <a:rPr lang="en-US" dirty="0" smtClean="0">
                <a:solidFill>
                  <a:schemeClr val="bg1">
                    <a:lumMod val="75000"/>
                  </a:schemeClr>
                </a:solidFill>
              </a:rPr>
              <a:t>dditional resources</a:t>
            </a:r>
          </a:p>
        </p:txBody>
      </p:sp>
    </p:spTree>
    <p:extLst>
      <p:ext uri="{BB962C8B-B14F-4D97-AF65-F5344CB8AC3E}">
        <p14:creationId xmlns:p14="http://schemas.microsoft.com/office/powerpoint/2010/main" val="3678635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Troubleshooting: OpenURL</a:t>
            </a:r>
          </a:p>
        </p:txBody>
      </p:sp>
      <p:sp>
        <p:nvSpPr>
          <p:cNvPr id="374787" name="Rectangle 3"/>
          <p:cNvSpPr>
            <a:spLocks noGrp="1" noChangeArrowheads="1"/>
          </p:cNvSpPr>
          <p:nvPr>
            <p:ph type="body" idx="1"/>
          </p:nvPr>
        </p:nvSpPr>
        <p:spPr>
          <a:xfrm>
            <a:off x="501650" y="1163638"/>
            <a:ext cx="8140700" cy="5376862"/>
          </a:xfrm>
        </p:spPr>
        <p:txBody>
          <a:bodyPr/>
          <a:lstStyle/>
          <a:p>
            <a:pPr eaLnBrk="1" hangingPunct="1"/>
            <a:r>
              <a:rPr lang="en-US" dirty="0" err="1" smtClean="0"/>
              <a:t>OpenURL</a:t>
            </a:r>
            <a:endParaRPr lang="en-US" dirty="0" smtClean="0"/>
          </a:p>
          <a:p>
            <a:pPr lvl="1" eaLnBrk="1" hangingPunct="1"/>
            <a:r>
              <a:rPr lang="en-US" dirty="0" smtClean="0"/>
              <a:t>A standard type of URL that contains resource metadata designed to support linking from information resources (e.g. bibliographic record) to library services (e.g. full-text information)</a:t>
            </a:r>
            <a:endParaRPr lang="it-IT" dirty="0" smtClean="0"/>
          </a:p>
          <a:p>
            <a:pPr eaLnBrk="1" hangingPunct="1"/>
            <a:r>
              <a:rPr lang="it-IT" dirty="0" smtClean="0"/>
              <a:t>NISO maintains the OpenURL standard</a:t>
            </a:r>
          </a:p>
          <a:p>
            <a:pPr marL="857250" lvl="2" indent="0" eaLnBrk="1" hangingPunct="1">
              <a:buNone/>
            </a:pPr>
            <a:r>
              <a:rPr lang="it-IT" sz="2200" i="1" dirty="0" smtClean="0"/>
              <a:t>sections of the OpenURL are vendor-specific</a:t>
            </a:r>
          </a:p>
          <a:p>
            <a:pPr eaLnBrk="1" hangingPunct="1"/>
            <a:r>
              <a:rPr lang="it-IT" dirty="0" smtClean="0"/>
              <a:t>Source and Target links are OpenURLs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47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478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747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478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747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9_urm">
  <a:themeElements>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urm">
  <a:themeElements>
    <a:clrScheme name="10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urm">
  <a:themeElements>
    <a:clrScheme name="8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FX_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4525</TotalTime>
  <Words>4464</Words>
  <Application>Microsoft Office PowerPoint</Application>
  <PresentationFormat>On-screen Show (4:3)</PresentationFormat>
  <Paragraphs>327</Paragraphs>
  <Slides>29</Slides>
  <Notes>29</Notes>
  <HiddenSlides>0</HiddenSlides>
  <MMClips>0</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9_urm</vt:lpstr>
      <vt:lpstr>10_urm</vt:lpstr>
      <vt:lpstr>8_urm</vt:lpstr>
      <vt:lpstr>SFX_Template</vt:lpstr>
      <vt:lpstr>Default Design</vt:lpstr>
      <vt:lpstr>PowerPoint Presentation</vt:lpstr>
      <vt:lpstr>Copyright Statement</vt:lpstr>
      <vt:lpstr>Agenda</vt:lpstr>
      <vt:lpstr>Objectives</vt:lpstr>
      <vt:lpstr>Agenda</vt:lpstr>
      <vt:lpstr>Admin Center</vt:lpstr>
      <vt:lpstr>PowerPoint Presentation</vt:lpstr>
      <vt:lpstr>Agenda</vt:lpstr>
      <vt:lpstr>Troubleshooting: OpenURL</vt:lpstr>
      <vt:lpstr>How to see the OpenURL</vt:lpstr>
      <vt:lpstr>Example OpenURL</vt:lpstr>
      <vt:lpstr>Troubleshooting: OpenURL Generator</vt:lpstr>
      <vt:lpstr>Agenda</vt:lpstr>
      <vt:lpstr>Troubleshooting: No Link</vt:lpstr>
      <vt:lpstr>Why you don’t see it &amp; what to do</vt:lpstr>
      <vt:lpstr>Troubleshooting: Link is broken</vt:lpstr>
      <vt:lpstr>Why it’s broken &amp; what to do</vt:lpstr>
      <vt:lpstr>Troubleshooting: Report Broken Link</vt:lpstr>
      <vt:lpstr>Agenda</vt:lpstr>
      <vt:lpstr>Troubleshooting: Debugging</vt:lpstr>
      <vt:lpstr>Agenda</vt:lpstr>
      <vt:lpstr>Troubleshooting: Contact Support</vt:lpstr>
      <vt:lpstr>Troubleshooting: Contact Support</vt:lpstr>
      <vt:lpstr>Troubleshooting: Reporting issues</vt:lpstr>
      <vt:lpstr>Troubleshooting: Reporting issues</vt:lpstr>
      <vt:lpstr>Requests for New Targets</vt:lpstr>
      <vt:lpstr>Agenda</vt:lpstr>
      <vt:lpstr>Summary</vt:lpstr>
      <vt:lpstr>Additional Resources</vt:lpstr>
    </vt:vector>
  </TitlesOfParts>
  <Company>Endeavor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Jean Cabaup</dc:creator>
  <cp:lastModifiedBy>Carrie Bartels</cp:lastModifiedBy>
  <cp:revision>608</cp:revision>
  <cp:lastPrinted>2014-08-19T15:02:39Z</cp:lastPrinted>
  <dcterms:created xsi:type="dcterms:W3CDTF">2011-06-06T18:24:31Z</dcterms:created>
  <dcterms:modified xsi:type="dcterms:W3CDTF">2014-08-19T16:17:21Z</dcterms:modified>
</cp:coreProperties>
</file>