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46"/>
  </p:notesMasterIdLst>
  <p:handoutMasterIdLst>
    <p:handoutMasterId r:id="rId47"/>
  </p:handoutMasterIdLst>
  <p:sldIdLst>
    <p:sldId id="1726" r:id="rId5"/>
    <p:sldId id="1812" r:id="rId6"/>
    <p:sldId id="1813" r:id="rId7"/>
    <p:sldId id="1814" r:id="rId8"/>
    <p:sldId id="1820" r:id="rId9"/>
    <p:sldId id="1824" r:id="rId10"/>
    <p:sldId id="1828" r:id="rId11"/>
    <p:sldId id="1829" r:id="rId12"/>
    <p:sldId id="1830" r:id="rId13"/>
    <p:sldId id="1850" r:id="rId14"/>
    <p:sldId id="1881" r:id="rId15"/>
    <p:sldId id="1883" r:id="rId16"/>
    <p:sldId id="1821" r:id="rId17"/>
    <p:sldId id="1832" r:id="rId18"/>
    <p:sldId id="1833" r:id="rId19"/>
    <p:sldId id="1825" r:id="rId20"/>
    <p:sldId id="1834" r:id="rId21"/>
    <p:sldId id="1852" r:id="rId22"/>
    <p:sldId id="1853" r:id="rId23"/>
    <p:sldId id="1854" r:id="rId24"/>
    <p:sldId id="1851" r:id="rId25"/>
    <p:sldId id="1855" r:id="rId26"/>
    <p:sldId id="1856" r:id="rId27"/>
    <p:sldId id="1857" r:id="rId28"/>
    <p:sldId id="1858" r:id="rId29"/>
    <p:sldId id="1888" r:id="rId30"/>
    <p:sldId id="1859" r:id="rId31"/>
    <p:sldId id="1835" r:id="rId32"/>
    <p:sldId id="1836" r:id="rId33"/>
    <p:sldId id="1837" r:id="rId34"/>
    <p:sldId id="1878" r:id="rId35"/>
    <p:sldId id="1882" r:id="rId36"/>
    <p:sldId id="1860" r:id="rId37"/>
    <p:sldId id="1861" r:id="rId38"/>
    <p:sldId id="1887" r:id="rId39"/>
    <p:sldId id="1871" r:id="rId40"/>
    <p:sldId id="1872" r:id="rId41"/>
    <p:sldId id="1870" r:id="rId42"/>
    <p:sldId id="1886" r:id="rId43"/>
    <p:sldId id="1873" r:id="rId44"/>
    <p:sldId id="1885" r:id="rId45"/>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1C1"/>
    <a:srgbClr val="FFD9AD"/>
    <a:srgbClr val="62D13B"/>
    <a:srgbClr val="A04036"/>
    <a:srgbClr val="E68900"/>
    <a:srgbClr val="54A0DE"/>
    <a:srgbClr val="F3692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7647" autoAdjust="0"/>
  </p:normalViewPr>
  <p:slideViewPr>
    <p:cSldViewPr>
      <p:cViewPr varScale="1">
        <p:scale>
          <a:sx n="72" d="100"/>
          <a:sy n="72" d="100"/>
        </p:scale>
        <p:origin x="-942" y="-102"/>
      </p:cViewPr>
      <p:guideLst>
        <p:guide orient="horz" pos="2160"/>
        <p:guide pos="2880"/>
      </p:guideLst>
    </p:cSldViewPr>
  </p:slideViewPr>
  <p:notesTextViewPr>
    <p:cViewPr>
      <p:scale>
        <a:sx n="100" d="100"/>
        <a:sy n="100" d="100"/>
      </p:scale>
      <p:origin x="0" y="384"/>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1" name="Rectangle 3"/>
          <p:cNvSpPr>
            <a:spLocks noGrp="1" noChangeArrowheads="1"/>
          </p:cNvSpPr>
          <p:nvPr>
            <p:ph type="dt" sz="quarter" idx="1"/>
          </p:nvPr>
        </p:nvSpPr>
        <p:spPr bwMode="auto">
          <a:xfrm>
            <a:off x="1583" y="1"/>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2" name="Rectangle 4"/>
          <p:cNvSpPr>
            <a:spLocks noGrp="1" noChangeArrowheads="1"/>
          </p:cNvSpPr>
          <p:nvPr>
            <p:ph type="ftr" sz="quarter" idx="2"/>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3" name="Rectangle 5"/>
          <p:cNvSpPr>
            <a:spLocks noGrp="1" noChangeArrowheads="1"/>
          </p:cNvSpPr>
          <p:nvPr>
            <p:ph type="sldNum" sz="quarter" idx="3"/>
          </p:nvPr>
        </p:nvSpPr>
        <p:spPr bwMode="auto">
          <a:xfrm>
            <a:off x="398023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CC9AA22E-3DF0-4BCB-A428-CEECBD1FA25F}" type="slidenum">
              <a:rPr lang="ar-SA"/>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4"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6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43" name="Rectangle 7"/>
          <p:cNvSpPr>
            <a:spLocks noGrp="1" noChangeArrowheads="1"/>
          </p:cNvSpPr>
          <p:nvPr>
            <p:ph type="sldNum" sz="quarter" idx="5"/>
          </p:nvPr>
        </p:nvSpPr>
        <p:spPr bwMode="auto">
          <a:xfrm>
            <a:off x="3980231" y="8843965"/>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D0C5F65E-AE82-496A-90B0-3B6D6479628E}" type="slidenum">
              <a:rPr lang="ar-SA"/>
              <a:pPr/>
              <a:t>‹#›</a:t>
            </a:fld>
            <a:endParaRPr lang="en-US">
              <a:cs typeface="Arial" pitchFamily="34" charset="0"/>
            </a:endParaRPr>
          </a:p>
        </p:txBody>
      </p:sp>
    </p:spTree>
    <p:extLst>
      <p:ext uri="{BB962C8B-B14F-4D97-AF65-F5344CB8AC3E}">
        <p14:creationId xmlns:p14="http://schemas.microsoft.com/office/powerpoint/2010/main" val="238267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r>
              <a:rPr lang="en-US" dirty="0" smtClean="0">
                <a:ea typeface="ＭＳ Ｐゴシック" pitchFamily="34" charset="-128"/>
              </a:rPr>
              <a:t>Hello and welcome to this session</a:t>
            </a:r>
            <a:r>
              <a:rPr lang="en-US" baseline="0" dirty="0" smtClean="0">
                <a:ea typeface="ＭＳ Ｐゴシック" pitchFamily="34" charset="-128"/>
              </a:rPr>
              <a:t> on User Interface Configuration for the A-Z List</a:t>
            </a:r>
            <a:r>
              <a:rPr lang="en-US" baseline="0" dirty="0" smtClean="0">
                <a:ea typeface="ＭＳ Ｐゴシック" pitchFamily="34" charset="-128"/>
              </a:rPr>
              <a:t>.</a:t>
            </a:r>
          </a:p>
          <a:p>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presentation is copyrighted and is the confidential property of Ex </a:t>
            </a:r>
            <a:r>
              <a:rPr lang="en-US" dirty="0" err="1" smtClean="0"/>
              <a:t>Libris</a:t>
            </a:r>
            <a:r>
              <a:rPr lang="en-US" dirty="0" smtClean="0"/>
              <a:t> Ltd. Information included in this presentation is periodically reviewed and updated. </a:t>
            </a:r>
            <a:r>
              <a:rPr lang="en-US" smtClean="0"/>
              <a:t>You may shared these training materials within your institution but not beyond.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b="0" baseline="0" dirty="0" smtClean="0">
                <a:ea typeface="ＭＳ Ｐゴシック" pitchFamily="34" charset="-128"/>
              </a:rPr>
              <a:t>In addition to the standard A-Z List, the SFX A-Z List browser toolbar is available as an add-on component for Internet Explorer browser only.  It allows your end users to quickly search the SFX A-Z List from anywhere on the web.</a:t>
            </a:r>
          </a:p>
          <a:p>
            <a:endParaRPr lang="en-US" b="0" baseline="0" dirty="0" smtClean="0">
              <a:ea typeface="ＭＳ Ｐゴシック" pitchFamily="34" charset="-128"/>
            </a:endParaRPr>
          </a:p>
          <a:p>
            <a:r>
              <a:rPr lang="en-US" b="1" baseline="0" dirty="0" smtClean="0">
                <a:ea typeface="ＭＳ Ｐゴシック" pitchFamily="34" charset="-128"/>
              </a:rPr>
              <a:t>(click) </a:t>
            </a:r>
            <a:r>
              <a:rPr lang="en-US" b="0" baseline="0" dirty="0" smtClean="0">
                <a:ea typeface="ＭＳ Ｐゴシック" pitchFamily="34" charset="-128"/>
              </a:rPr>
              <a:t>It’s also possible to generate the html for an embedded search box to allow users to do a quick search of the A-Z list from your library’s home page.</a:t>
            </a:r>
          </a:p>
          <a:p>
            <a:endParaRPr lang="en-US" b="0" baseline="0"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a:t>
            </a:r>
            <a:r>
              <a:rPr lang="en-US" dirty="0" err="1" smtClean="0"/>
              <a:t>eJournals</a:t>
            </a:r>
            <a:r>
              <a:rPr lang="en-US" dirty="0" smtClean="0"/>
              <a:t> A-Z list, there</a:t>
            </a:r>
            <a:r>
              <a:rPr lang="en-US" baseline="0" dirty="0" smtClean="0"/>
              <a:t> is also a separate A-Z list for </a:t>
            </a:r>
            <a:r>
              <a:rPr lang="en-US" baseline="0" dirty="0" err="1" smtClean="0"/>
              <a:t>ebooks</a:t>
            </a:r>
            <a:r>
              <a:rPr lang="en-US" baseline="0" dirty="0" smtClean="0"/>
              <a:t>. Keep in mind they are separate search interfaces.</a:t>
            </a:r>
          </a:p>
          <a:p>
            <a:endParaRPr lang="en-US" baseline="0" dirty="0" smtClean="0"/>
          </a:p>
          <a:p>
            <a:r>
              <a:rPr lang="en-US" baseline="0" dirty="0" smtClean="0"/>
              <a:t>The default URL for the eBook A-Z list is your SFX base URL including your instance, with </a:t>
            </a:r>
            <a:r>
              <a:rPr lang="en-US" i="1" baseline="0" dirty="0" smtClean="0"/>
              <a:t>/</a:t>
            </a:r>
            <a:r>
              <a:rPr lang="en-US" i="1" baseline="0" dirty="0" err="1" smtClean="0"/>
              <a:t>azbook</a:t>
            </a:r>
            <a:r>
              <a:rPr lang="en-US" i="1" baseline="0" dirty="0" smtClean="0"/>
              <a:t> </a:t>
            </a:r>
            <a:r>
              <a:rPr lang="en-US" i="0" baseline="0" dirty="0" smtClean="0"/>
              <a:t>at the end.</a:t>
            </a:r>
            <a:r>
              <a:rPr lang="en-US" baseline="0" dirty="0" smtClean="0"/>
              <a:t> </a:t>
            </a:r>
          </a:p>
          <a:p>
            <a:endParaRPr lang="en-US" baseline="0" dirty="0" smtClean="0"/>
          </a:p>
          <a:p>
            <a:r>
              <a:rPr lang="en-US" baseline="0" dirty="0" smtClean="0"/>
              <a:t>The eBook search options are similar to the A-Z list options, however </a:t>
            </a:r>
            <a:r>
              <a:rPr lang="en-US" baseline="0" dirty="0" err="1" smtClean="0"/>
              <a:t>ebooks</a:t>
            </a:r>
            <a:r>
              <a:rPr lang="en-US" baseline="0" dirty="0" smtClean="0"/>
              <a:t> do not have categories and subcategories assigned so you won’t see any category options in the </a:t>
            </a:r>
            <a:r>
              <a:rPr lang="en-US" baseline="0" dirty="0" err="1" smtClean="0"/>
              <a:t>ebook</a:t>
            </a:r>
            <a:r>
              <a:rPr lang="en-US" baseline="0" dirty="0" smtClean="0"/>
              <a:t> search. The results display will be very similar to the A-Z list journal options that we saw previously.</a:t>
            </a:r>
          </a:p>
        </p:txBody>
      </p:sp>
      <p:sp>
        <p:nvSpPr>
          <p:cNvPr id="4" name="Slide Number Placeholder 3"/>
          <p:cNvSpPr>
            <a:spLocks noGrp="1"/>
          </p:cNvSpPr>
          <p:nvPr>
            <p:ph type="sldNum" sz="quarter" idx="10"/>
          </p:nvPr>
        </p:nvSpPr>
        <p:spPr/>
        <p:txBody>
          <a:bodyPr/>
          <a:lstStyle/>
          <a:p>
            <a:fld id="{D0C5F65E-AE82-496A-90B0-3B6D6479628E}" type="slidenum">
              <a:rPr lang="ar-SA" smtClean="0"/>
              <a:pPr/>
              <a:t>11</a:t>
            </a:fld>
            <a:endParaRPr lang="en-US">
              <a:cs typeface="Arial" pitchFamily="34" charset="0"/>
            </a:endParaRPr>
          </a:p>
        </p:txBody>
      </p:sp>
    </p:spTree>
    <p:extLst>
      <p:ext uri="{BB962C8B-B14F-4D97-AF65-F5344CB8AC3E}">
        <p14:creationId xmlns:p14="http://schemas.microsoft.com/office/powerpoint/2010/main" val="26402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there’s also a mobile user interface for the A-Z lists and </a:t>
            </a:r>
            <a:r>
              <a:rPr lang="en-US" baseline="0" dirty="0" err="1" smtClean="0"/>
              <a:t>CitationLinker</a:t>
            </a:r>
            <a:r>
              <a:rPr lang="en-US" baseline="0" dirty="0" smtClean="0"/>
              <a:t>, as well as the SFX menu. Just to be clear, it’s not an app, but a mobile interface. All a user would need to do is type in or access the URL on their mobile device to access the mobile interface screens.</a:t>
            </a:r>
          </a:p>
          <a:p>
            <a:r>
              <a:rPr lang="en-US" baseline="0" dirty="0" smtClean="0"/>
              <a:t>Can also customize the banner that displays in the mobile interface – we’ll cover that a little later.</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12</a:t>
            </a:fld>
            <a:endParaRPr lang="en-US">
              <a:cs typeface="Arial" pitchFamily="34" charset="0"/>
            </a:endParaRPr>
          </a:p>
        </p:txBody>
      </p:sp>
    </p:spTree>
    <p:extLst>
      <p:ext uri="{BB962C8B-B14F-4D97-AF65-F5344CB8AC3E}">
        <p14:creationId xmlns:p14="http://schemas.microsoft.com/office/powerpoint/2010/main" val="139471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ea typeface="ＭＳ Ｐゴシック" pitchFamily="34" charset="-128"/>
              </a:rPr>
              <a:t>Let’s talk</a:t>
            </a:r>
            <a:r>
              <a:rPr lang="en-US" baseline="0" dirty="0" smtClean="0">
                <a:ea typeface="ＭＳ Ｐゴシック" pitchFamily="34" charset="-128"/>
              </a:rPr>
              <a:t> next about what kinds of A-Z list customizations are available, as well as where and how to make the changes.</a:t>
            </a: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dirty="0" smtClean="0">
                <a:ea typeface="ＭＳ Ｐゴシック" pitchFamily="34" charset="-128"/>
              </a:rPr>
              <a:t>In the SFX Admin Center, the </a:t>
            </a:r>
            <a:r>
              <a:rPr lang="en-US" dirty="0" err="1" smtClean="0">
                <a:ea typeface="ＭＳ Ｐゴシック" pitchFamily="34" charset="-128"/>
              </a:rPr>
              <a:t>ejournal</a:t>
            </a:r>
            <a:r>
              <a:rPr lang="en-US" baseline="0" dirty="0" smtClean="0">
                <a:ea typeface="ＭＳ Ｐゴシック" pitchFamily="34" charset="-128"/>
              </a:rPr>
              <a:t> and </a:t>
            </a:r>
            <a:r>
              <a:rPr lang="en-US" baseline="0" dirty="0" err="1" smtClean="0">
                <a:ea typeface="ＭＳ Ｐゴシック" pitchFamily="34" charset="-128"/>
              </a:rPr>
              <a:t>ebook</a:t>
            </a:r>
            <a:r>
              <a:rPr lang="en-US" baseline="0" dirty="0" smtClean="0">
                <a:ea typeface="ＭＳ Ｐゴシック" pitchFamily="34" charset="-128"/>
              </a:rPr>
              <a:t> </a:t>
            </a:r>
            <a:r>
              <a:rPr lang="en-US" dirty="0" smtClean="0">
                <a:ea typeface="ＭＳ Ｐゴシック" pitchFamily="34" charset="-128"/>
              </a:rPr>
              <a:t>A-Z lists can be customized by</a:t>
            </a:r>
            <a:r>
              <a:rPr lang="en-US" baseline="0" dirty="0" smtClean="0">
                <a:ea typeface="ＭＳ Ｐゴシック" pitchFamily="34" charset="-128"/>
              </a:rPr>
              <a:t> going to ‘A-Z </a:t>
            </a:r>
            <a:r>
              <a:rPr lang="en-US" baseline="0" dirty="0" err="1" smtClean="0">
                <a:ea typeface="ＭＳ Ｐゴシック" pitchFamily="34" charset="-128"/>
              </a:rPr>
              <a:t>eJournal</a:t>
            </a:r>
            <a:r>
              <a:rPr lang="en-US" baseline="0" dirty="0" smtClean="0">
                <a:ea typeface="ＭＳ Ｐゴシック" pitchFamily="34" charset="-128"/>
              </a:rPr>
              <a:t> List’ and ‘eBook Search’, respectively, in the Setup &amp; Administration area, under the Configuration section.</a:t>
            </a: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dirty="0" smtClean="0">
                <a:ea typeface="ＭＳ Ｐゴシック" pitchFamily="34" charset="-128"/>
              </a:rPr>
              <a:t>We’ll talk</a:t>
            </a:r>
            <a:r>
              <a:rPr lang="en-US" baseline="0" dirty="0" smtClean="0">
                <a:ea typeface="ＭＳ Ｐゴシック" pitchFamily="34" charset="-128"/>
              </a:rPr>
              <a:t> about A-Z </a:t>
            </a:r>
            <a:r>
              <a:rPr lang="en-US" i="1" baseline="0" dirty="0" err="1" smtClean="0">
                <a:ea typeface="ＭＳ Ｐゴシック" pitchFamily="34" charset="-128"/>
              </a:rPr>
              <a:t>ejournal</a:t>
            </a:r>
            <a:r>
              <a:rPr lang="en-US" baseline="0" dirty="0" smtClean="0">
                <a:ea typeface="ＭＳ Ｐゴシック" pitchFamily="34" charset="-128"/>
              </a:rPr>
              <a:t> list customizations first.</a:t>
            </a:r>
          </a:p>
          <a:p>
            <a:endParaRPr lang="en-US" dirty="0" smtClean="0">
              <a:ea typeface="ＭＳ Ｐゴシック" pitchFamily="34" charset="-128"/>
            </a:endParaRPr>
          </a:p>
          <a:p>
            <a:r>
              <a:rPr lang="en-US" dirty="0" smtClean="0">
                <a:ea typeface="ＭＳ Ｐゴシック" pitchFamily="34" charset="-128"/>
              </a:rPr>
              <a:t>You’ll notice that in the A-Z List screen, there is</a:t>
            </a:r>
            <a:r>
              <a:rPr lang="en-US" baseline="0" dirty="0" smtClean="0">
                <a:ea typeface="ＭＳ Ｐゴシック" pitchFamily="34" charset="-128"/>
              </a:rPr>
              <a:t> a list of sections- SFX Journal Search Toolbar, Journal Quick Search, Display, Content, Language, and UI Language Control.</a:t>
            </a:r>
          </a:p>
          <a:p>
            <a:endParaRPr lang="en-US" baseline="0" dirty="0" smtClean="0">
              <a:ea typeface="ＭＳ Ｐゴシック" pitchFamily="34" charset="-128"/>
            </a:endParaRPr>
          </a:p>
          <a:p>
            <a:r>
              <a:rPr lang="en-US" baseline="0" dirty="0" smtClean="0">
                <a:ea typeface="ＭＳ Ｐゴシック" pitchFamily="34" charset="-128"/>
              </a:rPr>
              <a:t>Each of these sections are collapsed, and can be expanded by clicking on the plus sign next to the header.  Let’s go through each of the sections.</a:t>
            </a:r>
          </a:p>
          <a:p>
            <a:endParaRPr lang="en-US" baseline="0" dirty="0" smtClean="0">
              <a:ea typeface="ＭＳ Ｐゴシック" pitchFamily="34" charset="-128"/>
            </a:endParaRPr>
          </a:p>
          <a:p>
            <a:r>
              <a:rPr lang="en-US" baseline="0" dirty="0" smtClean="0">
                <a:ea typeface="ＭＳ Ｐゴシック" pitchFamily="34" charset="-128"/>
              </a:rPr>
              <a:t>The first is the SFX Journal Search Toolbar; in the Admin Center, we have a place to enter the Local Library Name, and the Local Library Homepage.  If you want to implement the Internet Explorer browser add-on, you’d also need to enable it on the server in a configuration file.  To release it to your users, you’d then provide them with a link </a:t>
            </a:r>
            <a:r>
              <a:rPr lang="en-US" dirty="0" smtClean="0">
                <a:ea typeface="ＭＳ Ｐゴシック" pitchFamily="34" charset="-128"/>
              </a:rPr>
              <a:t>they could</a:t>
            </a:r>
            <a:r>
              <a:rPr lang="en-US" baseline="0" dirty="0" smtClean="0">
                <a:ea typeface="ＭＳ Ｐゴシック" pitchFamily="34" charset="-128"/>
              </a:rPr>
              <a:t> </a:t>
            </a:r>
            <a:r>
              <a:rPr lang="en-US" dirty="0" smtClean="0">
                <a:ea typeface="ＭＳ Ｐゴシック" pitchFamily="34" charset="-128"/>
              </a:rPr>
              <a:t>follow that would initiate the download and installation of the add-on.</a:t>
            </a:r>
          </a:p>
          <a:p>
            <a:endParaRPr lang="en-US" dirty="0" smtClean="0">
              <a:ea typeface="ＭＳ Ｐゴシック" pitchFamily="34" charset="-128"/>
            </a:endParaRPr>
          </a:p>
          <a:p>
            <a:r>
              <a:rPr lang="en-US" dirty="0" smtClean="0">
                <a:ea typeface="ＭＳ Ｐゴシック" pitchFamily="34" charset="-128"/>
              </a:rPr>
              <a:t>The SFX Advanced User's Guide provides more detailed instructions</a:t>
            </a:r>
            <a:r>
              <a:rPr lang="en-US" baseline="0" dirty="0" smtClean="0">
                <a:ea typeface="ＭＳ Ｐゴシック" pitchFamily="34" charset="-128"/>
              </a:rPr>
              <a:t> on this, so I won’t go into more detail here.</a:t>
            </a:r>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dirty="0" smtClean="0">
                <a:ea typeface="ＭＳ Ｐゴシック" pitchFamily="34" charset="-128"/>
              </a:rPr>
              <a:t>The next section is the Journals</a:t>
            </a:r>
            <a:r>
              <a:rPr lang="en-US" baseline="0" dirty="0" smtClean="0">
                <a:ea typeface="ＭＳ Ｐゴシック" pitchFamily="34" charset="-128"/>
              </a:rPr>
              <a:t> Quick Search – this is the embedded search box you can generate.</a:t>
            </a:r>
          </a:p>
          <a:p>
            <a:endParaRPr lang="en-US" baseline="0" dirty="0" smtClean="0">
              <a:ea typeface="ＭＳ Ｐゴシック" pitchFamily="34" charset="-128"/>
            </a:endParaRPr>
          </a:p>
          <a:p>
            <a:r>
              <a:rPr lang="en-US" baseline="0" dirty="0" smtClean="0">
                <a:ea typeface="ＭＳ Ｐゴシック" pitchFamily="34" charset="-128"/>
              </a:rPr>
              <a:t>When you click on the ‘Generate HTML template’, (click) a pop-up window opens and you can configure the search box.  You can give it a title, and choose between a dropdown or radio buttons.  There’s a preview window that shows you what it will look like.  Once you’ve found a configuration that you’re happy with, you can click ‘View HTML Code’, and the code will be updated in the top section of the pop-up. You can copy the code and then paste it into the web page you want the search box embedded into.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dirty="0" smtClean="0">
                <a:ea typeface="ＭＳ Ｐゴシック" pitchFamily="34" charset="-128"/>
              </a:rPr>
              <a:t>While the first two sections</a:t>
            </a:r>
            <a:r>
              <a:rPr lang="en-US" baseline="0" dirty="0" smtClean="0">
                <a:ea typeface="ＭＳ Ｐゴシック" pitchFamily="34" charset="-128"/>
              </a:rPr>
              <a:t> focused on creating additional access points for your users, the rest of the sections focus on the changes you can make to the A-Z list’s appearance and function.</a:t>
            </a:r>
          </a:p>
          <a:p>
            <a:endParaRPr lang="en-US" baseline="0" dirty="0" smtClean="0">
              <a:ea typeface="ＭＳ Ｐゴシック" pitchFamily="34" charset="-128"/>
            </a:endParaRPr>
          </a:p>
          <a:p>
            <a:r>
              <a:rPr lang="en-US" baseline="0" dirty="0" smtClean="0">
                <a:ea typeface="ＭＳ Ｐゴシック" pitchFamily="34" charset="-128"/>
              </a:rPr>
              <a:t>The Display section contains the bulk of the changes you can make to the A-Z List.  In this section, the first option allows you to set the number of records per page </a:t>
            </a:r>
            <a:r>
              <a:rPr lang="en-US" b="1" baseline="0" dirty="0" smtClean="0">
                <a:ea typeface="ＭＳ Ｐゴシック" pitchFamily="34" charset="-128"/>
              </a:rPr>
              <a:t>(click to show UI) </a:t>
            </a:r>
            <a:r>
              <a:rPr lang="en-US" baseline="0" dirty="0" smtClean="0">
                <a:ea typeface="ＭＳ Ｐゴシック" pitchFamily="34" charset="-128"/>
              </a:rPr>
              <a:t>– this is the maximum number of search results your users will see before they have to click ‘next’.  We do recommend that for best performance you set this value to less than 100.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baseline="0" dirty="0" smtClean="0">
                <a:ea typeface="ＭＳ Ｐゴシック" pitchFamily="34" charset="-128"/>
              </a:rPr>
              <a:t>Max pagination links and the pagination link character length – these two settings affect how your search results are divided.  For example, I’ve got the Max pagination links set to 5, and the pagination link character set to three.  In the user interface </a:t>
            </a:r>
            <a:r>
              <a:rPr lang="en-US" b="1" baseline="0" dirty="0" smtClean="0">
                <a:ea typeface="ＭＳ Ｐゴシック" pitchFamily="34" charset="-128"/>
              </a:rPr>
              <a:t>(click to show UI) </a:t>
            </a:r>
            <a:r>
              <a:rPr lang="en-US" baseline="0" dirty="0" smtClean="0">
                <a:ea typeface="ＭＳ Ｐゴシック" pitchFamily="34" charset="-128"/>
              </a:rPr>
              <a:t>this means that we see five alphabetical divisions (</a:t>
            </a:r>
            <a:r>
              <a:rPr lang="en-US" baseline="0" dirty="0" err="1" smtClean="0">
                <a:ea typeface="ＭＳ Ｐゴシック" pitchFamily="34" charset="-128"/>
              </a:rPr>
              <a:t>Aco</a:t>
            </a:r>
            <a:r>
              <a:rPr lang="en-US" baseline="0" dirty="0" smtClean="0">
                <a:ea typeface="ＭＳ Ｐゴシック" pitchFamily="34" charset="-128"/>
              </a:rPr>
              <a:t> – Arm, </a:t>
            </a:r>
            <a:r>
              <a:rPr lang="en-US" baseline="0" dirty="0" err="1" smtClean="0">
                <a:ea typeface="ＭＳ Ｐゴシック" pitchFamily="34" charset="-128"/>
              </a:rPr>
              <a:t>Ast</a:t>
            </a:r>
            <a:r>
              <a:rPr lang="en-US" baseline="0" dirty="0" smtClean="0">
                <a:ea typeface="ＭＳ Ｐゴシック" pitchFamily="34" charset="-128"/>
              </a:rPr>
              <a:t> – Con, etc…) with the option to see more, and then you’ll notice that each division spans a section defined with three-lettered headers.  So, max pagination is 5, and the pagination link character is 3 in this example.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b="0" baseline="0" dirty="0" smtClean="0">
                <a:ea typeface="ＭＳ Ｐゴシック" pitchFamily="34" charset="-128"/>
              </a:rPr>
              <a:t>The default view defines how much information you want to show the user initially about their search results. The table view </a:t>
            </a:r>
            <a:r>
              <a:rPr lang="en-US" b="1" baseline="0" dirty="0" smtClean="0">
                <a:ea typeface="ＭＳ Ｐゴシック" pitchFamily="34" charset="-128"/>
              </a:rPr>
              <a:t>(click to show Table View)</a:t>
            </a:r>
            <a:r>
              <a:rPr lang="en-US" b="0" baseline="0" dirty="0" smtClean="0">
                <a:ea typeface="ＭＳ Ｐゴシック" pitchFamily="34" charset="-128"/>
              </a:rPr>
              <a:t> shows the title and ISSN of the journal, and the user can click on the ‘I’ icon to show the rest of the information in a pop-up window.  The detail view </a:t>
            </a:r>
            <a:r>
              <a:rPr lang="en-US" b="1" baseline="0" dirty="0" smtClean="0">
                <a:ea typeface="ＭＳ Ｐゴシック" pitchFamily="34" charset="-128"/>
              </a:rPr>
              <a:t>(click to show Detail View) </a:t>
            </a:r>
            <a:r>
              <a:rPr lang="en-US" b="0" baseline="0" dirty="0" smtClean="0">
                <a:ea typeface="ＭＳ Ｐゴシック" pitchFamily="34" charset="-128"/>
              </a:rPr>
              <a:t>on the other hand, shows all of the information.  Remember that the user is given the option to switch views on their own, but you can determine what the user sees by default when they first see the results.</a:t>
            </a:r>
            <a:endParaRPr lang="en-US" b="1"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288" tIns="46643" rIns="93288" bIns="46643"/>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The next option is the Default</a:t>
            </a:r>
            <a:r>
              <a:rPr lang="en-US" b="0" baseline="0" dirty="0" smtClean="0">
                <a:ea typeface="ＭＳ Ｐゴシック" pitchFamily="34" charset="-128"/>
              </a:rPr>
              <a:t> search, – here you can define the radio button that’s selected by default (Starts with, Contains, or Exact) when you do a search.</a:t>
            </a:r>
          </a:p>
          <a:p>
            <a:pPr defTabSz="912518"/>
            <a:endParaRPr lang="en-US" b="0" baseline="0" dirty="0" smtClean="0">
              <a:ea typeface="ＭＳ Ｐゴシック" pitchFamily="34" charset="-128"/>
            </a:endParaRPr>
          </a:p>
          <a:p>
            <a:pPr defTabSz="912518"/>
            <a:r>
              <a:rPr lang="en-US" b="0" baseline="0" dirty="0" smtClean="0">
                <a:ea typeface="ＭＳ Ｐゴシック" pitchFamily="34" charset="-128"/>
              </a:rPr>
              <a:t>Notice that the A-Z list Title tab does not have an “Exact” option; only the Locate tab has an “Exact” search option.  So if you set Exact as the default, it will be the default to Exact on the Locate tab, but on the Title tab it will default to “Starts with”.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And then there’s the </a:t>
            </a:r>
            <a:r>
              <a:rPr lang="en-US" b="0" baseline="0" dirty="0" smtClean="0">
                <a:ea typeface="ＭＳ Ｐゴシック" pitchFamily="34" charset="-128"/>
              </a:rPr>
              <a:t>Starts with results form, which controls how the ‘starts with’ search behaves. When the starts with results form is set to </a:t>
            </a:r>
            <a:r>
              <a:rPr lang="en-US" b="0" i="1" baseline="0" dirty="0" smtClean="0">
                <a:ea typeface="ＭＳ Ｐゴシック" pitchFamily="34" charset="-128"/>
              </a:rPr>
              <a:t>browse</a:t>
            </a:r>
            <a:r>
              <a:rPr lang="en-US" b="0" baseline="0" dirty="0" smtClean="0">
                <a:ea typeface="ＭＳ Ｐゴシック" pitchFamily="34" charset="-128"/>
              </a:rPr>
              <a:t> </a:t>
            </a:r>
            <a:r>
              <a:rPr lang="en-US" b="1" baseline="0" dirty="0" smtClean="0">
                <a:ea typeface="ＭＳ Ｐゴシック" pitchFamily="34" charset="-128"/>
              </a:rPr>
              <a:t>(click to show browse option in UI) </a:t>
            </a:r>
            <a:r>
              <a:rPr lang="en-US" b="0" baseline="0" dirty="0" smtClean="0">
                <a:ea typeface="ＭＳ Ｐゴシック" pitchFamily="34" charset="-128"/>
              </a:rPr>
              <a:t>and the user conducts a ‘starts with’ search, they are dropped into an alphabetical list of your journals with their search term acting as the starting point.  If you have the starts with form set to </a:t>
            </a:r>
            <a:r>
              <a:rPr lang="en-US" b="0" i="1" baseline="0" dirty="0" smtClean="0">
                <a:ea typeface="ＭＳ Ｐゴシック" pitchFamily="34" charset="-128"/>
              </a:rPr>
              <a:t>search</a:t>
            </a:r>
            <a:r>
              <a:rPr lang="en-US" b="1" baseline="0" dirty="0" smtClean="0">
                <a:ea typeface="ＭＳ Ｐゴシック" pitchFamily="34" charset="-128"/>
              </a:rPr>
              <a:t> (click to show search option in UI) </a:t>
            </a:r>
            <a:r>
              <a:rPr lang="en-US" b="0" baseline="0" dirty="0" smtClean="0">
                <a:ea typeface="ＭＳ Ｐゴシック" pitchFamily="34" charset="-128"/>
              </a:rPr>
              <a:t>the user is brought to a specific list of journals that start with that word.  </a:t>
            </a:r>
            <a:endParaRPr lang="en-US" b="1"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Enable Ajax for title search – this option enables an auto-complete feature. </a:t>
            </a:r>
            <a:r>
              <a:rPr lang="en-US" b="1" dirty="0" smtClean="0">
                <a:ea typeface="ＭＳ Ｐゴシック" pitchFamily="34" charset="-128"/>
              </a:rPr>
              <a:t>(click to show UI)</a:t>
            </a:r>
          </a:p>
          <a:p>
            <a:pPr defTabSz="912518"/>
            <a:r>
              <a:rPr lang="en-US" b="0" dirty="0" smtClean="0">
                <a:ea typeface="ＭＳ Ｐゴシック" pitchFamily="34" charset="-128"/>
              </a:rPr>
              <a:t>We</a:t>
            </a:r>
            <a:r>
              <a:rPr lang="en-US" b="0" baseline="0" dirty="0" smtClean="0">
                <a:ea typeface="ＭＳ Ｐゴシック" pitchFamily="34" charset="-128"/>
              </a:rPr>
              <a:t> can see here that I’m in a starts with search, and as I start typing a search term, a list of possibilities appears below the search box.  As I continue typing, it’s going to automatically refine the list.</a:t>
            </a:r>
          </a:p>
          <a:p>
            <a:pPr defTabSz="912518"/>
            <a:endParaRPr lang="en-US" b="0" dirty="0" smtClean="0">
              <a:ea typeface="ＭＳ Ｐゴシック" pitchFamily="34" charset="-128"/>
            </a:endParaRPr>
          </a:p>
          <a:p>
            <a:pPr defTabSz="912518"/>
            <a:r>
              <a:rPr lang="en-US" b="1" dirty="0" smtClean="0">
                <a:ea typeface="ＭＳ Ｐゴシック" pitchFamily="34" charset="-128"/>
              </a:rPr>
              <a:t>(click to show admin</a:t>
            </a:r>
            <a:r>
              <a:rPr lang="en-US" b="1" baseline="0" dirty="0" smtClean="0">
                <a:ea typeface="ＭＳ Ｐゴシック" pitchFamily="34" charset="-128"/>
              </a:rPr>
              <a:t> interface)</a:t>
            </a:r>
            <a:endParaRPr lang="en-US" b="1" dirty="0" smtClean="0">
              <a:ea typeface="ＭＳ Ｐゴシック" pitchFamily="34" charset="-128"/>
            </a:endParaRPr>
          </a:p>
          <a:p>
            <a:pPr defTabSz="912518"/>
            <a:r>
              <a:rPr lang="en-US" b="0" dirty="0" smtClean="0">
                <a:ea typeface="ＭＳ Ｐゴシック" pitchFamily="34" charset="-128"/>
              </a:rPr>
              <a:t>When you enter a value in the ‘define Ajax subset search size’ box,  you can reduce the search set that is retrieved and sorted to a smaller list for performance reasons.  By default, this text box is empty, which means no set value is currently being used.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dirty="0" smtClean="0">
                <a:ea typeface="ＭＳ Ｐゴシック" pitchFamily="34" charset="-128"/>
              </a:rPr>
              <a:t>Next up, </a:t>
            </a:r>
            <a:r>
              <a:rPr lang="en-US" b="0" baseline="0" dirty="0" smtClean="0">
                <a:ea typeface="ＭＳ Ｐゴシック" pitchFamily="34" charset="-128"/>
              </a:rPr>
              <a:t>including related object information in the A-Z list.  </a:t>
            </a:r>
          </a:p>
          <a:p>
            <a:pPr defTabSz="912518"/>
            <a:endParaRPr lang="en-US" b="0" baseline="0" dirty="0" smtClean="0">
              <a:ea typeface="ＭＳ Ｐゴシック" pitchFamily="34" charset="-128"/>
            </a:endParaRPr>
          </a:p>
          <a:p>
            <a:pPr defTabSz="912518"/>
            <a:r>
              <a:rPr lang="en-US" b="0" dirty="0" smtClean="0">
                <a:ea typeface="ＭＳ Ｐゴシック" pitchFamily="34" charset="-128"/>
              </a:rPr>
              <a:t>The SFX KnowledgeBase has information about related</a:t>
            </a:r>
            <a:r>
              <a:rPr lang="en-US" b="0" baseline="0" dirty="0" smtClean="0">
                <a:ea typeface="ＭＳ Ｐゴシック" pitchFamily="34" charset="-128"/>
              </a:rPr>
              <a:t> objects</a:t>
            </a:r>
            <a:r>
              <a:rPr lang="en-US" b="0" dirty="0" smtClean="0">
                <a:ea typeface="ＭＳ Ｐゴシック" pitchFamily="34" charset="-128"/>
              </a:rPr>
              <a:t>.  For example, if a journal ceases</a:t>
            </a:r>
            <a:r>
              <a:rPr lang="en-US" b="0" baseline="0" dirty="0" smtClean="0">
                <a:ea typeface="ＭＳ Ｐゴシック" pitchFamily="34" charset="-128"/>
              </a:rPr>
              <a:t> </a:t>
            </a:r>
            <a:r>
              <a:rPr lang="en-US" b="0" dirty="0" smtClean="0">
                <a:ea typeface="ＭＳ Ｐゴシック" pitchFamily="34" charset="-128"/>
              </a:rPr>
              <a:t>publication and is continued by another journal, the two journals are considered related.  Another example would be a journal and its supplements.</a:t>
            </a:r>
          </a:p>
          <a:p>
            <a:pPr defTabSz="912518"/>
            <a:endParaRPr lang="en-US" b="0" dirty="0" smtClean="0">
              <a:ea typeface="ＭＳ Ｐゴシック" pitchFamily="34" charset="-128"/>
            </a:endParaRPr>
          </a:p>
          <a:p>
            <a:pPr defTabSz="912518"/>
            <a:r>
              <a:rPr lang="en-US" b="0" baseline="0" dirty="0" smtClean="0">
                <a:ea typeface="ＭＳ Ｐゴシック" pitchFamily="34" charset="-128"/>
              </a:rPr>
              <a:t>With this option checked, your users can benefit from this information and see related journals information.  In this example, we can see the various iterations of The Atlantic, and we can also see a supplement indicated in the first result.</a:t>
            </a:r>
          </a:p>
          <a:p>
            <a:pPr defTabSz="912518"/>
            <a:r>
              <a:rPr lang="en-US" b="0" baseline="0" dirty="0" smtClean="0">
                <a:ea typeface="ＭＳ Ｐゴシック" pitchFamily="34" charset="-128"/>
              </a:rPr>
              <a:t>Also note that you can decide if you want any related journals that don’t have any active services to display in the A-Z list if they are related to journals that do have active services.</a:t>
            </a:r>
          </a:p>
          <a:p>
            <a:pPr defTabSz="912518"/>
            <a:endParaRPr lang="en-US" b="0"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baseline="0" dirty="0" smtClean="0">
                <a:ea typeface="ＭＳ Ｐゴシック" pitchFamily="34" charset="-128"/>
              </a:rPr>
              <a:t>There are a couple of things that you can choose to hide in the user interface – the switch views option, and you can also choose to hide the CitationLinker tab altogether.  </a:t>
            </a:r>
            <a:endParaRPr lang="en-US" b="0"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defTabSz="912518"/>
            <a:r>
              <a:rPr lang="en-US" b="0" baseline="0" dirty="0" smtClean="0">
                <a:ea typeface="ＭＳ Ｐゴシック" pitchFamily="34" charset="-128"/>
              </a:rPr>
              <a:t>Another choice in this section is whether or not you want to give your users the ability to push journal information to their MetaLib My e-journals list. If you do, this link appears as an icon next to the SFX </a:t>
            </a:r>
            <a:r>
              <a:rPr lang="en-US" b="0" baseline="0" dirty="0" err="1" smtClean="0">
                <a:ea typeface="ＭＳ Ｐゴシック" pitchFamily="34" charset="-128"/>
              </a:rPr>
              <a:t>swirlie</a:t>
            </a:r>
            <a:r>
              <a:rPr lang="en-US" b="0" baseline="0" dirty="0" smtClean="0">
                <a:ea typeface="ＭＳ Ｐゴシック" pitchFamily="34" charset="-128"/>
              </a:rPr>
              <a:t>.</a:t>
            </a:r>
          </a:p>
          <a:p>
            <a:pPr defTabSz="912518"/>
            <a:endParaRPr lang="en-US" b="0" baseline="0" dirty="0" smtClean="0">
              <a:ea typeface="ＭＳ Ｐゴシック" pitchFamily="34" charset="-128"/>
            </a:endParaRPr>
          </a:p>
          <a:p>
            <a:pPr defTabSz="912518"/>
            <a:r>
              <a:rPr lang="en-US" b="0" baseline="0" dirty="0" smtClean="0">
                <a:ea typeface="ＭＳ Ｐゴシック" pitchFamily="34" charset="-128"/>
              </a:rPr>
              <a:t>(show Admin UI again) </a:t>
            </a:r>
          </a:p>
          <a:p>
            <a:pPr defTabSz="912518"/>
            <a:r>
              <a:rPr lang="en-US" b="0" baseline="0" dirty="0" smtClean="0">
                <a:ea typeface="ＭＳ Ｐゴシック" pitchFamily="34" charset="-128"/>
              </a:rPr>
              <a:t>Once you’ve finished making display configurations, you can click on ‘Save default profile’ to save your changes. </a:t>
            </a:r>
          </a:p>
          <a:p>
            <a:pPr defTabSz="912518"/>
            <a:r>
              <a:rPr lang="en-US" b="0" baseline="0" dirty="0" smtClean="0">
                <a:ea typeface="ＭＳ Ｐゴシック" pitchFamily="34" charset="-128"/>
              </a:rPr>
              <a:t>Note that if you’re in a consortium, custom profiles can be used to customize views for individual libraries in the consortium. You would click on the ‘Edit custom profiles’ button to add or edit a profile and customize it.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option in this section is whether you want a</a:t>
            </a:r>
            <a:r>
              <a:rPr lang="en-US" baseline="0" dirty="0" smtClean="0"/>
              <a:t> visual indicator to display to users if a title is peer-reviewed. You can choose from an image that displays next to the title, or text that displays next to the title in the A-Z list.</a:t>
            </a:r>
          </a:p>
          <a:p>
            <a:endParaRPr lang="en-US" baseline="0" dirty="0" smtClean="0"/>
          </a:p>
          <a:p>
            <a:r>
              <a:rPr lang="en-US" baseline="0" dirty="0" smtClean="0"/>
              <a:t>Note that the peer review information will also appear when you click on the Information button.</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26</a:t>
            </a:fld>
            <a:endParaRPr lang="en-US">
              <a:cs typeface="Arial" pitchFamily="34" charset="0"/>
            </a:endParaRPr>
          </a:p>
        </p:txBody>
      </p:sp>
    </p:spTree>
    <p:extLst>
      <p:ext uri="{BB962C8B-B14F-4D97-AF65-F5344CB8AC3E}">
        <p14:creationId xmlns:p14="http://schemas.microsoft.com/office/powerpoint/2010/main" val="360061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though there are quite a few options to customize the A-Z list display in the Admin Center, there are a few display-related changes you might want to make that involve changing files directly on the server. For example, the header image in the A-Z List, and colors or fonts that display in the A-Z list.</a:t>
            </a:r>
          </a:p>
          <a:p>
            <a:endParaRPr lang="en-US" baseline="0" dirty="0" smtClean="0"/>
          </a:p>
          <a:p>
            <a:r>
              <a:rPr lang="en-US" baseline="0" dirty="0" smtClean="0"/>
              <a:t>More information on these kinds of server-related changes can be found in the Advanced User’s Guide.</a:t>
            </a:r>
          </a:p>
        </p:txBody>
      </p:sp>
      <p:sp>
        <p:nvSpPr>
          <p:cNvPr id="4" name="Slide Number Placeholder 3"/>
          <p:cNvSpPr>
            <a:spLocks noGrp="1"/>
          </p:cNvSpPr>
          <p:nvPr>
            <p:ph type="sldNum" sz="quarter" idx="10"/>
          </p:nvPr>
        </p:nvSpPr>
        <p:spPr/>
        <p:txBody>
          <a:bodyPr/>
          <a:lstStyle/>
          <a:p>
            <a:fld id="{D0C5F65E-AE82-496A-90B0-3B6D6479628E}" type="slidenum">
              <a:rPr lang="ar-SA" smtClean="0"/>
              <a:pPr/>
              <a:t>27</a:t>
            </a:fld>
            <a:endParaRPr lang="en-US">
              <a:cs typeface="Arial" pitchFamily="34" charset="0"/>
            </a:endParaRPr>
          </a:p>
        </p:txBody>
      </p:sp>
    </p:spTree>
    <p:extLst>
      <p:ext uri="{BB962C8B-B14F-4D97-AF65-F5344CB8AC3E}">
        <p14:creationId xmlns:p14="http://schemas.microsoft.com/office/powerpoint/2010/main" val="2205851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smtClean="0">
                <a:ea typeface="ＭＳ Ｐゴシック" pitchFamily="34" charset="-128"/>
              </a:rPr>
              <a:t>The next section is the Content section.  Here you can decide</a:t>
            </a:r>
            <a:r>
              <a:rPr lang="en-US" baseline="0" dirty="0" smtClean="0">
                <a:ea typeface="ＭＳ Ｐゴシック" pitchFamily="34" charset="-128"/>
              </a:rPr>
              <a:t> which services you’d like to display or hide in the A-Z list menu, and you can even choose to exclude targets from the A-Z list. </a:t>
            </a:r>
            <a:r>
              <a:rPr lang="en-US" b="1" baseline="0" dirty="0" smtClean="0">
                <a:ea typeface="ＭＳ Ｐゴシック" pitchFamily="34" charset="-128"/>
              </a:rPr>
              <a:t>(click to show UI)  </a:t>
            </a:r>
            <a:r>
              <a:rPr lang="en-US" b="0" baseline="0" dirty="0" smtClean="0">
                <a:ea typeface="ＭＳ Ｐゴシック" pitchFamily="34" charset="-128"/>
              </a:rPr>
              <a:t>Here’s a detailed view of a journal – by default, I can see the full text services, and I can see both of the targets that have this journal.  If I wanted to exclude the DOAJ from view, I would add it to the Excluded target list.  This won’t deactivate the target itself, it will still function and will still perform its link resolution duties, but it just won’t be visible in the A-Z list. (click to show admin interface)</a:t>
            </a:r>
          </a:p>
          <a:p>
            <a:endParaRPr lang="en-US" b="1" i="1" baseline="0" dirty="0" smtClean="0">
              <a:ea typeface="ＭＳ Ｐゴシック" pitchFamily="34" charset="-128"/>
            </a:endParaRPr>
          </a:p>
          <a:p>
            <a:r>
              <a:rPr lang="en-US" b="0" i="0" baseline="0" dirty="0" smtClean="0">
                <a:ea typeface="ＭＳ Ｐゴシック" pitchFamily="34" charset="-128"/>
              </a:rPr>
              <a:t>You can also select which elements you want to remove from the view. It will also remove those elements when you click on the Information button – here I’ve selected the LCCN and the </a:t>
            </a:r>
            <a:r>
              <a:rPr lang="en-US" b="0" i="0" baseline="0" dirty="0" err="1" smtClean="0">
                <a:ea typeface="ＭＳ Ｐゴシック" pitchFamily="34" charset="-128"/>
              </a:rPr>
              <a:t>Coden</a:t>
            </a:r>
            <a:r>
              <a:rPr lang="en-US" b="0" i="0" baseline="0" dirty="0" smtClean="0">
                <a:ea typeface="ＭＳ Ｐゴシック" pitchFamily="34" charset="-128"/>
              </a:rPr>
              <a:t>, two standard identifiers. </a:t>
            </a:r>
            <a:endParaRPr lang="en-US" b="0" i="0"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dirty="0" smtClean="0">
                <a:ea typeface="ＭＳ Ｐゴシック" pitchFamily="34" charset="-128"/>
              </a:rPr>
              <a:t>In the Language section, I can define the user interface</a:t>
            </a:r>
            <a:r>
              <a:rPr lang="en-US" baseline="0" dirty="0" smtClean="0">
                <a:ea typeface="ＭＳ Ｐゴシック" pitchFamily="34" charset="-128"/>
              </a:rPr>
              <a:t> language set – this is the list of languages </a:t>
            </a:r>
            <a:r>
              <a:rPr lang="en-US" dirty="0" smtClean="0">
                <a:ea typeface="ＭＳ Ｐゴシック" pitchFamily="34" charset="-128"/>
              </a:rPr>
              <a:t>that appear in the dropdown menu in the A-Z List</a:t>
            </a:r>
            <a:r>
              <a:rPr lang="en-US" b="0" baseline="0" dirty="0" smtClean="0">
                <a:ea typeface="ＭＳ Ｐゴシック" pitchFamily="34" charset="-128"/>
              </a:rPr>
              <a:t>.</a:t>
            </a:r>
            <a:r>
              <a:rPr lang="en-US" b="1" baseline="0" dirty="0" smtClean="0">
                <a:ea typeface="ＭＳ Ｐゴシック" pitchFamily="34" charset="-128"/>
              </a:rPr>
              <a:t>  </a:t>
            </a:r>
            <a:r>
              <a:rPr lang="en-US" baseline="0" dirty="0" smtClean="0">
                <a:ea typeface="ＭＳ Ｐゴシック" pitchFamily="34" charset="-128"/>
              </a:rPr>
              <a:t>You’ll notice that in the UI, the language options appear in their native language. </a:t>
            </a:r>
          </a:p>
          <a:p>
            <a:endParaRPr lang="en-US" b="1" baseline="0" dirty="0" smtClean="0">
              <a:ea typeface="ＭＳ Ｐゴシック" pitchFamily="34" charset="-128"/>
            </a:endParaRPr>
          </a:p>
          <a:p>
            <a:r>
              <a:rPr lang="en-US" b="0" baseline="0" dirty="0" smtClean="0">
                <a:ea typeface="ＭＳ Ｐゴシック" pitchFamily="34" charset="-128"/>
              </a:rPr>
              <a:t>If I choose to view the A-Z list in French, you’ll notice that the language in the tabs is translated, and some of the text in the search results below, but not all.  This is because some of the information in the search results is derived from the object (titles), target and category names that are defined in the </a:t>
            </a:r>
            <a:r>
              <a:rPr lang="en-US" b="0" baseline="0" dirty="0" err="1" smtClean="0">
                <a:ea typeface="ＭＳ Ｐゴシック" pitchFamily="34" charset="-128"/>
              </a:rPr>
              <a:t>KnowledgeBase</a:t>
            </a:r>
            <a:r>
              <a:rPr lang="en-US" b="0" baseline="0" dirty="0" smtClean="0">
                <a:ea typeface="ＭＳ Ｐゴシック" pitchFamily="34" charset="-128"/>
              </a:rPr>
              <a:t> – these are not translated automatically.</a:t>
            </a:r>
            <a:endParaRPr lang="en-US" b="1" baseline="0" dirty="0" smtClean="0">
              <a:ea typeface="ＭＳ Ｐゴシック" pitchFamily="34" charset="-128"/>
            </a:endParaRPr>
          </a:p>
          <a:p>
            <a:endParaRPr lang="en-US" b="1" baseline="0" dirty="0" smtClean="0">
              <a:ea typeface="ＭＳ Ｐゴシック" pitchFamily="34" charset="-128"/>
            </a:endParaRPr>
          </a:p>
          <a:p>
            <a:r>
              <a:rPr lang="en-US" baseline="0" dirty="0" smtClean="0">
                <a:ea typeface="ＭＳ Ｐゴシック" pitchFamily="34" charset="-128"/>
              </a:rPr>
              <a:t>You can also select the default language, in this case English, and your country, in this case, the United States.</a:t>
            </a:r>
          </a:p>
          <a:p>
            <a:endParaRPr lang="en-US" baseline="0" dirty="0" smtClean="0">
              <a:ea typeface="ＭＳ Ｐゴシック" pitchFamily="34" charset="-128"/>
            </a:endParaRPr>
          </a:p>
          <a:p>
            <a:r>
              <a:rPr lang="en-US" baseline="0" dirty="0" smtClean="0">
                <a:ea typeface="ＭＳ Ｐゴシック" pitchFamily="34" charset="-128"/>
              </a:rPr>
              <a:t>Under ‘Select Headers’, you can define one or more headers to show in the A-Z list.  In this case, I’ve added the standard and small versions of the header, and the Hebrew header.  With all three active, it looks like this: (click).</a:t>
            </a:r>
            <a:endParaRPr lang="en-US" b="1" baseline="0" dirty="0" smtClean="0">
              <a:ea typeface="ＭＳ Ｐゴシック" pitchFamily="34" charset="-128"/>
            </a:endParaRPr>
          </a:p>
          <a:p>
            <a:endParaRPr lang="en-US" b="1" baseline="0" dirty="0" smtClean="0">
              <a:ea typeface="ＭＳ Ｐゴシック" pitchFamily="34" charset="-128"/>
            </a:endParaRPr>
          </a:p>
          <a:p>
            <a:r>
              <a:rPr lang="en-US" b="0" baseline="0" dirty="0" smtClean="0">
                <a:ea typeface="ＭＳ Ｐゴシック" pitchFamily="34" charset="-128"/>
              </a:rPr>
              <a:t>The last language option here defines how Latin diacritics are handled.  In the SFX General User’s Guide, there’s more detail on how each of these options are rendered.</a:t>
            </a:r>
            <a:endParaRPr lang="en-US" b="1" baseline="0"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12518">
              <a:defRPr/>
            </a:pPr>
            <a:r>
              <a:rPr lang="en-US" dirty="0" smtClean="0">
                <a:ea typeface="ＭＳ Ｐゴシック" pitchFamily="34" charset="-128"/>
              </a:rPr>
              <a:t>First, we’ll take</a:t>
            </a:r>
            <a:r>
              <a:rPr lang="en-US" baseline="0" dirty="0" smtClean="0">
                <a:ea typeface="ＭＳ Ｐゴシック" pitchFamily="34" charset="-128"/>
              </a:rPr>
              <a:t> a ‘tour’ of the A-Z List itself – how it looks and how it works. </a:t>
            </a:r>
          </a:p>
          <a:p>
            <a:pPr defTabSz="912518">
              <a:defRPr/>
            </a:pPr>
            <a:r>
              <a:rPr lang="en-US" baseline="0" dirty="0" smtClean="0">
                <a:ea typeface="ＭＳ Ｐゴシック" pitchFamily="34" charset="-128"/>
              </a:rPr>
              <a:t>Then we’ll look at how to customize it in the SFX Admin Center.</a:t>
            </a:r>
          </a:p>
          <a:p>
            <a:pPr defTabSz="912518">
              <a:defRPr/>
            </a:pPr>
            <a:r>
              <a:rPr lang="en-US" dirty="0" smtClean="0">
                <a:ea typeface="ＭＳ Ｐゴシック" pitchFamily="34" charset="-128"/>
              </a:rPr>
              <a:t>Lastly, we’ll take a look at where</a:t>
            </a:r>
            <a:r>
              <a:rPr lang="en-US" baseline="0" dirty="0" smtClean="0">
                <a:ea typeface="ＭＳ Ｐゴシック" pitchFamily="34" charset="-128"/>
              </a:rPr>
              <a:t> you can customize language and text labels in these A-Z list interface.</a:t>
            </a:r>
          </a:p>
          <a:p>
            <a:pPr defTabSz="912518">
              <a:defRPr/>
            </a:pPr>
            <a:endParaRPr lang="en-US" baseline="0" dirty="0" smtClean="0">
              <a:ea typeface="ＭＳ Ｐゴシック" pitchFamily="34" charset="-128"/>
            </a:endParaRPr>
          </a:p>
          <a:p>
            <a:pPr defTabSz="912518">
              <a:defRPr/>
            </a:pPr>
            <a:r>
              <a:rPr lang="en-US" baseline="0" dirty="0" smtClean="0">
                <a:ea typeface="ＭＳ Ｐゴシック" pitchFamily="34" charset="-128"/>
              </a:rPr>
              <a:t>I’ll mention at this point that this session may seem like an overwhelmingly long list of choices that you need to make decisions about.  That’s not really the case. In SFX, we already have defaults that are set, and generally speaking, you’re probably not going to change a lot of them. Keep in mind that I’m just showing you all of the possibilities – and in doing so, educating you a little bit more about how the A-Z user interface works. The best approach to User Interface design is really testing and seeing what needs to be changed to make the best possible experience for your users.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dirty="0" smtClean="0">
                <a:ea typeface="ＭＳ Ｐゴシック" pitchFamily="34" charset="-128"/>
              </a:rPr>
              <a:t>There are a few ways you can control the UI language in the A-Z List – by deciding whether or not you’d like to give your users the ability to limit search</a:t>
            </a:r>
            <a:r>
              <a:rPr lang="en-US" baseline="0" dirty="0" smtClean="0">
                <a:ea typeface="ＭＳ Ｐゴシック" pitchFamily="34" charset="-128"/>
              </a:rPr>
              <a:t> results based on the journal’s written system language – for example Chinese, Russian, Hebrew, etc. </a:t>
            </a:r>
          </a:p>
          <a:p>
            <a:endParaRPr lang="en-US" dirty="0" smtClean="0">
              <a:ea typeface="ＭＳ Ｐゴシック" pitchFamily="34" charset="-128"/>
            </a:endParaRPr>
          </a:p>
          <a:p>
            <a:r>
              <a:rPr lang="en-US" baseline="0" dirty="0" smtClean="0">
                <a:ea typeface="ＭＳ Ｐゴシック" pitchFamily="34" charset="-128"/>
              </a:rPr>
              <a:t>If this is something you’re interested in, there is more detail in the SFX General User’s Guide.</a:t>
            </a:r>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talking through the customizations available for the A-Z journals list. There are also customizations available for the</a:t>
            </a:r>
            <a:r>
              <a:rPr lang="en-US" baseline="0" dirty="0" smtClean="0"/>
              <a:t> eBook A-Z list.</a:t>
            </a:r>
          </a:p>
          <a:p>
            <a:r>
              <a:rPr lang="en-US" baseline="0" dirty="0" smtClean="0"/>
              <a:t>They’re accessible from SFX Admin Center &gt; Configuration menu, in the eBook Search area.</a:t>
            </a:r>
          </a:p>
          <a:p>
            <a:endParaRPr lang="en-US" baseline="0" dirty="0" smtClean="0"/>
          </a:p>
          <a:p>
            <a:r>
              <a:rPr lang="en-US" baseline="0" dirty="0" smtClean="0"/>
              <a:t>They are actually very similar to the A-Z </a:t>
            </a:r>
            <a:r>
              <a:rPr lang="en-US" baseline="0" dirty="0" err="1" smtClean="0"/>
              <a:t>ejournal</a:t>
            </a:r>
            <a:r>
              <a:rPr lang="en-US" baseline="0" dirty="0" smtClean="0"/>
              <a:t> list customizations, and once you have the A-Z </a:t>
            </a:r>
            <a:r>
              <a:rPr lang="en-US" baseline="0" dirty="0" err="1" smtClean="0"/>
              <a:t>ejournal</a:t>
            </a:r>
            <a:r>
              <a:rPr lang="en-US" baseline="0" dirty="0" smtClean="0"/>
              <a:t> customizations configured, in the eBook Search area you can simply click the button “Copy A-Z </a:t>
            </a:r>
            <a:r>
              <a:rPr lang="en-US" baseline="0" dirty="0" err="1" smtClean="0"/>
              <a:t>eJournal</a:t>
            </a:r>
            <a:r>
              <a:rPr lang="en-US" baseline="0" dirty="0" smtClean="0"/>
              <a:t> configuration wizard” to have the same customizations in the eBook A-Z list.</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31</a:t>
            </a:fld>
            <a:endParaRPr lang="en-US">
              <a:cs typeface="Arial" pitchFamily="34" charset="0"/>
            </a:endParaRPr>
          </a:p>
        </p:txBody>
      </p:sp>
    </p:spTree>
    <p:extLst>
      <p:ext uri="{BB962C8B-B14F-4D97-AF65-F5344CB8AC3E}">
        <p14:creationId xmlns:p14="http://schemas.microsoft.com/office/powerpoint/2010/main" val="2647119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option that is unique, however,</a:t>
            </a:r>
            <a:r>
              <a:rPr lang="en-US" baseline="0" dirty="0" smtClean="0"/>
              <a:t> </a:t>
            </a:r>
            <a:r>
              <a:rPr lang="en-US" dirty="0" smtClean="0"/>
              <a:t>in the</a:t>
            </a:r>
            <a:r>
              <a:rPr lang="en-US" baseline="0" dirty="0" smtClean="0"/>
              <a:t> eBook search customizations is the ‘Display links between eBook Search and A-Z </a:t>
            </a:r>
            <a:r>
              <a:rPr lang="en-US" baseline="0" dirty="0" err="1" smtClean="0"/>
              <a:t>eJournals</a:t>
            </a:r>
            <a:r>
              <a:rPr lang="en-US" baseline="0" dirty="0" smtClean="0"/>
              <a:t> end user interfaces’. The </a:t>
            </a:r>
            <a:r>
              <a:rPr lang="en-US" baseline="0" dirty="0" err="1" smtClean="0"/>
              <a:t>eJournals</a:t>
            </a:r>
            <a:r>
              <a:rPr lang="en-US" baseline="0" dirty="0" smtClean="0"/>
              <a:t> A-Z list and the eBook A-Z list are typically separate URLs as we saw earlier. However, you can combine the two searches into 1 URL.  They are still separate searches on separate tabs, but both can be accessed from the same URL.</a:t>
            </a:r>
          </a:p>
          <a:p>
            <a:endParaRPr lang="en-US" baseline="0" dirty="0" smtClean="0"/>
          </a:p>
          <a:p>
            <a:r>
              <a:rPr lang="en-US" baseline="0" dirty="0" smtClean="0"/>
              <a:t>Note that you also have the option to display book thumbnails in the A-Z results list for an </a:t>
            </a:r>
            <a:r>
              <a:rPr lang="en-US" baseline="0" dirty="0" err="1" smtClean="0"/>
              <a:t>ebook</a:t>
            </a:r>
            <a:r>
              <a:rPr lang="en-US" baseline="0" dirty="0" smtClean="0"/>
              <a:t> search. </a:t>
            </a:r>
            <a:endParaRPr lang="en-US" dirty="0"/>
          </a:p>
        </p:txBody>
      </p:sp>
      <p:sp>
        <p:nvSpPr>
          <p:cNvPr id="4" name="Slide Number Placeholder 3"/>
          <p:cNvSpPr>
            <a:spLocks noGrp="1"/>
          </p:cNvSpPr>
          <p:nvPr>
            <p:ph type="sldNum" sz="quarter" idx="10"/>
          </p:nvPr>
        </p:nvSpPr>
        <p:spPr/>
        <p:txBody>
          <a:bodyPr/>
          <a:lstStyle/>
          <a:p>
            <a:fld id="{D0C5F65E-AE82-496A-90B0-3B6D6479628E}" type="slidenum">
              <a:rPr lang="ar-SA" smtClean="0"/>
              <a:pPr/>
              <a:t>32</a:t>
            </a:fld>
            <a:endParaRPr lang="en-US">
              <a:cs typeface="Arial" pitchFamily="34" charset="0"/>
            </a:endParaRPr>
          </a:p>
        </p:txBody>
      </p:sp>
    </p:spTree>
    <p:extLst>
      <p:ext uri="{BB962C8B-B14F-4D97-AF65-F5344CB8AC3E}">
        <p14:creationId xmlns:p14="http://schemas.microsoft.com/office/powerpoint/2010/main" val="3791663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dirty="0" smtClean="0">
                <a:ea typeface="ＭＳ Ｐゴシック" pitchFamily="34" charset="-128"/>
              </a:rPr>
              <a:t>So</a:t>
            </a:r>
            <a:r>
              <a:rPr lang="en-US" baseline="0" dirty="0" smtClean="0">
                <a:ea typeface="ＭＳ Ｐゴシック" pitchFamily="34" charset="-128"/>
              </a:rPr>
              <a:t> </a:t>
            </a:r>
            <a:r>
              <a:rPr lang="en-US" dirty="0" smtClean="0">
                <a:ea typeface="ＭＳ Ｐゴシック" pitchFamily="34" charset="-128"/>
              </a:rPr>
              <a:t>we’ve covered what you need to know to customize the A-Z Lists, but let’s back up a moment. In order to see your own A-Z List, you’re</a:t>
            </a:r>
            <a:r>
              <a:rPr lang="en-US" baseline="0" dirty="0" smtClean="0">
                <a:ea typeface="ＭＳ Ｐゴシック" pitchFamily="34" charset="-128"/>
              </a:rPr>
              <a:t> going to have to build it first.</a:t>
            </a:r>
          </a:p>
          <a:p>
            <a:endParaRPr lang="en-US" baseline="0" dirty="0" smtClean="0">
              <a:ea typeface="ＭＳ Ｐゴシック" pitchFamily="34" charset="-128"/>
            </a:endParaRPr>
          </a:p>
          <a:p>
            <a:r>
              <a:rPr lang="en-US" b="1" baseline="0" dirty="0" smtClean="0">
                <a:ea typeface="ＭＳ Ｐゴシック" pitchFamily="34" charset="-128"/>
              </a:rPr>
              <a:t>(click) </a:t>
            </a:r>
            <a:r>
              <a:rPr lang="en-US" baseline="0" dirty="0" smtClean="0">
                <a:ea typeface="ＭＳ Ｐゴシック" pitchFamily="34" charset="-128"/>
              </a:rPr>
              <a:t>The first step in this process is making sure you’ve got the country and headers defined in the Languages section.  If you don’t, you’re going to get an error message in the next steps.</a:t>
            </a:r>
          </a:p>
          <a:p>
            <a:endParaRPr lang="en-US" baseline="0" dirty="0" smtClean="0">
              <a:ea typeface="ＭＳ Ｐゴシック" pitchFamily="34" charset="-128"/>
            </a:endParaRPr>
          </a:p>
          <a:p>
            <a:r>
              <a:rPr lang="en-US" b="1" baseline="0" dirty="0" smtClean="0">
                <a:ea typeface="ＭＳ Ｐゴシック" pitchFamily="34" charset="-128"/>
              </a:rPr>
              <a:t>(click)  </a:t>
            </a:r>
            <a:r>
              <a:rPr lang="en-US" baseline="0" dirty="0" smtClean="0">
                <a:ea typeface="ＭＳ Ｐゴシック" pitchFamily="34" charset="-128"/>
              </a:rPr>
              <a:t>Next, you’ll need to get on the server to run 2 jobs: RSI and A-Z List Index. </a:t>
            </a:r>
            <a:r>
              <a:rPr lang="en-US" b="0" i="0" baseline="0" dirty="0" smtClean="0">
                <a:ea typeface="ＭＳ Ｐゴシック" pitchFamily="34" charset="-128"/>
              </a:rPr>
              <a:t>RSI is used by other applications such as Primo and MetaLib; it offers an interface for querying the SFX </a:t>
            </a:r>
            <a:r>
              <a:rPr lang="en-US" b="0" i="0" baseline="0" dirty="0" err="1" smtClean="0">
                <a:ea typeface="ＭＳ Ｐゴシック" pitchFamily="34" charset="-128"/>
              </a:rPr>
              <a:t>KnowledgeBase</a:t>
            </a:r>
            <a:r>
              <a:rPr lang="en-US" b="0" i="0" baseline="0" dirty="0" smtClean="0">
                <a:ea typeface="ＭＳ Ｐゴシック" pitchFamily="34" charset="-128"/>
              </a:rPr>
              <a:t> for the availability of specific journals and books identified by their ISSN, ISBN, etc. - and it’s also used to generate the A-Z list.  The A-Z indexing process looks at your KnowledgeBase to determine what resources should appear in the A-Z List. </a:t>
            </a:r>
            <a:r>
              <a:rPr lang="en-US" baseline="0" dirty="0" smtClean="0">
                <a:ea typeface="ＭＳ Ｐゴシック" pitchFamily="34" charset="-128"/>
              </a:rPr>
              <a:t>We’ll talk further about these 2 jobs in the SFX Systems Administration session, so I won’t demonstrate it at this point.</a:t>
            </a:r>
            <a:endParaRPr lang="en-US" b="0" i="0" baseline="0" dirty="0" smtClean="0">
              <a:ea typeface="ＭＳ Ｐゴシック" pitchFamily="34" charset="-128"/>
            </a:endParaRPr>
          </a:p>
          <a:p>
            <a:endParaRPr lang="en-US" b="0" i="0"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Now you can imagine that if the indexing process needs to be run to reflect what’s in the KnowledgeBase, you’re also going to need to run it again, every time you make changes to the KB.  </a:t>
            </a:r>
            <a:r>
              <a:rPr lang="en-US" b="1" i="0" baseline="0" dirty="0" smtClean="0">
                <a:ea typeface="ＭＳ Ｐゴシック" pitchFamily="34" charset="-128"/>
              </a:rPr>
              <a:t>(click)  </a:t>
            </a:r>
            <a:r>
              <a:rPr lang="en-US" b="0" i="0" baseline="0" dirty="0" smtClean="0">
                <a:ea typeface="ＭＳ Ｐゴシック" pitchFamily="34" charset="-128"/>
              </a:rPr>
              <a:t>The indexing process can be set up to run automatically, and we recommend that it runs daily – or rather nightly.</a:t>
            </a:r>
          </a:p>
          <a:p>
            <a:endParaRPr lang="en-US" b="0" i="0"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You’ll need to schedule the RSI to run before the A-Z List. Again, this will all be covered in the System Administration session.</a:t>
            </a:r>
            <a:endParaRPr lang="en-US" b="1" i="0"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b="0" i="0" dirty="0" smtClean="0">
                <a:ea typeface="ＭＳ Ｐゴシック" pitchFamily="34" charset="-128"/>
              </a:rPr>
              <a:t>When you’re making changes, sometimes</a:t>
            </a:r>
            <a:r>
              <a:rPr lang="en-US" b="0" i="0" baseline="0" dirty="0" smtClean="0">
                <a:ea typeface="ＭＳ Ｐゴシック" pitchFamily="34" charset="-128"/>
              </a:rPr>
              <a:t> you’ll need to build the A-Z list to see the changes to the list, other times the changes will appears just after you make them in the SFX Admin Center.</a:t>
            </a:r>
          </a:p>
          <a:p>
            <a:endParaRPr lang="en-US" b="0" i="0"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Any changes to your </a:t>
            </a:r>
            <a:r>
              <a:rPr lang="en-US" b="0" i="0" baseline="0" dirty="0" err="1" smtClean="0">
                <a:ea typeface="ＭＳ Ｐゴシック" pitchFamily="34" charset="-128"/>
              </a:rPr>
              <a:t>KnowledgeBase</a:t>
            </a:r>
            <a:r>
              <a:rPr lang="en-US" b="0" i="0" baseline="0" dirty="0" smtClean="0">
                <a:ea typeface="ＭＳ Ｐゴシック" pitchFamily="34" charset="-128"/>
              </a:rPr>
              <a:t>– such as activating or deactivating targets, services, and object portfolios will depend on the rebuild. So the A-Z list indexing job will need to run first in order to see the changes in the A-Z list.</a:t>
            </a:r>
          </a:p>
          <a:p>
            <a:endParaRPr lang="en-US" b="0" i="0"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However, for many of the changes that we saw in this session – these can actually be seen immediately after you save them, which is nice when you’re just starting out and want to test the configurations a bit to see which ones you prefer. </a:t>
            </a:r>
          </a:p>
          <a:p>
            <a:r>
              <a:rPr lang="en-US" b="0" i="0" baseline="0" dirty="0" smtClean="0">
                <a:ea typeface="ＭＳ Ｐゴシック" pitchFamily="34" charset="-128"/>
              </a:rPr>
              <a:t>The exception is for any A-Z list customizations that are identified with an asterisk (or two asterisks) indicating that the A-Z list indexing job and/or the RSI job needs to be run before the changes will display in the A-Z list user interface. An example is related objects – if you opt to show or hide this, you’ll need to re-index the A-Z list for the change to take effect. </a:t>
            </a:r>
            <a:endParaRPr lang="en-US" b="0" i="0"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dirty="0" smtClean="0">
                <a:ea typeface="ＭＳ Ｐゴシック" pitchFamily="34" charset="-128"/>
              </a:rPr>
              <a:t>So</a:t>
            </a:r>
            <a:r>
              <a:rPr lang="en-US" baseline="0" dirty="0" smtClean="0">
                <a:ea typeface="ＭＳ Ｐゴシック" pitchFamily="34" charset="-128"/>
              </a:rPr>
              <a:t> that covers the possible customizations that you can make to the A-Z List – let’s just briefly sum up some best practices.</a:t>
            </a:r>
          </a:p>
          <a:p>
            <a:endParaRPr lang="en-US" b="1" i="1" baseline="0" dirty="0" smtClean="0">
              <a:ea typeface="ＭＳ Ｐゴシック" pitchFamily="34" charset="-128"/>
            </a:endParaRPr>
          </a:p>
          <a:p>
            <a:r>
              <a:rPr lang="en-US" b="0" i="0" baseline="0" dirty="0" smtClean="0">
                <a:ea typeface="ＭＳ Ｐゴシック" pitchFamily="34" charset="-128"/>
              </a:rPr>
              <a:t>Defaults are good – it’s okay to leave everything to its default and change only what drives you or your users crazy, as opposed to approaching each option as a decision you have to make.</a:t>
            </a:r>
          </a:p>
          <a:p>
            <a:endParaRPr lang="en-US" b="0" i="0" baseline="0" dirty="0" smtClean="0">
              <a:ea typeface="ＭＳ Ｐゴシック" pitchFamily="34" charset="-128"/>
            </a:endParaRPr>
          </a:p>
          <a:p>
            <a:r>
              <a:rPr lang="en-US" b="0" i="0" baseline="0" dirty="0" smtClean="0">
                <a:ea typeface="ＭＳ Ｐゴシック" pitchFamily="34" charset="-128"/>
              </a:rPr>
              <a:t>Configure the pagination/number of records per page based on your own resources – there’s no rule that’s going to apply to everyone in every situation because your resources are unique. </a:t>
            </a:r>
          </a:p>
          <a:p>
            <a:endParaRPr lang="en-US" b="1" i="1" baseline="0" dirty="0" smtClean="0">
              <a:ea typeface="ＭＳ Ｐゴシック" pitchFamily="34" charset="-128"/>
            </a:endParaRPr>
          </a:p>
          <a:p>
            <a:pPr defTabSz="882682">
              <a:defRPr/>
            </a:pPr>
            <a:r>
              <a:rPr lang="en-US" b="0" i="0" baseline="0" dirty="0" smtClean="0">
                <a:ea typeface="ＭＳ Ｐゴシック" pitchFamily="34" charset="-128"/>
              </a:rPr>
              <a:t>Keep your users in mind – when you’re customizing your views and configuring how search behaves, you’ll want to make sure these are set up to be friendly to your users. If you support multiple languages, you’ll want to make sure SFX can do the same.</a:t>
            </a:r>
            <a:endParaRPr lang="en-US" b="0" i="0"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Let’s turn out attention now</a:t>
            </a:r>
            <a:r>
              <a:rPr lang="en-US" baseline="0" dirty="0" smtClean="0">
                <a:ea typeface="ＭＳ Ｐゴシック" pitchFamily="34" charset="-128"/>
              </a:rPr>
              <a:t> to translation and text labels in the </a:t>
            </a:r>
            <a:r>
              <a:rPr lang="en-US" baseline="0" dirty="0" err="1" smtClean="0">
                <a:ea typeface="ＭＳ Ｐゴシック" pitchFamily="34" charset="-128"/>
              </a:rPr>
              <a:t>ejournal</a:t>
            </a:r>
            <a:r>
              <a:rPr lang="en-US" baseline="0" dirty="0" smtClean="0">
                <a:ea typeface="ＭＳ Ｐゴシック" pitchFamily="34" charset="-128"/>
              </a:rPr>
              <a:t> and </a:t>
            </a:r>
            <a:r>
              <a:rPr lang="en-US" baseline="0" dirty="0" err="1" smtClean="0">
                <a:ea typeface="ＭＳ Ｐゴシック" pitchFamily="34" charset="-128"/>
              </a:rPr>
              <a:t>ebook</a:t>
            </a:r>
            <a:r>
              <a:rPr lang="en-US" baseline="0" dirty="0" smtClean="0">
                <a:ea typeface="ＭＳ Ｐゴシック" pitchFamily="34" charset="-128"/>
              </a:rPr>
              <a:t> A-Z lists.</a:t>
            </a:r>
            <a:endParaRPr 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baseline="0" dirty="0" smtClean="0">
                <a:ea typeface="ＭＳ Ｐゴシック" pitchFamily="34" charset="-128"/>
              </a:rPr>
              <a:t>To do this, we’ll be working in the Translation &amp; Display area of the SFX Admin Center.</a:t>
            </a:r>
            <a:endParaRPr lang="en-US" dirty="0"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a:t>The translation and display area allows you to customize the wording for all text elements that are used in your SFX A-Z </a:t>
            </a:r>
            <a:r>
              <a:rPr lang="en-US" dirty="0" smtClean="0"/>
              <a:t>lists </a:t>
            </a:r>
            <a:r>
              <a:rPr lang="en-US" dirty="0"/>
              <a:t>and </a:t>
            </a:r>
            <a:r>
              <a:rPr lang="en-US" dirty="0" smtClean="0"/>
              <a:t>the SFX Menu</a:t>
            </a:r>
            <a:r>
              <a:rPr lang="en-US" dirty="0"/>
              <a:t>.  This can apply to one or more of the languages that you want to make available to your users.  </a:t>
            </a:r>
          </a:p>
          <a:p>
            <a:endParaRPr lang="en-US" dirty="0"/>
          </a:p>
          <a:p>
            <a:r>
              <a:rPr lang="en-US" dirty="0"/>
              <a:t>This tool allows you to change all text elements in the language of your choice, return to the default settings, add or remove a language, and run the mapping wizard to import existing configurations.  (click) The first time you access this tool, the SFX Admin mapping wizard appears.   This wizard will import your existing menu language settings as defined in the configuration files on the server.   </a:t>
            </a:r>
          </a:p>
          <a:p>
            <a:endParaRPr lang="en-US" dirty="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This brings us to the end</a:t>
            </a:r>
            <a:r>
              <a:rPr lang="en-US" baseline="0" dirty="0" smtClean="0">
                <a:ea typeface="ＭＳ Ｐゴシック" pitchFamily="34" charset="-128"/>
              </a:rPr>
              <a:t> of this session.</a:t>
            </a:r>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a:spcBef>
                <a:spcPts val="0"/>
              </a:spcBef>
            </a:pPr>
            <a:r>
              <a:rPr lang="en-US" dirty="0" smtClean="0">
                <a:ea typeface="ＭＳ Ｐゴシック" pitchFamily="34" charset="-128"/>
              </a:rPr>
              <a:t>After this presentation, you’ll know:</a:t>
            </a:r>
          </a:p>
          <a:p>
            <a:pPr>
              <a:lnSpc>
                <a:spcPct val="150000"/>
              </a:lnSpc>
              <a:spcBef>
                <a:spcPts val="0"/>
              </a:spcBef>
              <a:buClr>
                <a:srgbClr val="A50021"/>
              </a:buClr>
              <a:buFontTx/>
              <a:buChar char="•"/>
            </a:pPr>
            <a:r>
              <a:rPr lang="en-US" dirty="0" smtClean="0">
                <a:latin typeface="Arial Unicode MS" pitchFamily="34" charset="-128"/>
                <a:ea typeface="Arial Unicode MS" pitchFamily="34" charset="-128"/>
                <a:cs typeface="Arial Unicode MS" pitchFamily="34" charset="-128"/>
              </a:rPr>
              <a:t> where and how to customize A-Z Lists and what customizations</a:t>
            </a:r>
            <a:r>
              <a:rPr lang="en-US" baseline="0" dirty="0" smtClean="0">
                <a:latin typeface="Arial Unicode MS" pitchFamily="34" charset="-128"/>
                <a:ea typeface="Arial Unicode MS" pitchFamily="34" charset="-128"/>
                <a:cs typeface="Arial Unicode MS" pitchFamily="34" charset="-128"/>
              </a:rPr>
              <a:t> are available</a:t>
            </a:r>
            <a:endParaRPr lang="en-US" dirty="0" smtClean="0">
              <a:latin typeface="Arial Unicode MS" pitchFamily="34" charset="-128"/>
              <a:ea typeface="Arial Unicode MS" pitchFamily="34" charset="-128"/>
              <a:cs typeface="Arial Unicode MS" pitchFamily="34" charset="-128"/>
            </a:endParaRPr>
          </a:p>
          <a:p>
            <a:pPr>
              <a:lnSpc>
                <a:spcPct val="150000"/>
              </a:lnSpc>
              <a:spcBef>
                <a:spcPts val="0"/>
              </a:spcBef>
              <a:buClr>
                <a:srgbClr val="A50021"/>
              </a:buClr>
              <a:buFontTx/>
              <a:buChar char="•"/>
            </a:pPr>
            <a:r>
              <a:rPr lang="en-US" dirty="0" smtClean="0">
                <a:latin typeface="Arial Unicode MS" pitchFamily="34" charset="-128"/>
                <a:ea typeface="Arial Unicode MS" pitchFamily="34" charset="-128"/>
                <a:cs typeface="Arial Unicode MS" pitchFamily="34" charset="-128"/>
              </a:rPr>
              <a:t> where to customize</a:t>
            </a:r>
            <a:r>
              <a:rPr lang="en-US" baseline="0" dirty="0" smtClean="0">
                <a:latin typeface="Arial Unicode MS" pitchFamily="34" charset="-128"/>
                <a:ea typeface="Arial Unicode MS" pitchFamily="34" charset="-128"/>
                <a:cs typeface="Arial Unicode MS" pitchFamily="34" charset="-128"/>
              </a:rPr>
              <a:t> the Translation and Language display if there are text elements you want to change in the A-Z list user interface</a:t>
            </a:r>
            <a:endParaRPr lang="en-US" dirty="0" smtClean="0">
              <a:latin typeface="Arial Unicode MS" pitchFamily="34" charset="-128"/>
              <a:ea typeface="Arial Unicode MS" pitchFamily="34" charset="-128"/>
              <a:cs typeface="Arial Unicode MS" pitchFamily="34" charset="-128"/>
            </a:endParaRPr>
          </a:p>
          <a:p>
            <a:pPr>
              <a:lnSpc>
                <a:spcPct val="150000"/>
              </a:lnSpc>
              <a:spcBef>
                <a:spcPts val="0"/>
              </a:spcBef>
              <a:buClr>
                <a:srgbClr val="A50021"/>
              </a:buClr>
              <a:buFontTx/>
              <a:buChar char="•"/>
            </a:pPr>
            <a:r>
              <a:rPr lang="en-US" dirty="0" smtClean="0">
                <a:latin typeface="Arial Unicode MS" pitchFamily="34" charset="-128"/>
                <a:ea typeface="Arial Unicode MS" pitchFamily="34" charset="-128"/>
                <a:cs typeface="Arial Unicode MS" pitchFamily="34" charset="-128"/>
              </a:rPr>
              <a:t> general best practices for User Interface customizations</a:t>
            </a:r>
          </a:p>
          <a:p>
            <a:pPr>
              <a:spcBef>
                <a:spcPts val="0"/>
              </a:spcBef>
            </a:pP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ea typeface="ＭＳ Ｐゴシック" pitchFamily="34" charset="-128"/>
              </a:rPr>
              <a:t>To briefly summarize,</a:t>
            </a:r>
            <a:r>
              <a:rPr lang="en-US" baseline="0" dirty="0" smtClean="0">
                <a:ea typeface="ＭＳ Ｐゴシック" pitchFamily="34" charset="-128"/>
              </a:rPr>
              <a:t> we talked about:</a:t>
            </a:r>
            <a:endParaRPr lang="en-US" dirty="0" smtClean="0">
              <a:ea typeface="ＭＳ Ｐゴシック"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where and how to customize the </a:t>
            </a:r>
            <a:r>
              <a:rPr lang="en-US" dirty="0" err="1" smtClean="0">
                <a:latin typeface="Arial Unicode MS" pitchFamily="34" charset="-128"/>
                <a:ea typeface="Arial Unicode MS" pitchFamily="34" charset="-128"/>
                <a:cs typeface="Arial Unicode MS" pitchFamily="34" charset="-128"/>
              </a:rPr>
              <a:t>ejournal</a:t>
            </a:r>
            <a:r>
              <a:rPr lang="en-US" dirty="0" smtClean="0">
                <a:latin typeface="Arial Unicode MS" pitchFamily="34" charset="-128"/>
                <a:ea typeface="Arial Unicode MS" pitchFamily="34" charset="-128"/>
                <a:cs typeface="Arial Unicode MS" pitchFamily="34" charset="-128"/>
              </a:rPr>
              <a:t> and </a:t>
            </a:r>
            <a:r>
              <a:rPr lang="en-US" dirty="0" err="1" smtClean="0">
                <a:latin typeface="Arial Unicode MS" pitchFamily="34" charset="-128"/>
                <a:ea typeface="Arial Unicode MS" pitchFamily="34" charset="-128"/>
                <a:cs typeface="Arial Unicode MS" pitchFamily="34" charset="-128"/>
              </a:rPr>
              <a:t>ebook</a:t>
            </a:r>
            <a:r>
              <a:rPr lang="en-US" dirty="0" smtClean="0">
                <a:latin typeface="Arial Unicode MS" pitchFamily="34" charset="-128"/>
                <a:ea typeface="Arial Unicode MS" pitchFamily="34" charset="-128"/>
                <a:cs typeface="Arial Unicode MS" pitchFamily="34" charset="-128"/>
              </a:rPr>
              <a:t> A-Z lists</a:t>
            </a: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where to customize</a:t>
            </a:r>
            <a:r>
              <a:rPr lang="en-US" baseline="0" dirty="0" smtClean="0">
                <a:latin typeface="Arial Unicode MS" pitchFamily="34" charset="-128"/>
                <a:ea typeface="Arial Unicode MS" pitchFamily="34" charset="-128"/>
                <a:cs typeface="Arial Unicode MS" pitchFamily="34" charset="-128"/>
              </a:rPr>
              <a:t> the Translation and Language display if you want to change any of the text labels in the A-Z lists or the SFX menu</a:t>
            </a:r>
            <a:endParaRPr lang="en-US" dirty="0" smtClean="0">
              <a:latin typeface="Arial Unicode MS" pitchFamily="34" charset="-128"/>
              <a:ea typeface="Arial Unicode MS" pitchFamily="34" charset="-128"/>
              <a:cs typeface="Arial Unicode MS" pitchFamily="34" charset="-128"/>
            </a:endParaRPr>
          </a:p>
          <a:p>
            <a:pPr>
              <a:lnSpc>
                <a:spcPct val="150000"/>
              </a:lnSpc>
              <a:buClr>
                <a:srgbClr val="A50021"/>
              </a:buClr>
              <a:buFontTx/>
              <a:buChar char="•"/>
            </a:pPr>
            <a:r>
              <a:rPr lang="en-US" dirty="0" smtClean="0">
                <a:latin typeface="Arial Unicode MS" pitchFamily="34" charset="-128"/>
                <a:ea typeface="Arial Unicode MS" pitchFamily="34" charset="-128"/>
                <a:cs typeface="Arial Unicode MS" pitchFamily="34" charset="-128"/>
              </a:rPr>
              <a:t>some best practices for UI customization</a:t>
            </a:r>
            <a:r>
              <a:rPr lang="en-US" baseline="0" dirty="0" smtClean="0">
                <a:latin typeface="Arial Unicode MS" pitchFamily="34" charset="-128"/>
                <a:ea typeface="Arial Unicode MS" pitchFamily="34" charset="-128"/>
                <a:cs typeface="Arial Unicode MS" pitchFamily="34" charset="-128"/>
              </a:rPr>
              <a:t> for the A-Z List</a:t>
            </a:r>
            <a:endParaRPr lang="en-US" dirty="0" smtClean="0">
              <a:latin typeface="Arial Unicode MS" pitchFamily="34" charset="-128"/>
              <a:ea typeface="Arial Unicode MS" pitchFamily="34" charset="-128"/>
              <a:cs typeface="Arial Unicode MS"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Here’s a list of documents that will provide more information</a:t>
            </a:r>
            <a:r>
              <a:rPr lang="en-US" baseline="0" dirty="0" smtClean="0">
                <a:ea typeface="ＭＳ Ｐゴシック" pitchFamily="34" charset="-128"/>
              </a:rPr>
              <a:t> on A-Z list customizations.</a:t>
            </a:r>
            <a:r>
              <a:rPr lang="en-US" dirty="0" smtClean="0">
                <a:ea typeface="ＭＳ Ｐゴシック" pitchFamily="34" charset="-128"/>
              </a:rPr>
              <a:t> These can all</a:t>
            </a:r>
            <a:r>
              <a:rPr lang="en-US" baseline="0" dirty="0" smtClean="0">
                <a:ea typeface="ＭＳ Ｐゴシック" pitchFamily="34" charset="-128"/>
              </a:rPr>
              <a:t> be found in the Ex </a:t>
            </a:r>
            <a:r>
              <a:rPr lang="en-US" baseline="0" dirty="0" err="1" smtClean="0">
                <a:ea typeface="ＭＳ Ｐゴシック" pitchFamily="34" charset="-128"/>
              </a:rPr>
              <a:t>Libris</a:t>
            </a:r>
            <a:r>
              <a:rPr lang="en-US" baseline="0" dirty="0" smtClean="0">
                <a:ea typeface="ＭＳ Ｐゴシック" pitchFamily="34" charset="-128"/>
              </a:rPr>
              <a:t> Documentation Center.</a:t>
            </a:r>
          </a:p>
          <a:p>
            <a:endParaRPr lang="en-US" baseline="0" dirty="0" smtClean="0">
              <a:ea typeface="ＭＳ Ｐゴシック" pitchFamily="34" charset="-128"/>
            </a:endParaRPr>
          </a:p>
          <a:p>
            <a:pPr marL="170096" indent="-170096">
              <a:buFont typeface="Arial" pitchFamily="34" charset="0"/>
              <a:buChar char="•"/>
            </a:pPr>
            <a:r>
              <a:rPr lang="en-US" baseline="0" dirty="0" smtClean="0">
                <a:ea typeface="ＭＳ Ｐゴシック" pitchFamily="34" charset="-128"/>
              </a:rPr>
              <a:t>The General User’s Guide will have more details on many of the A-Z list customizations we talked about in this session. </a:t>
            </a:r>
          </a:p>
          <a:p>
            <a:pPr marL="170096" indent="-170096">
              <a:buFont typeface="Arial" pitchFamily="34" charset="0"/>
              <a:buChar char="•"/>
            </a:pPr>
            <a:r>
              <a:rPr lang="en-US" baseline="0" dirty="0" smtClean="0">
                <a:ea typeface="ＭＳ Ｐゴシック" pitchFamily="34" charset="-128"/>
              </a:rPr>
              <a:t>The eBook A-Z list has its own guide - the eBook Search Guide - which will explain customizations that can be made for the eBook A-Z list.</a:t>
            </a:r>
          </a:p>
          <a:p>
            <a:pPr marL="170096" indent="-170096">
              <a:buFont typeface="Arial" pitchFamily="34" charset="0"/>
              <a:buChar char="•"/>
            </a:pPr>
            <a:r>
              <a:rPr lang="en-US" baseline="0" dirty="0" smtClean="0">
                <a:ea typeface="ＭＳ Ｐゴシック" pitchFamily="34" charset="-128"/>
              </a:rPr>
              <a:t>The Advanced User’s Guide will have information on making A-Z list customization changes on the server - such as for color or font changes, and changing the A-Z list header to be your institution’s own logo. </a:t>
            </a:r>
          </a:p>
          <a:p>
            <a:pPr marL="170096" indent="-170096">
              <a:buFont typeface="Arial" pitchFamily="34" charset="0"/>
              <a:buChar char="•"/>
            </a:pPr>
            <a:r>
              <a:rPr lang="en-US" baseline="0" dirty="0" smtClean="0">
                <a:ea typeface="ＭＳ Ｐゴシック" pitchFamily="34" charset="-128"/>
              </a:rPr>
              <a:t>Additionally, the System Administration Guide will have more information about the RSI and A-Z indexing jobs that were mentioned in this session. We’ll discuss them more in the System Administration session.</a:t>
            </a:r>
          </a:p>
          <a:p>
            <a:pPr marL="170096" indent="-170096">
              <a:buFont typeface="Arial" pitchFamily="34" charset="0"/>
              <a:buChar char="•"/>
            </a:pPr>
            <a:endParaRPr lang="en-US" baseline="0" dirty="0" smtClean="0">
              <a:ea typeface="ＭＳ Ｐゴシック" pitchFamily="34" charset="-128"/>
            </a:endParaRPr>
          </a:p>
          <a:p>
            <a:r>
              <a:rPr lang="en-US" baseline="0" dirty="0" smtClean="0">
                <a:ea typeface="ＭＳ Ｐゴシック" pitchFamily="34" charset="-128"/>
              </a:rPr>
              <a:t>Thanks for joining me!</a:t>
            </a: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dirty="0" smtClean="0">
                <a:ea typeface="ＭＳ Ｐゴシック" pitchFamily="34" charset="-128"/>
              </a:rPr>
              <a:t>Let’s start with how the A-Z list looks and works</a:t>
            </a:r>
            <a:r>
              <a:rPr lang="en-US" baseline="0" dirty="0" smtClean="0">
                <a:ea typeface="ＭＳ Ｐゴシック" pitchFamily="34" charset="-128"/>
              </a:rPr>
              <a:t> in general.</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b="0" dirty="0" smtClean="0">
                <a:ea typeface="ＭＳ Ｐゴシック" pitchFamily="34" charset="-128"/>
              </a:rPr>
              <a:t>By</a:t>
            </a:r>
            <a:r>
              <a:rPr lang="en-US" b="0" baseline="0" dirty="0" smtClean="0">
                <a:ea typeface="ＭＳ Ｐゴシック" pitchFamily="34" charset="-128"/>
              </a:rPr>
              <a:t> default, your A-Z list can be accessed by entering your SFX base URL, along with a </a:t>
            </a:r>
            <a:r>
              <a:rPr lang="en-US" b="0" i="1" baseline="0" dirty="0" smtClean="0">
                <a:ea typeface="ＭＳ Ｐゴシック" pitchFamily="34" charset="-128"/>
              </a:rPr>
              <a:t>/</a:t>
            </a:r>
            <a:r>
              <a:rPr lang="en-US" b="0" i="1" baseline="0" dirty="0" err="1" smtClean="0">
                <a:ea typeface="ＭＳ Ｐゴシック" pitchFamily="34" charset="-128"/>
              </a:rPr>
              <a:t>az</a:t>
            </a:r>
            <a:r>
              <a:rPr lang="en-US" b="0" baseline="0" dirty="0" smtClean="0">
                <a:ea typeface="ＭＳ Ｐゴシック" pitchFamily="34" charset="-128"/>
              </a:rPr>
              <a:t> at the end of the URL.</a:t>
            </a:r>
          </a:p>
          <a:p>
            <a:r>
              <a:rPr lang="en-US" b="0" baseline="0" dirty="0" smtClean="0">
                <a:ea typeface="ＭＳ Ｐゴシック" pitchFamily="34" charset="-128"/>
              </a:rPr>
              <a:t>Note that this is an A-Z list of all of your </a:t>
            </a:r>
            <a:r>
              <a:rPr lang="en-US" b="0" baseline="0" dirty="0" err="1" smtClean="0">
                <a:ea typeface="ＭＳ Ｐゴシック" pitchFamily="34" charset="-128"/>
              </a:rPr>
              <a:t>eJournal</a:t>
            </a:r>
            <a:r>
              <a:rPr lang="en-US" b="0" baseline="0" dirty="0" smtClean="0">
                <a:ea typeface="ＭＳ Ｐゴシック" pitchFamily="34" charset="-128"/>
              </a:rPr>
              <a:t> titles.</a:t>
            </a:r>
          </a:p>
          <a:p>
            <a:endParaRPr lang="en-US" b="0" dirty="0" smtClean="0">
              <a:ea typeface="ＭＳ Ｐゴシック" pitchFamily="34" charset="-128"/>
            </a:endParaRPr>
          </a:p>
          <a:p>
            <a:r>
              <a:rPr lang="en-US" b="0" dirty="0" smtClean="0">
                <a:ea typeface="ＭＳ Ｐゴシック" pitchFamily="34" charset="-128"/>
              </a:rPr>
              <a:t>When</a:t>
            </a:r>
            <a:r>
              <a:rPr lang="en-US" b="0" baseline="0" dirty="0" smtClean="0">
                <a:ea typeface="ＭＳ Ｐゴシック" pitchFamily="34" charset="-128"/>
              </a:rPr>
              <a:t> we first go to the default A-Z List screen, we’ll see, at the very top of the screen, a header image.  By default, we have the Ex Libris logo, but you can replace this with your institution’s logo.  You’ll notice that on the right there’s a dropdown menu of languages.</a:t>
            </a:r>
          </a:p>
          <a:p>
            <a:endParaRPr lang="en-US" b="0" baseline="0" dirty="0" smtClean="0">
              <a:ea typeface="ＭＳ Ｐゴシック" pitchFamily="34" charset="-128"/>
            </a:endParaRPr>
          </a:p>
          <a:p>
            <a:r>
              <a:rPr lang="en-US" b="0" baseline="0" dirty="0" smtClean="0">
                <a:ea typeface="ＭＳ Ｐゴシック" pitchFamily="34" charset="-128"/>
              </a:rPr>
              <a:t>The main portion of the screen defaults to the Title tab, where you can browse or search for journals by title.</a:t>
            </a:r>
            <a:endParaRPr lang="en-US" b="1" baseline="0" dirty="0" smtClean="0">
              <a:ea typeface="ＭＳ Ｐゴシック" pitchFamily="34" charset="-128"/>
            </a:endParaRPr>
          </a:p>
          <a:p>
            <a:pPr defTabSz="907176"/>
            <a:r>
              <a:rPr lang="en-US" b="0" baseline="0" dirty="0" smtClean="0">
                <a:ea typeface="ＭＳ Ｐゴシック" pitchFamily="34" charset="-128"/>
              </a:rPr>
              <a:t>Here I’ve performed an open search to see all of the journals in a list – the search results default to a brief view, which is called the Table view - where I can see the journal title, the ISSN, and two icons: the Information (I) icon and the SFX </a:t>
            </a:r>
            <a:r>
              <a:rPr lang="en-US" b="0" baseline="0" dirty="0" err="1" smtClean="0">
                <a:ea typeface="ＭＳ Ｐゴシック" pitchFamily="34" charset="-128"/>
              </a:rPr>
              <a:t>swirlie</a:t>
            </a:r>
            <a:r>
              <a:rPr lang="en-US" b="0" baseline="0" dirty="0" smtClean="0">
                <a:ea typeface="ＭＳ Ｐゴシック" pitchFamily="34" charset="-128"/>
              </a:rPr>
              <a:t> icon, which displays the SFX menu with any active targets and target services that contain the resource.</a:t>
            </a:r>
          </a:p>
          <a:p>
            <a:endParaRPr lang="en-US" b="0" baseline="0" dirty="0" smtClean="0">
              <a:ea typeface="ＭＳ Ｐゴシック" pitchFamily="34" charset="-128"/>
            </a:endParaRPr>
          </a:p>
          <a:p>
            <a:pPr defTabSz="907176"/>
            <a:r>
              <a:rPr lang="en-US" b="0" baseline="0" dirty="0" smtClean="0">
                <a:ea typeface="ＭＳ Ｐゴシック" pitchFamily="34" charset="-128"/>
              </a:rPr>
              <a:t>If I click on the Information (I) icon, I’ll get a pop-up window with additional details, including whether it’s peer-reviewed, the category and subcategory that the title is assigned to in SFX by default, and related object information (e.g., titles that are continued by another title, etc.)</a:t>
            </a:r>
          </a:p>
          <a:p>
            <a:pPr defTabSz="907176"/>
            <a:endParaRPr lang="en-US" b="0" baseline="0" dirty="0" smtClean="0">
              <a:ea typeface="ＭＳ Ｐゴシック" pitchFamily="34" charset="-128"/>
            </a:endParaRPr>
          </a:p>
          <a:p>
            <a:pPr defTabSz="907176"/>
            <a:r>
              <a:rPr lang="en-US" b="0" baseline="0" dirty="0" smtClean="0">
                <a:ea typeface="ＭＳ Ｐゴシック" pitchFamily="34" charset="-128"/>
              </a:rPr>
              <a:t>Speaking of related objects, if you look in my list of titles, you’ll see some titles are hyperlinked, while others are not. The hyperlinked titles are the titles you subscribe to and are activated in SFX.  The non-hyperlinked titles are related to titles that you have activated. You don’t necessarily subscribe to them and have them activated in SFX, but are related to a title that you </a:t>
            </a:r>
            <a:r>
              <a:rPr lang="en-US" b="0" i="1" baseline="0" dirty="0" smtClean="0">
                <a:ea typeface="ＭＳ Ｐゴシック" pitchFamily="34" charset="-128"/>
              </a:rPr>
              <a:t>do</a:t>
            </a:r>
            <a:r>
              <a:rPr lang="en-US" b="0" baseline="0" dirty="0" smtClean="0">
                <a:ea typeface="ＭＳ Ｐゴシック" pitchFamily="34" charset="-128"/>
              </a:rPr>
              <a:t> have activated. There are options to remove related titles that we’ll see later.</a:t>
            </a:r>
          </a:p>
          <a:p>
            <a:endParaRPr lang="en-US" b="0" baseline="0" dirty="0" smtClean="0">
              <a:ea typeface="ＭＳ Ｐゴシック" pitchFamily="34" charset="-128"/>
            </a:endParaRPr>
          </a:p>
          <a:p>
            <a:r>
              <a:rPr lang="en-US" b="0" baseline="0" dirty="0" smtClean="0">
                <a:ea typeface="ＭＳ Ｐゴシック" pitchFamily="34" charset="-128"/>
              </a:rPr>
              <a:t>If I click on the “Switch to Detail View” link, I’ll see the same list with more details – the same information we saw before the brief/table view, but also the services available for the journal, the target or targets it’s in, and the threshold information.  You’ll also see the categories and subcategories that the object is assigned to. </a:t>
            </a:r>
          </a:p>
          <a:p>
            <a:endParaRPr lang="en-US" b="0" baseline="0" dirty="0" smtClean="0">
              <a:ea typeface="ＭＳ Ｐゴシック" pitchFamily="34" charset="-128"/>
            </a:endParaRPr>
          </a:p>
          <a:p>
            <a:r>
              <a:rPr lang="en-US" b="0" baseline="0" dirty="0" smtClean="0">
                <a:ea typeface="ＭＳ Ｐゴシック" pitchFamily="34" charset="-128"/>
              </a:rPr>
              <a:t>Speaking of categories and subcategories, let’s move onto the next tab in the A-Z list interface: Category.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ea typeface="ＭＳ Ｐゴシック" pitchFamily="34" charset="-128"/>
              </a:rPr>
              <a:t>The</a:t>
            </a:r>
            <a:r>
              <a:rPr lang="en-US" baseline="0" dirty="0" smtClean="0">
                <a:ea typeface="ＭＳ Ｐゴシック" pitchFamily="34" charset="-128"/>
              </a:rPr>
              <a:t> Category tab allows you to browse </a:t>
            </a:r>
            <a:r>
              <a:rPr lang="en-US" baseline="0" dirty="0" err="1" smtClean="0">
                <a:ea typeface="ＭＳ Ｐゴシック" pitchFamily="34" charset="-128"/>
              </a:rPr>
              <a:t>ejournals</a:t>
            </a:r>
            <a:r>
              <a:rPr lang="en-US" baseline="0" dirty="0" smtClean="0">
                <a:ea typeface="ＭＳ Ｐゴシック" pitchFamily="34" charset="-128"/>
              </a:rPr>
              <a:t> by category.  The </a:t>
            </a:r>
            <a:r>
              <a:rPr lang="en-US" dirty="0" smtClean="0">
                <a:ea typeface="ＭＳ Ｐゴシック" pitchFamily="34" charset="-128"/>
              </a:rPr>
              <a:t>Category</a:t>
            </a:r>
            <a:r>
              <a:rPr lang="en-US" baseline="0" dirty="0" smtClean="0">
                <a:ea typeface="ＭＳ Ｐゴシック" pitchFamily="34" charset="-128"/>
              </a:rPr>
              <a:t> information is included in the SFX </a:t>
            </a:r>
            <a:r>
              <a:rPr lang="en-US" baseline="0" dirty="0" err="1" smtClean="0">
                <a:ea typeface="ＭＳ Ｐゴシック" pitchFamily="34" charset="-128"/>
              </a:rPr>
              <a:t>KnowledgeBase</a:t>
            </a:r>
            <a:r>
              <a:rPr lang="en-US" baseline="0" dirty="0" smtClean="0">
                <a:ea typeface="ＭＳ Ｐゴシック" pitchFamily="34" charset="-128"/>
              </a:rPr>
              <a:t>. Each title, or object, in the SFX </a:t>
            </a:r>
            <a:r>
              <a:rPr lang="en-US" baseline="0" dirty="0" err="1" smtClean="0">
                <a:ea typeface="ＭＳ Ｐゴシック" pitchFamily="34" charset="-128"/>
              </a:rPr>
              <a:t>KnowledgeBase</a:t>
            </a:r>
            <a:r>
              <a:rPr lang="en-US" baseline="0" dirty="0" smtClean="0">
                <a:ea typeface="ＭＳ Ｐゴシック" pitchFamily="34" charset="-128"/>
              </a:rPr>
              <a:t> is assigned at least one category and subcategory by default. </a:t>
            </a:r>
          </a:p>
          <a:p>
            <a:endParaRPr lang="en-US" baseline="0" dirty="0" smtClean="0">
              <a:ea typeface="ＭＳ Ｐゴシック" pitchFamily="34" charset="-128"/>
            </a:endParaRPr>
          </a:p>
          <a:p>
            <a:r>
              <a:rPr lang="en-US" baseline="0" dirty="0" smtClean="0">
                <a:ea typeface="ＭＳ Ｐゴシック" pitchFamily="34" charset="-128"/>
              </a:rPr>
              <a:t>If I select a specific category we can see the list of subcategories available. Notice the number in parentheses for each subcategory, which indicates the number of titles within the subcategory. By selecting a subcategory, I can see the list of journals in the view below that meet that criteria. Notice I have the same display options in the results as in the Title tab.</a:t>
            </a:r>
          </a:p>
          <a:p>
            <a:endParaRPr lang="en-US" baseline="0" dirty="0" smtClean="0">
              <a:ea typeface="ＭＳ Ｐゴシック" pitchFamily="34" charset="-128"/>
            </a:endParaRPr>
          </a:p>
          <a:p>
            <a:r>
              <a:rPr lang="en-US" baseline="0" dirty="0" smtClean="0">
                <a:ea typeface="ＭＳ Ｐゴシック" pitchFamily="34" charset="-128"/>
              </a:rPr>
              <a:t>Next…</a:t>
            </a:r>
            <a:endParaRPr lang="en-US" b="1" baseline="0"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dirty="0" smtClean="0">
                <a:ea typeface="ＭＳ Ｐゴシック" pitchFamily="34" charset="-128"/>
              </a:rPr>
              <a:t>The third</a:t>
            </a:r>
            <a:r>
              <a:rPr lang="en-US" baseline="0" dirty="0" smtClean="0">
                <a:ea typeface="ＭＳ Ｐゴシック" pitchFamily="34" charset="-128"/>
              </a:rPr>
              <a:t> tab is the Locate tab.  This is where the user can conduct more advanced searches by entering any combination of title keywords, ISSN, Vendors, and or Categories. </a:t>
            </a:r>
            <a:r>
              <a:rPr lang="en-US" b="0" baseline="0" dirty="0" smtClean="0">
                <a:ea typeface="ＭＳ Ｐゴシック" pitchFamily="34" charset="-128"/>
              </a:rPr>
              <a:t>In this example, I wanted to get a list of Arts and Humanities journals from </a:t>
            </a:r>
            <a:r>
              <a:rPr lang="en-US" b="0" baseline="0" dirty="0" err="1" smtClean="0">
                <a:ea typeface="ＭＳ Ｐゴシック" pitchFamily="34" charset="-128"/>
              </a:rPr>
              <a:t>EBSCOhost</a:t>
            </a:r>
            <a:r>
              <a:rPr lang="en-US" b="0" baseline="0" dirty="0" smtClean="0">
                <a:ea typeface="ＭＳ Ｐゴシック" pitchFamily="34" charset="-128"/>
              </a:rPr>
              <a:t>.</a:t>
            </a:r>
          </a:p>
          <a:p>
            <a:endParaRPr lang="en-US" b="0" baseline="0" dirty="0" smtClean="0">
              <a:ea typeface="ＭＳ Ｐゴシック" pitchFamily="34" charset="-128"/>
            </a:endParaRPr>
          </a:p>
          <a:p>
            <a:r>
              <a:rPr lang="en-US" b="0" baseline="0" dirty="0" smtClean="0">
                <a:ea typeface="ＭＳ Ｐゴシック" pitchFamily="34" charset="-128"/>
              </a:rPr>
              <a:t>Again, the display options for the results are the same as in the title and category tabs.</a:t>
            </a:r>
          </a:p>
          <a:p>
            <a:endParaRPr lang="en-US" baseline="0" dirty="0" smtClean="0">
              <a:ea typeface="ＭＳ Ｐゴシック" pitchFamily="34" charset="-128"/>
            </a:endParaRPr>
          </a:p>
          <a:p>
            <a:endParaRPr lang="en-US" baseline="0"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dirty="0" smtClean="0">
                <a:ea typeface="ＭＳ Ｐゴシック" pitchFamily="34" charset="-128"/>
              </a:rPr>
              <a:t>Lastly, we have the </a:t>
            </a:r>
            <a:r>
              <a:rPr lang="en-US" dirty="0" err="1" smtClean="0">
                <a:ea typeface="ＭＳ Ｐゴシック" pitchFamily="34" charset="-128"/>
              </a:rPr>
              <a:t>CitationLinker</a:t>
            </a:r>
            <a:r>
              <a:rPr lang="en-US" dirty="0" smtClean="0">
                <a:ea typeface="ＭＳ Ｐゴシック" pitchFamily="34" charset="-128"/>
              </a:rPr>
              <a:t> tab. </a:t>
            </a:r>
          </a:p>
          <a:p>
            <a:endParaRPr lang="en-US" dirty="0" smtClean="0">
              <a:ea typeface="ＭＳ Ｐゴシック" pitchFamily="34" charset="-128"/>
            </a:endParaRPr>
          </a:p>
          <a:p>
            <a:r>
              <a:rPr lang="en-US" baseline="0" dirty="0" smtClean="0">
                <a:ea typeface="ＭＳ Ｐゴシック" pitchFamily="34" charset="-128"/>
              </a:rPr>
              <a:t>Using the CitationLinker tab, a user with a citation in hand can search for that article using SFX.  </a:t>
            </a:r>
            <a:r>
              <a:rPr lang="en-US" dirty="0" smtClean="0">
                <a:ea typeface="ＭＳ Ｐゴシック" pitchFamily="34" charset="-128"/>
              </a:rPr>
              <a:t>Essentially the user is manually creating an OpenURL that is then sent to the SFX server.</a:t>
            </a:r>
            <a:endParaRPr lang="en-US" b="1"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 this example, I’m searching for</a:t>
            </a:r>
            <a:r>
              <a:rPr lang="en-US" baseline="0" dirty="0" smtClean="0">
                <a:ea typeface="ＭＳ Ｐゴシック" pitchFamily="34" charset="-128"/>
              </a:rPr>
              <a:t> the article “Dark Matter from the inside out” in Advances in Astronomy.  When I click ‘Go’, </a:t>
            </a:r>
            <a:r>
              <a:rPr lang="en-US" b="0" baseline="0" dirty="0" smtClean="0">
                <a:ea typeface="ＭＳ Ｐゴシック" pitchFamily="34" charset="-128"/>
              </a:rPr>
              <a:t>I get the SFX Menu that provides the links to the full text of this article.</a:t>
            </a:r>
          </a:p>
          <a:p>
            <a:endParaRPr lang="en-US" b="0" baseline="0" dirty="0" smtClean="0">
              <a:ea typeface="ＭＳ Ｐゴシック" pitchFamily="34" charset="-128"/>
            </a:endParaRPr>
          </a:p>
          <a:p>
            <a:r>
              <a:rPr lang="en-US" b="0" baseline="0" dirty="0" smtClean="0">
                <a:ea typeface="ＭＳ Ｐゴシック" pitchFamily="34" charset="-128"/>
              </a:rPr>
              <a:t>These four tabs make up the standard A-Z list that the user sees.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50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6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2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13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5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265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1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7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8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5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31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7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46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87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9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284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92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90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61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3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1414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893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7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31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47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304AB27-4933-40A6-8838-8F5284BBB0C9}"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155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62916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03B4B53B-4658-4C1D-89EA-FB4D289BC82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59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6B96B6A5-DE2B-46F1-A94C-B8F71114C49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67927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5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39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7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79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8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088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28D24FE9-4EFB-4D80-9C89-9029554B07BB}"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088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8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089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9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9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9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0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190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879C45B5-A6D1-4064-9EDB-8864356EB881}"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191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191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1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251918"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985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5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sp>
        <p:nvSpPr>
          <p:cNvPr id="24986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FDD2055-DE72-47AA-9899-1B8F95088A78}"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4986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4986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6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8"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BE19DC29-673B-46BE-A609-20B2198A976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34"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66" r:id="rId1"/>
    <p:sldLayoutId id="2147484529" r:id="rId2"/>
    <p:sldLayoutId id="2147484565" r:id="rId3"/>
    <p:sldLayoutId id="2147484564" r:id="rId4"/>
    <p:sldLayoutId id="2147484563"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923925" y="2928938"/>
            <a:ext cx="73342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3200" dirty="0">
                <a:solidFill>
                  <a:srgbClr val="3E4C56"/>
                </a:solidFill>
              </a:rPr>
              <a:t>User Interface </a:t>
            </a:r>
            <a:r>
              <a:rPr lang="en-US" sz="3200" dirty="0" smtClean="0">
                <a:solidFill>
                  <a:srgbClr val="3E4C56"/>
                </a:solidFill>
              </a:rPr>
              <a:t>Configuration: A-Z List</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2800" dirty="0"/>
              <a:t>A-Z List: </a:t>
            </a:r>
            <a:r>
              <a:rPr lang="en-US" sz="2800" dirty="0" smtClean="0"/>
              <a:t>Search Toolbar &amp; Quick Search</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5803784" cy="2133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732" y="4483721"/>
            <a:ext cx="6496536" cy="1383679"/>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77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eBook Search</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95500"/>
            <a:ext cx="5629275" cy="384810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914400"/>
            <a:ext cx="7315200" cy="461665"/>
          </a:xfrm>
          <a:prstGeom prst="rect">
            <a:avLst/>
          </a:prstGeom>
        </p:spPr>
        <p:txBody>
          <a:bodyPr wrap="square">
            <a:spAutoFit/>
          </a:bodyPr>
          <a:lstStyle/>
          <a:p>
            <a:r>
              <a:rPr lang="en-US" sz="2400" b="0" dirty="0">
                <a:solidFill>
                  <a:schemeClr val="bg2">
                    <a:lumMod val="50000"/>
                  </a:schemeClr>
                </a:solidFill>
              </a:rPr>
              <a:t>http</a:t>
            </a:r>
            <a:r>
              <a:rPr lang="en-US" sz="2400" b="0" dirty="0" smtClean="0">
                <a:solidFill>
                  <a:schemeClr val="bg2">
                    <a:lumMod val="50000"/>
                  </a:schemeClr>
                </a:solidFill>
              </a:rPr>
              <a:t>://</a:t>
            </a:r>
            <a:r>
              <a:rPr lang="en-US" sz="2400" b="0" i="1" dirty="0" smtClean="0">
                <a:solidFill>
                  <a:schemeClr val="bg2">
                    <a:lumMod val="50000"/>
                  </a:schemeClr>
                </a:solidFill>
              </a:rPr>
              <a:t>hostname:port</a:t>
            </a:r>
            <a:r>
              <a:rPr lang="en-US" sz="2400" b="0" dirty="0" smtClean="0">
                <a:solidFill>
                  <a:schemeClr val="bg2">
                    <a:lumMod val="50000"/>
                  </a:schemeClr>
                </a:solidFill>
              </a:rPr>
              <a:t>/</a:t>
            </a:r>
            <a:r>
              <a:rPr lang="en-US" sz="2400" b="0" i="1" dirty="0" smtClean="0">
                <a:solidFill>
                  <a:schemeClr val="bg2">
                    <a:lumMod val="50000"/>
                  </a:schemeClr>
                </a:solidFill>
              </a:rPr>
              <a:t>instance</a:t>
            </a:r>
            <a:r>
              <a:rPr lang="en-US" sz="2400" b="0" dirty="0" smtClean="0">
                <a:solidFill>
                  <a:schemeClr val="bg2">
                    <a:lumMod val="50000"/>
                  </a:schemeClr>
                </a:solidFill>
              </a:rPr>
              <a:t>/</a:t>
            </a:r>
            <a:r>
              <a:rPr lang="en-US" sz="2400" dirty="0" smtClean="0">
                <a:solidFill>
                  <a:schemeClr val="bg2">
                    <a:lumMod val="50000"/>
                  </a:schemeClr>
                </a:solidFill>
              </a:rPr>
              <a:t>azbook</a:t>
            </a:r>
            <a:endParaRPr lang="en-US" sz="2400" dirty="0">
              <a:solidFill>
                <a:schemeClr val="bg2">
                  <a:lumMod val="50000"/>
                </a:schemeClr>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277" y="1775546"/>
            <a:ext cx="5117523" cy="484043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371600" y="1376065"/>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8800" y="13716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Tree>
    <p:extLst>
      <p:ext uri="{BB962C8B-B14F-4D97-AF65-F5344CB8AC3E}">
        <p14:creationId xmlns:p14="http://schemas.microsoft.com/office/powerpoint/2010/main" val="47586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SFX Mobile Search Interface</a:t>
            </a:r>
            <a:endParaRPr lang="en-US" dirty="0"/>
          </a:p>
        </p:txBody>
      </p:sp>
      <p:sp>
        <p:nvSpPr>
          <p:cNvPr id="3" name="Content Placeholder 2"/>
          <p:cNvSpPr>
            <a:spLocks noGrp="1"/>
          </p:cNvSpPr>
          <p:nvPr>
            <p:ph idx="1"/>
          </p:nvPr>
        </p:nvSpPr>
        <p:spPr>
          <a:xfrm>
            <a:off x="501650" y="1066800"/>
            <a:ext cx="8140700" cy="5030787"/>
          </a:xfrm>
        </p:spPr>
        <p:txBody>
          <a:bodyPr/>
          <a:lstStyle/>
          <a:p>
            <a:r>
              <a:rPr lang="en-US" dirty="0" smtClean="0"/>
              <a:t>Available for A-Z lists, SFX Citation Linker, SFX menu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2209800"/>
            <a:ext cx="80105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78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Agenda</a:t>
            </a:r>
          </a:p>
        </p:txBody>
      </p:sp>
      <p:sp>
        <p:nvSpPr>
          <p:cNvPr id="276483" name="Rectangle 3"/>
          <p:cNvSpPr>
            <a:spLocks noGrp="1" noChangeArrowheads="1"/>
          </p:cNvSpPr>
          <p:nvPr>
            <p:ph type="body" idx="1"/>
          </p:nvPr>
        </p:nvSpPr>
        <p:spPr>
          <a:xfrm>
            <a:off x="501650" y="1163638"/>
            <a:ext cx="8140700" cy="5376862"/>
          </a:xfrm>
        </p:spPr>
        <p:txBody>
          <a:bodyPr/>
          <a:lstStyle/>
          <a:p>
            <a:r>
              <a:rPr lang="en-US" dirty="0">
                <a:solidFill>
                  <a:srgbClr val="B2B2B2"/>
                </a:solidFill>
              </a:rPr>
              <a:t>A-Z List</a:t>
            </a:r>
          </a:p>
          <a:p>
            <a:r>
              <a:rPr lang="en-US" dirty="0">
                <a:solidFill>
                  <a:schemeClr val="bg2">
                    <a:lumMod val="50000"/>
                  </a:schemeClr>
                </a:solidFill>
              </a:rPr>
              <a:t>A-Z </a:t>
            </a:r>
            <a:r>
              <a:rPr lang="en-US" dirty="0" smtClean="0">
                <a:solidFill>
                  <a:schemeClr val="bg2">
                    <a:lumMod val="50000"/>
                  </a:schemeClr>
                </a:solidFill>
              </a:rPr>
              <a:t>List Customizations</a:t>
            </a:r>
            <a:endParaRPr lang="en-US" dirty="0">
              <a:solidFill>
                <a:schemeClr val="bg2">
                  <a:lumMod val="50000"/>
                </a:schemeClr>
              </a:solidFill>
            </a:endParaRPr>
          </a:p>
          <a:p>
            <a:r>
              <a:rPr lang="en-US" dirty="0">
                <a:solidFill>
                  <a:srgbClr val="B2B2B2"/>
                </a:solidFill>
              </a:rPr>
              <a:t>SFX Menu </a:t>
            </a:r>
          </a:p>
          <a:p>
            <a:r>
              <a:rPr lang="en-US" dirty="0">
                <a:solidFill>
                  <a:srgbClr val="B2B2B2"/>
                </a:solidFill>
              </a:rPr>
              <a:t>SFX Menu </a:t>
            </a:r>
            <a:r>
              <a:rPr lang="en-US" dirty="0" smtClean="0">
                <a:solidFill>
                  <a:srgbClr val="B2B2B2"/>
                </a:solidFill>
              </a:rPr>
              <a:t>Customizations</a:t>
            </a:r>
          </a:p>
          <a:p>
            <a:r>
              <a:rPr lang="en-US" dirty="0" smtClean="0">
                <a:solidFill>
                  <a:srgbClr val="B2B2B2"/>
                </a:solidFill>
              </a:rPr>
              <a:t>Translation and Display</a:t>
            </a:r>
            <a:endParaRPr lang="en-US" dirty="0">
              <a:solidFill>
                <a:srgbClr val="B2B2B2"/>
              </a:solidFill>
            </a:endParaRP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09277"/>
            <a:ext cx="8991600" cy="3748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9010" name="Rectangle 2"/>
          <p:cNvSpPr>
            <a:spLocks noGrp="1" noChangeArrowheads="1"/>
          </p:cNvSpPr>
          <p:nvPr>
            <p:ph type="title"/>
          </p:nvPr>
        </p:nvSpPr>
        <p:spPr/>
        <p:txBody>
          <a:bodyPr/>
          <a:lstStyle/>
          <a:p>
            <a:r>
              <a:rPr lang="en-US" sz="2800"/>
              <a:t>Admin Center: Configuration</a:t>
            </a:r>
          </a:p>
        </p:txBody>
      </p:sp>
      <p:cxnSp>
        <p:nvCxnSpPr>
          <p:cNvPr id="4" name="Straight Arrow Connector 3"/>
          <p:cNvCxnSpPr/>
          <p:nvPr/>
        </p:nvCxnSpPr>
        <p:spPr>
          <a:xfrm>
            <a:off x="2057400" y="41148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0" y="37338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057400" y="4267200"/>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sz="2800" dirty="0" smtClean="0"/>
              <a:t>A-Z List: </a:t>
            </a:r>
            <a:r>
              <a:rPr lang="en-US" sz="2800" dirty="0"/>
              <a:t>SFX Journal Search Toolbar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12" y="1504950"/>
            <a:ext cx="7286625" cy="34480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0"/>
            <a:ext cx="5803784" cy="2133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sz="2800"/>
              <a:t>A-Z List: Journals Quick Search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50092"/>
            <a:ext cx="7239000" cy="32575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367087"/>
            <a:ext cx="3771900" cy="2867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Records per page</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067" y="2018985"/>
            <a:ext cx="4097533" cy="453421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81000" y="2743200"/>
            <a:ext cx="451306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Pagination</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207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59677"/>
            <a:ext cx="4909705" cy="359352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81000" y="2819400"/>
            <a:ext cx="3733799" cy="440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0" y="3589587"/>
            <a:ext cx="3956442" cy="22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20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Views</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801720" y="3501776"/>
            <a:ext cx="2318395" cy="273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301225"/>
            <a:ext cx="5419725" cy="153352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3878644"/>
            <a:ext cx="5381625" cy="26574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7460591" y="680512"/>
            <a:ext cx="1371600" cy="620713"/>
          </a:xfrm>
          <a:prstGeom prst="wedgeRoundRectCallout">
            <a:avLst>
              <a:gd name="adj1" fmla="val -115598"/>
              <a:gd name="adj2" fmla="val 163253"/>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Table View</a:t>
            </a:r>
            <a:endParaRPr lang="en-US" dirty="0">
              <a:solidFill>
                <a:schemeClr val="bg1"/>
              </a:solidFill>
            </a:endParaRPr>
          </a:p>
        </p:txBody>
      </p:sp>
      <p:sp>
        <p:nvSpPr>
          <p:cNvPr id="14" name="Rounded Rectangular Callout 13"/>
          <p:cNvSpPr/>
          <p:nvPr/>
        </p:nvSpPr>
        <p:spPr>
          <a:xfrm>
            <a:off x="7726004" y="4343400"/>
            <a:ext cx="1371600" cy="620713"/>
          </a:xfrm>
          <a:prstGeom prst="wedgeRoundRectCallout">
            <a:avLst>
              <a:gd name="adj1" fmla="val -135949"/>
              <a:gd name="adj2" fmla="val 112602"/>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Detail View</a:t>
            </a:r>
            <a:endParaRPr lang="en-US" dirty="0">
              <a:solidFill>
                <a:schemeClr val="bg1"/>
              </a:solidFill>
            </a:endParaRPr>
          </a:p>
        </p:txBody>
      </p:sp>
    </p:spTree>
    <p:extLst>
      <p:ext uri="{BB962C8B-B14F-4D97-AF65-F5344CB8AC3E}">
        <p14:creationId xmlns:p14="http://schemas.microsoft.com/office/powerpoint/2010/main" val="335184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smtClean="0">
                <a:ea typeface="ＭＳ Ｐゴシック" pitchFamily="34" charset="-128"/>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굴림"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TRADEMARKS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Ex Libris, the Ex Libris logo, Aleph, </a:t>
            </a:r>
            <a:r>
              <a:rPr lang="en-US" altLang="ko-KR" sz="1200" b="0" dirty="0" smtClean="0">
                <a:solidFill>
                  <a:srgbClr val="3E4C56"/>
                </a:solidFill>
                <a:ea typeface="굴림" pitchFamily="34" charset="-127"/>
              </a:rPr>
              <a:t>Alma, SFX</a:t>
            </a:r>
            <a:r>
              <a:rPr lang="en-US" altLang="ko-KR" sz="1200" b="0" dirty="0">
                <a:solidFill>
                  <a:srgbClr val="3E4C56"/>
                </a:solidFill>
                <a:ea typeface="굴림" pitchFamily="34" charset="-127"/>
              </a:rPr>
              <a:t>, SFXIT, </a:t>
            </a:r>
            <a:r>
              <a:rPr lang="en-US" altLang="ko-KR" sz="1200" b="0" dirty="0" err="1">
                <a:solidFill>
                  <a:srgbClr val="3E4C56"/>
                </a:solidFill>
                <a:ea typeface="굴림" pitchFamily="34" charset="-127"/>
              </a:rPr>
              <a:t>MetaLib</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DigiTool</a:t>
            </a:r>
            <a:r>
              <a:rPr lang="en-US" altLang="ko-KR" sz="1200" b="0" dirty="0">
                <a:solidFill>
                  <a:srgbClr val="3E4C56"/>
                </a:solidFill>
                <a:ea typeface="굴림" pitchFamily="34" charset="-127"/>
              </a:rPr>
              <a:t>, Verde, Primo, Voyager, </a:t>
            </a:r>
            <a:r>
              <a:rPr lang="en-US" altLang="ko-KR" sz="1200" b="0" dirty="0" err="1">
                <a:solidFill>
                  <a:srgbClr val="3E4C56"/>
                </a:solidFill>
                <a:ea typeface="굴림" pitchFamily="34" charset="-127"/>
              </a:rPr>
              <a:t>MetaSearch</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MetaIndex</a:t>
            </a:r>
            <a:r>
              <a:rPr lang="en-US" altLang="ko-KR" sz="1200" b="0" dirty="0">
                <a:solidFill>
                  <a:srgbClr val="3E4C56"/>
                </a:solidFill>
                <a:ea typeface="굴림" pitchFamily="34" charset="-127"/>
              </a:rPr>
              <a:t>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DISCLAIMER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굴림" pitchFamily="34" charset="-127"/>
            </a:endParaRPr>
          </a:p>
          <a:p>
            <a:pPr algn="just">
              <a:lnSpc>
                <a:spcPct val="105000"/>
              </a:lnSpc>
              <a:spcBef>
                <a:spcPct val="0"/>
              </a:spcBef>
            </a:pPr>
            <a:r>
              <a:rPr lang="en-US" altLang="ko-KR" sz="1200" b="0" dirty="0">
                <a:solidFill>
                  <a:srgbClr val="3E4C56"/>
                </a:solidFill>
                <a:ea typeface="굴림"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ＭＳ Ｐゴシック" pitchFamily="34" charset="-128"/>
            </a:endParaRPr>
          </a:p>
          <a:p>
            <a:pPr algn="just">
              <a:lnSpc>
                <a:spcPct val="80000"/>
              </a:lnSpc>
              <a:spcBef>
                <a:spcPct val="0"/>
              </a:spcBef>
            </a:pPr>
            <a:r>
              <a:rPr lang="en-US" sz="1000" b="0" dirty="0">
                <a:solidFill>
                  <a:srgbClr val="3E4C56"/>
                </a:solidFill>
                <a:ea typeface="ＭＳ Ｐゴシック" pitchFamily="34" charset="-128"/>
              </a:rPr>
              <a:t>© Ex </a:t>
            </a:r>
            <a:r>
              <a:rPr lang="en-US" sz="1000" b="0" dirty="0" err="1">
                <a:solidFill>
                  <a:srgbClr val="3E4C56"/>
                </a:solidFill>
                <a:ea typeface="ＭＳ Ｐゴシック" pitchFamily="34" charset="-128"/>
              </a:rPr>
              <a:t>Libris</a:t>
            </a:r>
            <a:r>
              <a:rPr lang="en-US" sz="1000" b="0" dirty="0">
                <a:solidFill>
                  <a:srgbClr val="3E4C56"/>
                </a:solidFill>
                <a:ea typeface="ＭＳ Ｐゴシック" pitchFamily="34" charset="-128"/>
              </a:rPr>
              <a:t> Ltd., </a:t>
            </a:r>
            <a:r>
              <a:rPr lang="en-US" sz="1000" b="0" dirty="0" smtClean="0">
                <a:solidFill>
                  <a:srgbClr val="3E4C56"/>
                </a:solidFill>
                <a:ea typeface="ＭＳ Ｐゴシック" pitchFamily="34" charset="-128"/>
              </a:rPr>
              <a:t>2014</a:t>
            </a:r>
            <a:endParaRPr lang="en-US" sz="1000" b="0" dirty="0">
              <a:solidFill>
                <a:srgbClr val="3E4C56"/>
              </a:solidFill>
              <a:ea typeface="ＭＳ Ｐゴシック" pitchFamily="34" charset="-128"/>
            </a:endParaRPr>
          </a:p>
          <a:p>
            <a:pPr algn="just">
              <a:lnSpc>
                <a:spcPct val="105000"/>
              </a:lnSpc>
              <a:spcBef>
                <a:spcPct val="0"/>
              </a:spcBef>
            </a:pPr>
            <a:endParaRPr lang="en-US" sz="1200" b="0" dirty="0">
              <a:solidFill>
                <a:srgbClr val="3E4C56"/>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Default Search</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76141" y="3705935"/>
            <a:ext cx="2805259" cy="273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73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Starts With Results</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95350"/>
            <a:ext cx="5514975" cy="50673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Rounded Rectangular Callout 15"/>
          <p:cNvSpPr/>
          <p:nvPr/>
        </p:nvSpPr>
        <p:spPr>
          <a:xfrm>
            <a:off x="6781800" y="877093"/>
            <a:ext cx="1371600" cy="620713"/>
          </a:xfrm>
          <a:prstGeom prst="wedgeRoundRectCallout">
            <a:avLst>
              <a:gd name="adj1" fmla="val -383988"/>
              <a:gd name="adj2" fmla="val 19979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Browse</a:t>
            </a:r>
            <a:endParaRPr lang="en-US" dirty="0">
              <a:solidFill>
                <a:schemeClr val="bg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455334"/>
            <a:ext cx="5457825" cy="41719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ounded Rectangular Callout 16"/>
          <p:cNvSpPr/>
          <p:nvPr/>
        </p:nvSpPr>
        <p:spPr>
          <a:xfrm>
            <a:off x="6781800" y="1676400"/>
            <a:ext cx="1371600" cy="620713"/>
          </a:xfrm>
          <a:prstGeom prst="wedgeRoundRectCallout">
            <a:avLst>
              <a:gd name="adj1" fmla="val -166705"/>
              <a:gd name="adj2" fmla="val 30073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Search</a:t>
            </a:r>
            <a:endParaRPr lang="en-US" dirty="0">
              <a:solidFill>
                <a:schemeClr val="bg1"/>
              </a:solidFill>
            </a:endParaRPr>
          </a:p>
        </p:txBody>
      </p:sp>
    </p:spTree>
    <p:extLst>
      <p:ext uri="{BB962C8B-B14F-4D97-AF65-F5344CB8AC3E}">
        <p14:creationId xmlns:p14="http://schemas.microsoft.com/office/powerpoint/2010/main" val="308904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303108"/>
                                        </p:tgtEl>
                                      </p:cBhvr>
                                    </p:animEffect>
                                    <p:set>
                                      <p:cBhvr>
                                        <p:cTn id="11" dur="1" fill="hold">
                                          <p:stCondLst>
                                            <p:cond delay="499"/>
                                          </p:stCondLst>
                                        </p:cTn>
                                        <p:tgtEl>
                                          <p:spTgt spid="30310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AutoComplete (Ajax)</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232" y="3280064"/>
            <a:ext cx="5065568" cy="3273136"/>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838200" y="4145882"/>
            <a:ext cx="3085785" cy="273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09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Related Objects</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593773" cy="516081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774" y="2538531"/>
            <a:ext cx="4250826" cy="401466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09600" y="4337020"/>
            <a:ext cx="4131174" cy="387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41333" y="4453466"/>
            <a:ext cx="2770909" cy="375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1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Hide Options</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819400"/>
            <a:ext cx="5581650" cy="18192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51177" y="4595436"/>
            <a:ext cx="1752022" cy="468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1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2800" dirty="0"/>
              <a:t>A-Z List: </a:t>
            </a:r>
            <a:r>
              <a:rPr lang="en-US" sz="2800" dirty="0" smtClean="0"/>
              <a:t>Display: MetaLib</a:t>
            </a:r>
            <a:endParaRPr lang="en-US" sz="2800" dirty="0"/>
          </a:p>
        </p:txBody>
      </p:sp>
      <p:pic>
        <p:nvPicPr>
          <p:cNvPr id="303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50990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97793"/>
            <a:ext cx="6467475" cy="128996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51176" y="5028403"/>
            <a:ext cx="4659023" cy="291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4827" y="3925279"/>
            <a:ext cx="452525" cy="32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1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Display: Peer 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5749636" cy="5152159"/>
          </a:xfrm>
          <a:prstGeom prst="rect">
            <a:avLst/>
          </a:prstGeom>
          <a:noFill/>
          <a:ln w="9525">
            <a:solidFill>
              <a:schemeClr val="tx1"/>
            </a:solidFill>
            <a:miter lim="800000"/>
            <a:headEnd/>
            <a:tailEnd/>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751177" y="5151772"/>
            <a:ext cx="1992024" cy="387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563" y="2294265"/>
            <a:ext cx="4668037" cy="284962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29216" y="4841480"/>
            <a:ext cx="314875" cy="26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35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List: Advanced Customizations</a:t>
            </a:r>
            <a:endParaRPr lang="en-US" dirty="0"/>
          </a:p>
        </p:txBody>
      </p:sp>
      <p:sp>
        <p:nvSpPr>
          <p:cNvPr id="3" name="Content Placeholder 2"/>
          <p:cNvSpPr>
            <a:spLocks noGrp="1"/>
          </p:cNvSpPr>
          <p:nvPr>
            <p:ph idx="1"/>
          </p:nvPr>
        </p:nvSpPr>
        <p:spPr/>
        <p:txBody>
          <a:bodyPr/>
          <a:lstStyle/>
          <a:p>
            <a:r>
              <a:rPr lang="en-US" dirty="0" smtClean="0"/>
              <a:t>Header image</a:t>
            </a:r>
          </a:p>
          <a:p>
            <a:r>
              <a:rPr lang="en-US" dirty="0" smtClean="0"/>
              <a:t>Colors and fonts</a:t>
            </a:r>
            <a:endParaRPr lang="en-US" dirty="0"/>
          </a:p>
        </p:txBody>
      </p:sp>
      <p:pic>
        <p:nvPicPr>
          <p:cNvPr id="1026" name="Picture 2" descr="\\us-filer01\dept\Professional_Services\Common_Information\Training\Alma\Images\separated icons\0095.png"/>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30879" y="1828800"/>
            <a:ext cx="5116735" cy="511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22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sz="2800" dirty="0"/>
              <a:t>A-Z List: </a:t>
            </a:r>
            <a:r>
              <a:rPr lang="en-US" sz="2800" dirty="0" smtClean="0"/>
              <a:t>Content</a:t>
            </a:r>
            <a:endParaRPr lang="en-US" sz="2800" dirty="0"/>
          </a:p>
        </p:txBody>
      </p:sp>
      <p:pic>
        <p:nvPicPr>
          <p:cNvPr id="305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56304"/>
            <a:ext cx="6856412" cy="551973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091" y="3398705"/>
            <a:ext cx="5691909" cy="163049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sz="2800" dirty="0"/>
              <a:t>A-Z List: </a:t>
            </a:r>
            <a:r>
              <a:rPr lang="en-US" sz="2800" dirty="0" smtClean="0"/>
              <a:t>Language</a:t>
            </a:r>
            <a:endParaRPr lang="en-US" sz="2800" dirty="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914400"/>
            <a:ext cx="7658100" cy="54102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158" y="914400"/>
            <a:ext cx="5686425" cy="56292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2424113"/>
            <a:ext cx="5695950" cy="20097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1269"/>
                                        </p:tgtEl>
                                      </p:cBhvr>
                                    </p:animEffect>
                                    <p:set>
                                      <p:cBhvr>
                                        <p:cTn id="9" dur="1" fill="hold">
                                          <p:stCondLst>
                                            <p:cond delay="499"/>
                                          </p:stCondLst>
                                        </p:cTn>
                                        <p:tgtEl>
                                          <p:spTgt spid="1126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271"/>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11270"/>
                                        </p:tgtEl>
                                      </p:cBhvr>
                                    </p:animEffect>
                                    <p:set>
                                      <p:cBhvr>
                                        <p:cTn id="16" dur="1" fill="hold">
                                          <p:stCondLst>
                                            <p:cond delay="499"/>
                                          </p:stCondLst>
                                        </p:cTn>
                                        <p:tgtEl>
                                          <p:spTgt spid="1127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2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11269"/>
                                        </p:tgtEl>
                                      </p:cBhvr>
                                    </p:animEffect>
                                    <p:set>
                                      <p:cBhvr>
                                        <p:cTn id="29" dur="1" fill="hold">
                                          <p:stCondLst>
                                            <p:cond delay="499"/>
                                          </p:stCondLst>
                                        </p:cTn>
                                        <p:tgtEl>
                                          <p:spTgt spid="1126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26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1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Agenda</a:t>
            </a:r>
          </a:p>
        </p:txBody>
      </p:sp>
      <p:sp>
        <p:nvSpPr>
          <p:cNvPr id="231427" name="Rectangle 3"/>
          <p:cNvSpPr>
            <a:spLocks noGrp="1" noChangeArrowheads="1"/>
          </p:cNvSpPr>
          <p:nvPr>
            <p:ph type="body" idx="1"/>
          </p:nvPr>
        </p:nvSpPr>
        <p:spPr>
          <a:xfrm>
            <a:off x="501650" y="1163638"/>
            <a:ext cx="8140700" cy="5376862"/>
          </a:xfrm>
        </p:spPr>
        <p:txBody>
          <a:bodyPr/>
          <a:lstStyle/>
          <a:p>
            <a:r>
              <a:rPr lang="en-US" dirty="0">
                <a:solidFill>
                  <a:schemeClr val="bg2">
                    <a:lumMod val="50000"/>
                  </a:schemeClr>
                </a:solidFill>
              </a:rPr>
              <a:t>A-Z List</a:t>
            </a:r>
          </a:p>
          <a:p>
            <a:r>
              <a:rPr lang="en-US" dirty="0">
                <a:solidFill>
                  <a:schemeClr val="bg2">
                    <a:lumMod val="50000"/>
                  </a:schemeClr>
                </a:solidFill>
              </a:rPr>
              <a:t>A-Z List Customizations</a:t>
            </a:r>
          </a:p>
          <a:p>
            <a:r>
              <a:rPr lang="en-US" dirty="0" smtClean="0">
                <a:solidFill>
                  <a:schemeClr val="bg2">
                    <a:lumMod val="50000"/>
                  </a:schemeClr>
                </a:solidFill>
              </a:rPr>
              <a:t>Translation and Display</a:t>
            </a:r>
            <a:endParaRPr lang="en-US" dirty="0">
              <a:solidFill>
                <a:schemeClr val="bg2">
                  <a:lumMod val="50000"/>
                </a:schemeClr>
              </a:solidFill>
            </a:endParaRPr>
          </a:p>
          <a:p>
            <a:r>
              <a:rPr lang="en-US" dirty="0" smtClean="0">
                <a:solidFill>
                  <a:schemeClr val="bg2">
                    <a:lumMod val="50000"/>
                  </a:schemeClr>
                </a:solidFill>
              </a:rPr>
              <a:t>Summary &amp; Additional Resources</a:t>
            </a:r>
            <a:endParaRPr lang="en-US" dirty="0">
              <a:solidFill>
                <a:schemeClr val="bg2">
                  <a:lumMod val="50000"/>
                </a:schemeClr>
              </a:solidFill>
            </a:endParaRP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z="2800" dirty="0"/>
              <a:t>A-Z List: UI Language </a:t>
            </a:r>
            <a:r>
              <a:rPr lang="en-US" sz="2800" dirty="0" smtClean="0"/>
              <a:t>Control</a:t>
            </a:r>
            <a:endParaRPr lang="en-US" sz="28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123950"/>
            <a:ext cx="7934325" cy="504825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 Search: A-Z List</a:t>
            </a:r>
            <a:endParaRPr lang="en-US" dirty="0"/>
          </a:p>
        </p:txBody>
      </p:sp>
      <p:sp>
        <p:nvSpPr>
          <p:cNvPr id="3" name="Content Placeholder 2"/>
          <p:cNvSpPr>
            <a:spLocks noGrp="1"/>
          </p:cNvSpPr>
          <p:nvPr>
            <p:ph idx="1"/>
          </p:nvPr>
        </p:nvSpPr>
        <p:spPr/>
        <p:txBody>
          <a:bodyPr/>
          <a:lstStyle/>
          <a:p>
            <a:r>
              <a:rPr lang="en-US" dirty="0" smtClean="0"/>
              <a:t>Very similar to A-Z List customizations</a:t>
            </a:r>
          </a:p>
          <a:p>
            <a:r>
              <a:rPr lang="en-US" dirty="0" smtClean="0"/>
              <a:t>Can copy A-Z List customizations to eBook A-Z customizations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3181350"/>
            <a:ext cx="8010525" cy="26860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19800" y="5334000"/>
            <a:ext cx="2514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390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 Search: Combine A-Z Links</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914400"/>
            <a:ext cx="6496050" cy="56292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6100" y="4267200"/>
            <a:ext cx="3962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2" y="1109662"/>
            <a:ext cx="5648325" cy="290512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572550" y="1752600"/>
            <a:ext cx="101941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17954" y="1752600"/>
            <a:ext cx="92673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1143000" y="2057400"/>
            <a:ext cx="2330450" cy="220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999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a:t>A-Z List: Building the A-Z </a:t>
            </a:r>
            <a:r>
              <a:rPr lang="en-US" sz="2800" dirty="0" smtClean="0"/>
              <a:t>List</a:t>
            </a:r>
            <a:endParaRPr lang="en-US" sz="2800" dirty="0"/>
          </a:p>
        </p:txBody>
      </p:sp>
      <p:sp>
        <p:nvSpPr>
          <p:cNvPr id="296963" name="Rectangle 3"/>
          <p:cNvSpPr>
            <a:spLocks noGrp="1" noChangeArrowheads="1"/>
          </p:cNvSpPr>
          <p:nvPr>
            <p:ph type="body" idx="1"/>
          </p:nvPr>
        </p:nvSpPr>
        <p:spPr/>
        <p:txBody>
          <a:bodyPr/>
          <a:lstStyle/>
          <a:p>
            <a:pPr marL="0" indent="0">
              <a:buNone/>
            </a:pPr>
            <a:r>
              <a:rPr lang="en-US" b="1" dirty="0" smtClean="0"/>
              <a:t>Initial Setup</a:t>
            </a:r>
          </a:p>
          <a:p>
            <a:pPr marL="914400" lvl="1" indent="-514350">
              <a:buFont typeface="+mj-lt"/>
              <a:buAutoNum type="arabicPeriod"/>
            </a:pPr>
            <a:r>
              <a:rPr lang="en-US" dirty="0" smtClean="0"/>
              <a:t>Define Country and Headers (Languages section)</a:t>
            </a:r>
          </a:p>
          <a:p>
            <a:pPr marL="914400" lvl="1" indent="-514350">
              <a:buFont typeface="+mj-lt"/>
              <a:buAutoNum type="arabicPeriod"/>
            </a:pPr>
            <a:r>
              <a:rPr lang="en-US" dirty="0" smtClean="0"/>
              <a:t>Run RSI (Rapid Service Indicator)</a:t>
            </a:r>
          </a:p>
          <a:p>
            <a:pPr marL="914400" lvl="1" indent="-514350">
              <a:buFont typeface="+mj-lt"/>
              <a:buAutoNum type="arabicPeriod"/>
            </a:pPr>
            <a:r>
              <a:rPr lang="en-US" dirty="0" smtClean="0"/>
              <a:t>Run A-Z Index</a:t>
            </a:r>
          </a:p>
          <a:p>
            <a:pPr marL="0" indent="0">
              <a:buNone/>
            </a:pPr>
            <a:r>
              <a:rPr lang="en-US" b="1" dirty="0" smtClean="0"/>
              <a:t>Updating</a:t>
            </a:r>
            <a:endParaRPr lang="en-US" b="1" dirty="0"/>
          </a:p>
          <a:p>
            <a:pPr marL="914400" lvl="1" indent="-514350">
              <a:buFont typeface="+mj-lt"/>
              <a:buAutoNum type="arabicPeriod"/>
            </a:pPr>
            <a:r>
              <a:rPr lang="en-US" dirty="0" smtClean="0"/>
              <a:t>Schedule the RSI to run first</a:t>
            </a:r>
          </a:p>
          <a:p>
            <a:pPr marL="914400" lvl="1" indent="-514350">
              <a:buFont typeface="+mj-lt"/>
              <a:buAutoNum type="arabicPeriod"/>
            </a:pPr>
            <a:r>
              <a:rPr lang="en-US" dirty="0"/>
              <a:t>Schedule the A-Z List </a:t>
            </a:r>
            <a:r>
              <a:rPr lang="en-US" dirty="0" smtClean="0"/>
              <a:t>Index</a:t>
            </a:r>
          </a:p>
          <a:p>
            <a:pPr marL="457200" lvl="1" indent="0">
              <a:buNone/>
            </a:pPr>
            <a:endParaRPr lang="en-US" sz="2200" i="1" dirty="0" smtClean="0"/>
          </a:p>
        </p:txBody>
      </p:sp>
    </p:spTree>
    <p:extLst>
      <p:ext uri="{BB962C8B-B14F-4D97-AF65-F5344CB8AC3E}">
        <p14:creationId xmlns:p14="http://schemas.microsoft.com/office/powerpoint/2010/main" val="22641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a:t>A-Z List: </a:t>
            </a:r>
            <a:r>
              <a:rPr lang="en-US" sz="2800" dirty="0" smtClean="0"/>
              <a:t>Seeing Changes</a:t>
            </a:r>
            <a:endParaRPr lang="en-US" sz="2800" dirty="0"/>
          </a:p>
        </p:txBody>
      </p:sp>
      <p:sp>
        <p:nvSpPr>
          <p:cNvPr id="296963" name="Rectangle 3"/>
          <p:cNvSpPr>
            <a:spLocks noGrp="1" noChangeArrowheads="1"/>
          </p:cNvSpPr>
          <p:nvPr>
            <p:ph type="body" idx="1"/>
          </p:nvPr>
        </p:nvSpPr>
        <p:spPr/>
        <p:txBody>
          <a:bodyPr/>
          <a:lstStyle/>
          <a:p>
            <a:pPr marL="0" indent="0">
              <a:buNone/>
            </a:pPr>
            <a:r>
              <a:rPr lang="en-US" dirty="0" smtClean="0"/>
              <a:t>New/updated/deactivated targets, services, and object portfolios display in A-Z list after the A-Z indexing job runs</a:t>
            </a:r>
          </a:p>
          <a:p>
            <a:pPr marL="0" indent="0">
              <a:buNone/>
            </a:pPr>
            <a:endParaRPr lang="en-US" i="1" dirty="0" smtClean="0"/>
          </a:p>
          <a:p>
            <a:pPr marL="0" indent="0">
              <a:buNone/>
            </a:pPr>
            <a:r>
              <a:rPr lang="en-US" i="1" dirty="0" smtClean="0"/>
              <a:t>Most</a:t>
            </a:r>
            <a:r>
              <a:rPr lang="en-US" dirty="0" smtClean="0"/>
              <a:t> A-Z list UI changes are immediate</a:t>
            </a:r>
          </a:p>
          <a:p>
            <a:r>
              <a:rPr lang="en-US" dirty="0" smtClean="0"/>
              <a:t>UI changes that require RSI and/or A-Z jobs to run first will be asterisked (*) in configuration menu</a:t>
            </a:r>
          </a:p>
        </p:txBody>
      </p:sp>
    </p:spTree>
    <p:extLst>
      <p:ext uri="{BB962C8B-B14F-4D97-AF65-F5344CB8AC3E}">
        <p14:creationId xmlns:p14="http://schemas.microsoft.com/office/powerpoint/2010/main" val="2256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a:t>A-Z List: </a:t>
            </a:r>
            <a:r>
              <a:rPr lang="en-US" sz="2800" dirty="0" smtClean="0"/>
              <a:t>Best Practices</a:t>
            </a:r>
            <a:endParaRPr lang="en-US" sz="2800" dirty="0"/>
          </a:p>
        </p:txBody>
      </p:sp>
      <p:sp>
        <p:nvSpPr>
          <p:cNvPr id="296963" name="Rectangle 3"/>
          <p:cNvSpPr>
            <a:spLocks noGrp="1" noChangeArrowheads="1"/>
          </p:cNvSpPr>
          <p:nvPr>
            <p:ph type="body" idx="1"/>
          </p:nvPr>
        </p:nvSpPr>
        <p:spPr/>
        <p:txBody>
          <a:bodyPr/>
          <a:lstStyle/>
          <a:p>
            <a:r>
              <a:rPr lang="en-US" dirty="0" smtClean="0"/>
              <a:t>Defaults are good!</a:t>
            </a:r>
          </a:p>
          <a:p>
            <a:r>
              <a:rPr lang="en-US" dirty="0" smtClean="0"/>
              <a:t>Keep your resources in mind</a:t>
            </a:r>
          </a:p>
          <a:p>
            <a:r>
              <a:rPr lang="en-US" dirty="0" smtClean="0"/>
              <a:t>Keep your users in mind</a:t>
            </a:r>
          </a:p>
          <a:p>
            <a:endParaRPr lang="en-US" dirty="0"/>
          </a:p>
        </p:txBody>
      </p:sp>
      <p:pic>
        <p:nvPicPr>
          <p:cNvPr id="4" name="Picture 3" descr="\\us-filer01\dept\Professional_Services\Common_Information\Training\Alma\Images\separated icons\0046.png"/>
          <p:cNvPicPr>
            <a:picLocks noChangeAspect="1" noChangeArrowheads="1"/>
          </p:cNvPicPr>
          <p:nvPr/>
        </p:nvPicPr>
        <p:blipFill>
          <a:blip r:embed="rId3">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73462" y="2971800"/>
            <a:ext cx="4228706" cy="422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a:solidFill>
                  <a:srgbClr val="B2B2B2"/>
                </a:solidFill>
              </a:rPr>
              <a:t>A-Z List</a:t>
            </a:r>
          </a:p>
          <a:p>
            <a:r>
              <a:rPr lang="en-US" dirty="0">
                <a:solidFill>
                  <a:srgbClr val="B2B2B2"/>
                </a:solidFill>
              </a:rPr>
              <a:t>A-Z List Customizations</a:t>
            </a:r>
          </a:p>
          <a:p>
            <a:r>
              <a:rPr lang="en-US" dirty="0" smtClean="0">
                <a:solidFill>
                  <a:schemeClr val="bg2">
                    <a:lumMod val="50000"/>
                  </a:schemeClr>
                </a:solidFill>
              </a:rPr>
              <a:t>Translation </a:t>
            </a:r>
            <a:r>
              <a:rPr lang="en-US" dirty="0">
                <a:solidFill>
                  <a:schemeClr val="bg2">
                    <a:lumMod val="50000"/>
                  </a:schemeClr>
                </a:solidFill>
              </a:rPr>
              <a:t>and Display</a:t>
            </a: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extLst>
      <p:ext uri="{BB962C8B-B14F-4D97-AF65-F5344CB8AC3E}">
        <p14:creationId xmlns:p14="http://schemas.microsoft.com/office/powerpoint/2010/main" val="2812296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z="2800"/>
              <a:t>Admin Center: Configuration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09277"/>
            <a:ext cx="8991600" cy="3748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981200" y="4552122"/>
            <a:ext cx="457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0" y="37338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004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2800" dirty="0" smtClean="0"/>
              <a:t>Translations and Display</a:t>
            </a:r>
            <a:endParaRPr lang="en-U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6248400" cy="451273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340" y="3276600"/>
            <a:ext cx="3867150" cy="168265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819400" y="2667000"/>
            <a:ext cx="762000" cy="19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2679346"/>
            <a:ext cx="473142" cy="19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68326" y="2667000"/>
            <a:ext cx="692727" cy="19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82882" y="2001982"/>
            <a:ext cx="1177636" cy="415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96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r>
              <a:rPr lang="en-US" dirty="0">
                <a:solidFill>
                  <a:srgbClr val="B2B2B2"/>
                </a:solidFill>
              </a:rPr>
              <a:t>A-Z List</a:t>
            </a:r>
          </a:p>
          <a:p>
            <a:r>
              <a:rPr lang="en-US" dirty="0">
                <a:solidFill>
                  <a:srgbClr val="B2B2B2"/>
                </a:solidFill>
              </a:rPr>
              <a:t>A-Z List Customizations</a:t>
            </a:r>
          </a:p>
          <a:p>
            <a:r>
              <a:rPr lang="en-US" dirty="0" smtClean="0">
                <a:solidFill>
                  <a:srgbClr val="B2B2B2"/>
                </a:solidFill>
              </a:rPr>
              <a:t>Translation and Display</a:t>
            </a:r>
            <a:endParaRPr lang="en-US" dirty="0">
              <a:solidFill>
                <a:srgbClr val="B2B2B2"/>
              </a:solidFill>
            </a:endParaRPr>
          </a:p>
          <a:p>
            <a:r>
              <a:rPr lang="en-US" dirty="0" smtClean="0">
                <a:solidFill>
                  <a:schemeClr val="bg2">
                    <a:lumMod val="50000"/>
                  </a:schemeClr>
                </a:solidFill>
              </a:rPr>
              <a:t>Summary &amp; Additional Resources</a:t>
            </a:r>
            <a:endParaRPr lang="en-US" dirty="0">
              <a:solidFill>
                <a:schemeClr val="bg2">
                  <a:lumMod val="50000"/>
                </a:schemeClr>
              </a:solidFill>
            </a:endParaRPr>
          </a:p>
        </p:txBody>
      </p:sp>
    </p:spTree>
    <p:extLst>
      <p:ext uri="{BB962C8B-B14F-4D97-AF65-F5344CB8AC3E}">
        <p14:creationId xmlns:p14="http://schemas.microsoft.com/office/powerpoint/2010/main" val="308719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21" y="1184"/>
              <a:ext cx="2038" cy="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latin typeface="Verdana" pitchFamily="34" charset="0"/>
                </a:rPr>
                <a:t>	</a:t>
              </a:r>
              <a:r>
                <a:rPr lang="en-US" sz="1800" dirty="0" smtClean="0">
                  <a:solidFill>
                    <a:schemeClr val="bg2">
                      <a:lumMod val="50000"/>
                    </a:schemeClr>
                  </a:solidFill>
                  <a:latin typeface="Verdana" pitchFamily="34" charset="0"/>
                </a:rPr>
                <a:t>How To…</a:t>
              </a: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a:solidFill>
                    <a:schemeClr val="bg2">
                      <a:lumMod val="50000"/>
                    </a:schemeClr>
                  </a:solidFill>
                  <a:latin typeface="Verdana" pitchFamily="34" charset="0"/>
                </a:rPr>
                <a:t>C</a:t>
              </a:r>
              <a:r>
                <a:rPr lang="en-US" sz="1800" b="0" dirty="0" smtClean="0">
                  <a:solidFill>
                    <a:schemeClr val="bg2">
                      <a:lumMod val="50000"/>
                    </a:schemeClr>
                  </a:solidFill>
                  <a:latin typeface="Verdana" pitchFamily="34" charset="0"/>
                </a:rPr>
                <a:t>ustomize the A-Z </a:t>
              </a:r>
              <a:r>
                <a:rPr lang="en-US" sz="1800" b="0" dirty="0">
                  <a:solidFill>
                    <a:schemeClr val="bg2">
                      <a:lumMod val="50000"/>
                    </a:schemeClr>
                  </a:solidFill>
                  <a:latin typeface="Verdana" pitchFamily="34" charset="0"/>
                </a:rPr>
                <a:t>List</a:t>
              </a: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Implement translations &amp; display customizations</a:t>
              </a:r>
              <a:endParaRPr lang="en-US" sz="1800" b="0" dirty="0">
                <a:solidFill>
                  <a:schemeClr val="bg2">
                    <a:lumMod val="50000"/>
                  </a:schemeClr>
                </a:solidFill>
                <a:latin typeface="Verdana" pitchFamily="34" charset="0"/>
              </a:endParaRP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Incorporate best </a:t>
              </a:r>
              <a:r>
                <a:rPr lang="en-US" sz="1800" b="0" dirty="0">
                  <a:solidFill>
                    <a:schemeClr val="bg2">
                      <a:lumMod val="50000"/>
                    </a:schemeClr>
                  </a:solidFill>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45" y="1173"/>
              <a:ext cx="2038" cy="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latin typeface="Verdana" pitchFamily="34" charset="0"/>
                </a:rPr>
                <a:t>	</a:t>
              </a:r>
              <a:r>
                <a:rPr lang="en-US" sz="1800" dirty="0" smtClean="0">
                  <a:latin typeface="Verdana" pitchFamily="34" charset="0"/>
                </a:rPr>
                <a:t>How To…</a:t>
              </a:r>
            </a:p>
            <a:p>
              <a:pPr algn="l" eaLnBrk="1" hangingPunct="1"/>
              <a:endParaRPr lang="en-US" sz="1800" dirty="0" smtClean="0">
                <a:latin typeface="Verdana" pitchFamily="34" charset="0"/>
              </a:endParaRPr>
            </a:p>
            <a:p>
              <a:pPr algn="l" eaLnBrk="1" hangingPunct="1"/>
              <a:r>
                <a:rPr lang="en-US" sz="1800" b="0" dirty="0">
                  <a:latin typeface="Verdana" pitchFamily="34" charset="0"/>
                </a:rPr>
                <a:t>C</a:t>
              </a:r>
              <a:r>
                <a:rPr lang="en-US" sz="1800" b="0" dirty="0" smtClean="0">
                  <a:latin typeface="Verdana" pitchFamily="34" charset="0"/>
                </a:rPr>
                <a:t>ustomize the A-Z </a:t>
              </a:r>
              <a:r>
                <a:rPr lang="en-US" sz="1800" b="0" dirty="0">
                  <a:latin typeface="Verdana" pitchFamily="34" charset="0"/>
                </a:rPr>
                <a:t>List</a:t>
              </a:r>
            </a:p>
            <a:p>
              <a:pPr algn="l" eaLnBrk="1" hangingPunct="1"/>
              <a:endParaRPr lang="en-US" sz="1800" b="0" dirty="0" smtClean="0">
                <a:latin typeface="Verdana" pitchFamily="34" charset="0"/>
              </a:endParaRPr>
            </a:p>
            <a:p>
              <a:pPr algn="l" eaLnBrk="1" hangingPunct="1"/>
              <a:r>
                <a:rPr lang="en-US" sz="1800" b="0" dirty="0" smtClean="0">
                  <a:latin typeface="Verdana" pitchFamily="34" charset="0"/>
                </a:rPr>
                <a:t>Implement translations &amp; display customizations</a:t>
              </a:r>
              <a:endParaRPr lang="en-US" sz="1800" b="0" dirty="0">
                <a:latin typeface="Verdana" pitchFamily="34" charset="0"/>
              </a:endParaRPr>
            </a:p>
            <a:p>
              <a:pPr algn="l" eaLnBrk="1" hangingPunct="1"/>
              <a:endParaRPr lang="en-US" sz="1800" b="0" dirty="0" smtClean="0">
                <a:latin typeface="Verdana" pitchFamily="34" charset="0"/>
              </a:endParaRPr>
            </a:p>
            <a:p>
              <a:pPr algn="l" eaLnBrk="1" hangingPunct="1"/>
              <a:r>
                <a:rPr lang="en-US" sz="1800" b="0" dirty="0" smtClean="0">
                  <a:latin typeface="Verdana" pitchFamily="34" charset="0"/>
                </a:rPr>
                <a:t>Incorporate best </a:t>
              </a:r>
              <a:r>
                <a:rPr lang="en-US" sz="1800" b="0" dirty="0">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Summary</a:t>
            </a:r>
            <a:endParaRPr lang="en-US" dirty="0"/>
          </a:p>
        </p:txBody>
      </p:sp>
    </p:spTree>
    <p:extLst>
      <p:ext uri="{BB962C8B-B14F-4D97-AF65-F5344CB8AC3E}">
        <p14:creationId xmlns:p14="http://schemas.microsoft.com/office/powerpoint/2010/main" val="3311080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General User’s Guide</a:t>
            </a:r>
          </a:p>
          <a:p>
            <a:pPr lvl="1" eaLnBrk="1" hangingPunct="1"/>
            <a:r>
              <a:rPr lang="en-US" dirty="0" smtClean="0"/>
              <a:t>Advanced User’s Guide</a:t>
            </a:r>
          </a:p>
          <a:p>
            <a:pPr lvl="1" eaLnBrk="1" hangingPunct="1"/>
            <a:r>
              <a:rPr lang="en-US" dirty="0" smtClean="0"/>
              <a:t>eBook Search Guide</a:t>
            </a:r>
          </a:p>
          <a:p>
            <a:pPr lvl="1" eaLnBrk="1" hangingPunct="1"/>
            <a:r>
              <a:rPr lang="en-US" dirty="0"/>
              <a:t>SFX System Administration </a:t>
            </a:r>
            <a:r>
              <a:rPr lang="en-US" dirty="0" smtClean="0"/>
              <a:t>Guide</a:t>
            </a:r>
            <a:endParaRPr lang="en-US"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334" y="449580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8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Agenda</a:t>
            </a:r>
          </a:p>
        </p:txBody>
      </p:sp>
      <p:sp>
        <p:nvSpPr>
          <p:cNvPr id="274435" name="Rectangle 3"/>
          <p:cNvSpPr>
            <a:spLocks noGrp="1" noChangeArrowheads="1"/>
          </p:cNvSpPr>
          <p:nvPr>
            <p:ph type="body" idx="1"/>
          </p:nvPr>
        </p:nvSpPr>
        <p:spPr>
          <a:xfrm>
            <a:off x="501650" y="1163638"/>
            <a:ext cx="8140700" cy="5376862"/>
          </a:xfrm>
        </p:spPr>
        <p:txBody>
          <a:bodyPr/>
          <a:lstStyle/>
          <a:p>
            <a:r>
              <a:rPr lang="en-US" dirty="0">
                <a:solidFill>
                  <a:schemeClr val="bg2">
                    <a:lumMod val="50000"/>
                  </a:schemeClr>
                </a:solidFill>
              </a:rPr>
              <a:t>A-Z List</a:t>
            </a:r>
          </a:p>
          <a:p>
            <a:r>
              <a:rPr lang="en-US" dirty="0">
                <a:solidFill>
                  <a:srgbClr val="B2B2B2"/>
                </a:solidFill>
              </a:rPr>
              <a:t>A-Z List Customizations</a:t>
            </a:r>
          </a:p>
          <a:p>
            <a:r>
              <a:rPr lang="en-US" dirty="0" smtClean="0">
                <a:solidFill>
                  <a:srgbClr val="B2B2B2"/>
                </a:solidFill>
              </a:rPr>
              <a:t>Translation and Display</a:t>
            </a:r>
            <a:endParaRPr lang="en-US" dirty="0">
              <a:solidFill>
                <a:srgbClr val="B2B2B2"/>
              </a:solidFill>
            </a:endParaRPr>
          </a:p>
          <a:p>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z="2800"/>
              <a:t>A-Z List: Title</a:t>
            </a:r>
          </a:p>
        </p:txBody>
      </p:sp>
      <p:pic>
        <p:nvPicPr>
          <p:cNvPr id="282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554" y="2057400"/>
            <a:ext cx="4464323" cy="4138712"/>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914400"/>
            <a:ext cx="7962900" cy="461665"/>
          </a:xfrm>
          <a:prstGeom prst="rect">
            <a:avLst/>
          </a:prstGeom>
        </p:spPr>
        <p:txBody>
          <a:bodyPr wrap="square">
            <a:spAutoFit/>
          </a:bodyPr>
          <a:lstStyle/>
          <a:p>
            <a:r>
              <a:rPr lang="en-US" sz="2400" b="0" dirty="0" smtClean="0">
                <a:solidFill>
                  <a:schemeClr val="bg2">
                    <a:lumMod val="50000"/>
                  </a:schemeClr>
                </a:solidFill>
              </a:rPr>
              <a:t>http://</a:t>
            </a:r>
            <a:r>
              <a:rPr lang="en-US" sz="2400" b="0" i="1" dirty="0" smtClean="0">
                <a:solidFill>
                  <a:schemeClr val="bg2">
                    <a:lumMod val="50000"/>
                  </a:schemeClr>
                </a:solidFill>
              </a:rPr>
              <a:t>hostname:port</a:t>
            </a:r>
            <a:r>
              <a:rPr lang="en-US" sz="2400" b="0" dirty="0" smtClean="0">
                <a:solidFill>
                  <a:schemeClr val="bg2">
                    <a:lumMod val="50000"/>
                  </a:schemeClr>
                </a:solidFill>
              </a:rPr>
              <a:t>/</a:t>
            </a:r>
            <a:r>
              <a:rPr lang="en-US" sz="2400" b="0" i="1" dirty="0" smtClean="0">
                <a:solidFill>
                  <a:schemeClr val="bg2">
                    <a:lumMod val="50000"/>
                  </a:schemeClr>
                </a:solidFill>
              </a:rPr>
              <a:t>instance</a:t>
            </a:r>
            <a:r>
              <a:rPr lang="en-US" sz="2400" b="0" dirty="0" smtClean="0">
                <a:solidFill>
                  <a:schemeClr val="bg2">
                    <a:lumMod val="50000"/>
                  </a:schemeClr>
                </a:solidFill>
              </a:rPr>
              <a:t>/</a:t>
            </a:r>
            <a:r>
              <a:rPr lang="en-US" sz="2400" dirty="0" smtClean="0">
                <a:solidFill>
                  <a:schemeClr val="bg2">
                    <a:lumMod val="50000"/>
                  </a:schemeClr>
                </a:solidFill>
              </a:rPr>
              <a:t>az</a:t>
            </a:r>
            <a:endParaRPr lang="en-US" sz="2400" dirty="0">
              <a:solidFill>
                <a:schemeClr val="bg2">
                  <a:lumMod val="50000"/>
                </a:schemeClr>
              </a:solidFill>
            </a:endParaRPr>
          </a:p>
        </p:txBody>
      </p:sp>
      <p:cxnSp>
        <p:nvCxnSpPr>
          <p:cNvPr id="4" name="Straight Connector 3"/>
          <p:cNvCxnSpPr/>
          <p:nvPr/>
        </p:nvCxnSpPr>
        <p:spPr>
          <a:xfrm>
            <a:off x="1600200" y="1376065"/>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7400" y="13716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sz="2800"/>
              <a:t>A-Z List: Category</a:t>
            </a:r>
          </a:p>
        </p:txBody>
      </p:sp>
      <p:pic>
        <p:nvPicPr>
          <p:cNvPr id="290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50925"/>
            <a:ext cx="5942013" cy="53498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sz="2800"/>
              <a:t>A-Z List: Locate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715000" cy="560763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2800" dirty="0"/>
              <a:t>A-Z List: </a:t>
            </a:r>
            <a:r>
              <a:rPr lang="en-US" sz="2800" dirty="0" smtClean="0"/>
              <a:t>CitationLinker</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3" y="914400"/>
            <a:ext cx="5264727" cy="361084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285" y="2477379"/>
            <a:ext cx="4465515" cy="407582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3529</TotalTime>
  <Words>4813</Words>
  <Application>Microsoft Office PowerPoint</Application>
  <PresentationFormat>On-screen Show (4:3)</PresentationFormat>
  <Paragraphs>287</Paragraphs>
  <Slides>41</Slides>
  <Notes>41</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9_urm</vt:lpstr>
      <vt:lpstr>10_urm</vt:lpstr>
      <vt:lpstr>8_urm</vt:lpstr>
      <vt:lpstr>SFX_Template</vt:lpstr>
      <vt:lpstr>PowerPoint Presentation</vt:lpstr>
      <vt:lpstr>Copyright Statement</vt:lpstr>
      <vt:lpstr>Agenda</vt:lpstr>
      <vt:lpstr>Objectives</vt:lpstr>
      <vt:lpstr>Agenda</vt:lpstr>
      <vt:lpstr>A-Z List: Title</vt:lpstr>
      <vt:lpstr>A-Z List: Category</vt:lpstr>
      <vt:lpstr>A-Z List: Locate</vt:lpstr>
      <vt:lpstr>A-Z List: CitationLinker</vt:lpstr>
      <vt:lpstr>A-Z List: Search Toolbar &amp; Quick Search</vt:lpstr>
      <vt:lpstr>A-Z List: eBook Search</vt:lpstr>
      <vt:lpstr>SFX Mobile Search Interface</vt:lpstr>
      <vt:lpstr>Agenda</vt:lpstr>
      <vt:lpstr>Admin Center: Configuration</vt:lpstr>
      <vt:lpstr>A-Z List: SFX Journal Search Toolbar</vt:lpstr>
      <vt:lpstr>A-Z List: Journals Quick Search</vt:lpstr>
      <vt:lpstr>A-Z List: Display: Records per page</vt:lpstr>
      <vt:lpstr>A-Z List: Display: Pagination</vt:lpstr>
      <vt:lpstr>A-Z List: Display: Views</vt:lpstr>
      <vt:lpstr>A-Z List: Display: Default Search</vt:lpstr>
      <vt:lpstr>A-Z List: Display: Starts With Results</vt:lpstr>
      <vt:lpstr>A-Z List: Display: AutoComplete (Ajax)</vt:lpstr>
      <vt:lpstr>A-Z List: Display: Related Objects</vt:lpstr>
      <vt:lpstr>A-Z List: Display: Hide Options</vt:lpstr>
      <vt:lpstr>A-Z List: Display: MetaLib</vt:lpstr>
      <vt:lpstr>A-Z List: Display: Peer Review</vt:lpstr>
      <vt:lpstr>A-Z List: Advanced Customizations</vt:lpstr>
      <vt:lpstr>A-Z List: Content</vt:lpstr>
      <vt:lpstr>A-Z List: Language</vt:lpstr>
      <vt:lpstr>A-Z List: UI Language Control</vt:lpstr>
      <vt:lpstr>eBook Search: A-Z List</vt:lpstr>
      <vt:lpstr>eBook Search: Combine A-Z Links</vt:lpstr>
      <vt:lpstr>A-Z List: Building the A-Z List</vt:lpstr>
      <vt:lpstr>A-Z List: Seeing Changes</vt:lpstr>
      <vt:lpstr>A-Z List: Best Practices</vt:lpstr>
      <vt:lpstr>Agenda</vt:lpstr>
      <vt:lpstr>Admin Center: Configuration</vt:lpstr>
      <vt:lpstr>Translations and Display</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453</cp:revision>
  <cp:lastPrinted>2011-08-17T13:00:07Z</cp:lastPrinted>
  <dcterms:created xsi:type="dcterms:W3CDTF">2011-06-06T18:24:31Z</dcterms:created>
  <dcterms:modified xsi:type="dcterms:W3CDTF">2014-08-28T21:05:50Z</dcterms:modified>
</cp:coreProperties>
</file>