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Lst>
  <p:notesMasterIdLst>
    <p:notesMasterId r:id="rId42"/>
  </p:notesMasterIdLst>
  <p:handoutMasterIdLst>
    <p:handoutMasterId r:id="rId43"/>
  </p:handoutMasterIdLst>
  <p:sldIdLst>
    <p:sldId id="1726" r:id="rId5"/>
    <p:sldId id="1812" r:id="rId6"/>
    <p:sldId id="1813" r:id="rId7"/>
    <p:sldId id="1814" r:id="rId8"/>
    <p:sldId id="1822" r:id="rId9"/>
    <p:sldId id="1826" r:id="rId10"/>
    <p:sldId id="1823" r:id="rId11"/>
    <p:sldId id="1838" r:id="rId12"/>
    <p:sldId id="1827" r:id="rId13"/>
    <p:sldId id="1839" r:id="rId14"/>
    <p:sldId id="1863" r:id="rId15"/>
    <p:sldId id="1864" r:id="rId16"/>
    <p:sldId id="1841" r:id="rId17"/>
    <p:sldId id="1865" r:id="rId18"/>
    <p:sldId id="1866" r:id="rId19"/>
    <p:sldId id="1867" r:id="rId20"/>
    <p:sldId id="1868" r:id="rId21"/>
    <p:sldId id="1840" r:id="rId22"/>
    <p:sldId id="1842" r:id="rId23"/>
    <p:sldId id="1893" r:id="rId24"/>
    <p:sldId id="1894" r:id="rId25"/>
    <p:sldId id="1843" r:id="rId26"/>
    <p:sldId id="1844" r:id="rId27"/>
    <p:sldId id="1887" r:id="rId28"/>
    <p:sldId id="1888" r:id="rId29"/>
    <p:sldId id="1892" r:id="rId30"/>
    <p:sldId id="1890" r:id="rId31"/>
    <p:sldId id="1891" r:id="rId32"/>
    <p:sldId id="1846" r:id="rId33"/>
    <p:sldId id="1847" r:id="rId34"/>
    <p:sldId id="1862" r:id="rId35"/>
    <p:sldId id="1871" r:id="rId36"/>
    <p:sldId id="1872" r:id="rId37"/>
    <p:sldId id="1870" r:id="rId38"/>
    <p:sldId id="1886" r:id="rId39"/>
    <p:sldId id="1873" r:id="rId40"/>
    <p:sldId id="1885" r:id="rId41"/>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1C1"/>
    <a:srgbClr val="FFD9AD"/>
    <a:srgbClr val="62D13B"/>
    <a:srgbClr val="A04036"/>
    <a:srgbClr val="E68900"/>
    <a:srgbClr val="54A0DE"/>
    <a:srgbClr val="F3692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3950" autoAdjust="0"/>
  </p:normalViewPr>
  <p:slideViewPr>
    <p:cSldViewPr>
      <p:cViewPr varScale="1">
        <p:scale>
          <a:sx n="69" d="100"/>
          <a:sy n="69" d="100"/>
        </p:scale>
        <p:origin x="-1032"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1" name="Rectangle 3"/>
          <p:cNvSpPr>
            <a:spLocks noGrp="1" noChangeArrowheads="1"/>
          </p:cNvSpPr>
          <p:nvPr>
            <p:ph type="dt" sz="quarter" idx="1"/>
          </p:nvPr>
        </p:nvSpPr>
        <p:spPr bwMode="auto">
          <a:xfrm>
            <a:off x="1583" y="1"/>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2" name="Rectangle 4"/>
          <p:cNvSpPr>
            <a:spLocks noGrp="1" noChangeArrowheads="1"/>
          </p:cNvSpPr>
          <p:nvPr>
            <p:ph type="ftr" sz="quarter" idx="2"/>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3" name="Rectangle 5"/>
          <p:cNvSpPr>
            <a:spLocks noGrp="1" noChangeArrowheads="1"/>
          </p:cNvSpPr>
          <p:nvPr>
            <p:ph type="sldNum" sz="quarter" idx="3"/>
          </p:nvPr>
        </p:nvSpPr>
        <p:spPr bwMode="auto">
          <a:xfrm>
            <a:off x="398023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CC9AA22E-3DF0-4BCB-A428-CEECBD1FA25F}" type="slidenum">
              <a:rPr lang="ar-SA"/>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4"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64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5364"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43" name="Rectangle 7"/>
          <p:cNvSpPr>
            <a:spLocks noGrp="1" noChangeArrowheads="1"/>
          </p:cNvSpPr>
          <p:nvPr>
            <p:ph type="sldNum" sz="quarter" idx="5"/>
          </p:nvPr>
        </p:nvSpPr>
        <p:spPr bwMode="auto">
          <a:xfrm>
            <a:off x="3980231" y="8843965"/>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D0C5F65E-AE82-496A-90B0-3B6D6479628E}" type="slidenum">
              <a:rPr lang="ar-SA"/>
              <a:pPr/>
              <a:t>‹#›</a:t>
            </a:fld>
            <a:endParaRPr lang="en-US">
              <a:cs typeface="Arial" pitchFamily="34" charset="0"/>
            </a:endParaRPr>
          </a:p>
        </p:txBody>
      </p:sp>
    </p:spTree>
    <p:extLst>
      <p:ext uri="{BB962C8B-B14F-4D97-AF65-F5344CB8AC3E}">
        <p14:creationId xmlns:p14="http://schemas.microsoft.com/office/powerpoint/2010/main" val="2382671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r>
              <a:rPr lang="en-US" dirty="0" smtClean="0">
                <a:ea typeface="ＭＳ Ｐゴシック" pitchFamily="34" charset="-128"/>
              </a:rPr>
              <a:t>Hello and welcome to this session on User Interface</a:t>
            </a:r>
            <a:r>
              <a:rPr lang="en-US" baseline="0" dirty="0" smtClean="0">
                <a:ea typeface="ＭＳ Ｐゴシック" pitchFamily="34" charset="-128"/>
              </a:rPr>
              <a:t> Configuration for the SFX Menu.</a:t>
            </a:r>
          </a:p>
          <a:p>
            <a:endParaRPr lang="en-US" baseline="0" dirty="0" smtClean="0">
              <a:ea typeface="ＭＳ Ｐゴシック" pitchFamily="34" charset="-128"/>
            </a:endParaRPr>
          </a:p>
          <a:p>
            <a:r>
              <a:rPr lang="en-US" baseline="0" dirty="0" smtClean="0">
                <a:ea typeface="ＭＳ Ｐゴシック" pitchFamily="34" charset="-128"/>
              </a:rPr>
              <a:t>This presentation is copyrighted and is the confidential property of Ex </a:t>
            </a:r>
            <a:r>
              <a:rPr lang="en-US" baseline="0" dirty="0" err="1" smtClean="0">
                <a:ea typeface="ＭＳ Ｐゴシック" pitchFamily="34" charset="-128"/>
              </a:rPr>
              <a:t>Libris</a:t>
            </a:r>
            <a:r>
              <a:rPr lang="en-US" baseline="0" dirty="0" smtClean="0">
                <a:ea typeface="ＭＳ Ｐゴシック" pitchFamily="34" charset="-128"/>
              </a:rPr>
              <a:t> Ltd. Information included in this presentation is periodically reviewed and updated. You may shared these training materials within your institution but not beyond.</a:t>
            </a:r>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dirty="0" smtClean="0">
                <a:ea typeface="ＭＳ Ｐゴシック" pitchFamily="34" charset="-128"/>
              </a:rPr>
              <a:t>The Menu design area is where you can control the header and banner images, determine whether or not you want to use the</a:t>
            </a:r>
            <a:r>
              <a:rPr lang="en-US" baseline="0" dirty="0" smtClean="0">
                <a:ea typeface="ＭＳ Ｐゴシック" pitchFamily="34" charset="-128"/>
              </a:rPr>
              <a:t> collapsible menu, the alignment of the more options tab, and whether or not you want to show the language dropdown.</a:t>
            </a:r>
          </a:p>
          <a:p>
            <a:endParaRPr lang="en-US" baseline="0" dirty="0" smtClean="0">
              <a:ea typeface="ＭＳ Ｐゴシック" pitchFamily="34" charset="-128"/>
            </a:endParaRPr>
          </a:p>
          <a:p>
            <a:r>
              <a:rPr lang="en-US" baseline="0" dirty="0" smtClean="0">
                <a:ea typeface="ＭＳ Ｐゴシック" pitchFamily="34" charset="-128"/>
              </a:rPr>
              <a:t>Let’s take a look at the images first. Notice there is a header image and a banner image that can be used in the SFX menu. Each of these are optional, and you can upload your image of choice – perhaps your institution’s logo. Notice that you can also choose a header image that can appear in the SFX menu mobile interface. The Header, in this example, is our large Ex Libris logo, and we’re using the smaller SFX logo in the banner. </a:t>
            </a:r>
          </a:p>
          <a:p>
            <a:endParaRPr lang="en-US" baseline="0" dirty="0" smtClean="0">
              <a:ea typeface="ＭＳ Ｐゴシック" pitchFamily="34" charset="-128"/>
            </a:endParaRPr>
          </a:p>
          <a:p>
            <a:pPr defTabSz="907176">
              <a:defRPr/>
            </a:pPr>
            <a:r>
              <a:rPr lang="en-US" baseline="0" dirty="0" smtClean="0">
                <a:ea typeface="ＭＳ Ｐゴシック" pitchFamily="34" charset="-128"/>
              </a:rPr>
              <a:t>You can also choose to have no header, or have it replace the banner area.  Uploading images is very straightforward – you click on the select image link, and it will walk you through uploading the image you want to use. Note also that if there is a question mark icon, you can mouse-over the question mark to get more details about the configuration.</a:t>
            </a:r>
            <a:endParaRPr lang="en-US" dirty="0" smtClean="0">
              <a:ea typeface="ＭＳ Ｐゴシック" pitchFamily="34" charset="-128"/>
            </a:endParaRPr>
          </a:p>
          <a:p>
            <a:endParaRPr lang="en-US" dirty="0" smtClean="0">
              <a:ea typeface="ＭＳ Ｐゴシック" pitchFamily="34" charset="-128"/>
            </a:endParaRPr>
          </a:p>
          <a:p>
            <a:pPr defTabSz="882682">
              <a:defRPr/>
            </a:pPr>
            <a:r>
              <a:rPr lang="en-US" dirty="0" smtClean="0">
                <a:ea typeface="ＭＳ Ｐゴシック" pitchFamily="34" charset="-128"/>
              </a:rPr>
              <a:t>(click) In the SFX Menu, these two images are going to appear at the top of the menu.</a:t>
            </a:r>
            <a:r>
              <a:rPr lang="en-US" baseline="0" dirty="0" smtClean="0">
                <a:ea typeface="ＭＳ Ｐゴシック" pitchFamily="34" charset="-128"/>
              </a:rPr>
              <a:t> The header is the first image. </a:t>
            </a:r>
          </a:p>
          <a:p>
            <a:pPr defTabSz="882682">
              <a:defRPr/>
            </a:pPr>
            <a:r>
              <a:rPr lang="en-US" baseline="0" dirty="0" smtClean="0">
                <a:ea typeface="ＭＳ Ｐゴシック" pitchFamily="34" charset="-128"/>
              </a:rPr>
              <a:t>The banner area is just below the header; note that the banner includes the short summary, and it can also include the language options as we’ll see in a moment.</a:t>
            </a:r>
          </a:p>
          <a:p>
            <a:pPr defTabSz="882682">
              <a:defRPr/>
            </a:pPr>
            <a:endParaRPr lang="en-US" baseline="0" dirty="0" smtClean="0">
              <a:ea typeface="ＭＳ Ｐゴシック" pitchFamily="34" charset="-128"/>
            </a:endParaRPr>
          </a:p>
          <a:p>
            <a:pPr defTabSz="882682">
              <a:defRPr/>
            </a:pPr>
            <a:r>
              <a:rPr lang="en-US" baseline="0" dirty="0" smtClean="0">
                <a:ea typeface="ＭＳ Ｐゴシック" pitchFamily="34" charset="-128"/>
              </a:rPr>
              <a:t>We recommend that the header image be no wider than 455-700 </a:t>
            </a:r>
            <a:r>
              <a:rPr lang="en-US" baseline="0" dirty="0" err="1" smtClean="0">
                <a:ea typeface="ＭＳ Ｐゴシック" pitchFamily="34" charset="-128"/>
              </a:rPr>
              <a:t>px</a:t>
            </a:r>
            <a:r>
              <a:rPr lang="en-US" baseline="0" dirty="0" smtClean="0">
                <a:ea typeface="ＭＳ Ｐゴシック" pitchFamily="34" charset="-128"/>
              </a:rPr>
              <a:t>, and though there isn’t a restriction on how tall the image is, keep in mind that the SFX menu will be in a pop-up window or embedded in another application, like Primo, so screen real estate may be of concern.  </a:t>
            </a:r>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pPr defTabSz="907176">
              <a:defRPr/>
            </a:pPr>
            <a:r>
              <a:rPr lang="en-US" dirty="0" smtClean="0">
                <a:ea typeface="ＭＳ Ｐゴシック" pitchFamily="34" charset="-128"/>
              </a:rPr>
              <a:t>It’s also possible to have a collapsed</a:t>
            </a:r>
            <a:r>
              <a:rPr lang="en-US" baseline="0" dirty="0" smtClean="0">
                <a:ea typeface="ＭＳ Ｐゴシック" pitchFamily="34" charset="-128"/>
              </a:rPr>
              <a:t> </a:t>
            </a:r>
            <a:r>
              <a:rPr lang="en-US" dirty="0" smtClean="0">
                <a:ea typeface="ＭＳ Ｐゴシック" pitchFamily="34" charset="-128"/>
              </a:rPr>
              <a:t>menu</a:t>
            </a:r>
            <a:r>
              <a:rPr lang="en-US" baseline="0" dirty="0" smtClean="0">
                <a:ea typeface="ＭＳ Ｐゴシック" pitchFamily="34" charset="-128"/>
              </a:rPr>
              <a:t>, showing only the basic services in the menu (what you feel are the most important services to display to users), and then have a more options tab, which when clicked will display the other services that are available in addition to the basic services – so basically all services will display when the More options tab is clicked. </a:t>
            </a:r>
            <a:r>
              <a:rPr lang="en-US" b="0" baseline="0" dirty="0" smtClean="0">
                <a:ea typeface="ＭＳ Ｐゴシック" pitchFamily="34" charset="-128"/>
              </a:rPr>
              <a:t>If you decide that you want the menu collapsed, you can also choose which side you want the more options tab to appear on.</a:t>
            </a:r>
            <a:endParaRPr lang="en-US" b="1" dirty="0" smtClean="0">
              <a:ea typeface="ＭＳ Ｐゴシック" pitchFamily="34" charset="-128"/>
            </a:endParaRPr>
          </a:p>
          <a:p>
            <a:r>
              <a:rPr lang="en-US" baseline="0" dirty="0" smtClean="0">
                <a:ea typeface="ＭＳ Ｐゴシック" pitchFamily="34" charset="-128"/>
              </a:rPr>
              <a:t> </a:t>
            </a:r>
          </a:p>
          <a:p>
            <a:r>
              <a:rPr lang="en-US" baseline="0" dirty="0" smtClean="0">
                <a:ea typeface="ＭＳ Ｐゴシック" pitchFamily="34" charset="-128"/>
              </a:rPr>
              <a:t>When the collapsible menu box is not checked, we can see all of the services available </a:t>
            </a:r>
            <a:r>
              <a:rPr lang="en-US" b="1" baseline="0" dirty="0" smtClean="0">
                <a:ea typeface="ＭＳ Ｐゴシック" pitchFamily="34" charset="-128"/>
              </a:rPr>
              <a:t>(click).  </a:t>
            </a:r>
            <a:r>
              <a:rPr lang="en-US" b="0" baseline="0" dirty="0" smtClean="0">
                <a:ea typeface="ＭＳ Ｐゴシック" pitchFamily="34" charset="-128"/>
              </a:rPr>
              <a:t>Notice that the full text links are listed first, then the holdings information, table of contents, and web services.  If there was a target that provided abstract information, it would be below the full text as well.  Now if I had checked the ‘collapsible menu’ checkbox, the menu would look like this </a:t>
            </a:r>
            <a:r>
              <a:rPr lang="en-US" b="1" baseline="0" dirty="0" smtClean="0">
                <a:ea typeface="ＭＳ Ｐゴシック" pitchFamily="34" charset="-128"/>
              </a:rPr>
              <a:t>(click).  </a:t>
            </a:r>
            <a:r>
              <a:rPr lang="en-US" b="0" baseline="0" dirty="0" smtClean="0">
                <a:ea typeface="ＭＳ Ｐゴシック" pitchFamily="34" charset="-128"/>
              </a:rPr>
              <a:t>Now there’s only full text and holdings information viewable – the user could click on the More Options to see the rest.</a:t>
            </a:r>
          </a:p>
          <a:p>
            <a:endParaRPr lang="en-US" b="0" baseline="0"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dirty="0" smtClean="0">
                <a:ea typeface="ＭＳ Ｐゴシック" pitchFamily="34" charset="-128"/>
              </a:rPr>
              <a:t>Like</a:t>
            </a:r>
            <a:r>
              <a:rPr lang="en-US" baseline="0" dirty="0" smtClean="0">
                <a:ea typeface="ＭＳ Ｐゴシック" pitchFamily="34" charset="-128"/>
              </a:rPr>
              <a:t> the A-Z List, you can show a language dropdown, and you can choose the languages you’d like to appear in the dropdown. </a:t>
            </a:r>
            <a:r>
              <a:rPr lang="en-US" b="1" baseline="0" dirty="0" smtClean="0">
                <a:ea typeface="ＭＳ Ｐゴシック" pitchFamily="34" charset="-128"/>
              </a:rPr>
              <a:t>(click)</a:t>
            </a:r>
          </a:p>
          <a:p>
            <a:endParaRPr lang="en-US" baseline="0" dirty="0" smtClean="0">
              <a:ea typeface="ＭＳ Ｐゴシック" pitchFamily="34" charset="-128"/>
            </a:endParaRPr>
          </a:p>
          <a:p>
            <a:r>
              <a:rPr lang="en-US" baseline="0" dirty="0" smtClean="0">
                <a:ea typeface="ＭＳ Ｐゴシック" pitchFamily="34" charset="-128"/>
              </a:rPr>
              <a:t>Also like the A-Z list, if you select a different language </a:t>
            </a:r>
            <a:r>
              <a:rPr lang="en-US" b="1" baseline="0" dirty="0" smtClean="0">
                <a:ea typeface="ＭＳ Ｐゴシック" pitchFamily="34" charset="-128"/>
              </a:rPr>
              <a:t>(click), </a:t>
            </a:r>
            <a:r>
              <a:rPr lang="en-US" baseline="0" dirty="0" smtClean="0">
                <a:ea typeface="ＭＳ Ｐゴシック" pitchFamily="34" charset="-128"/>
              </a:rPr>
              <a:t>the labels in the menu are translated, but the information that comes from the </a:t>
            </a:r>
            <a:r>
              <a:rPr lang="en-US" baseline="0" dirty="0" err="1" smtClean="0">
                <a:ea typeface="ＭＳ Ｐゴシック" pitchFamily="34" charset="-128"/>
              </a:rPr>
              <a:t>KnowledgeBase</a:t>
            </a:r>
            <a:r>
              <a:rPr lang="en-US" baseline="0" dirty="0" smtClean="0">
                <a:ea typeface="ＭＳ Ｐゴシック" pitchFamily="34" charset="-128"/>
              </a:rPr>
              <a:t> (such as journal titles) remains the same</a:t>
            </a:r>
            <a:r>
              <a:rPr lang="en-US" baseline="0" dirty="0" smtClean="0">
                <a:ea typeface="ＭＳ Ｐゴシック" pitchFamily="34" charset="-128"/>
              </a:rPr>
              <a:t>.</a:t>
            </a:r>
            <a:endParaRPr lang="en-US" baseline="0"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Let’s go on to the Target Design area. </a:t>
            </a:r>
          </a:p>
          <a:p>
            <a:r>
              <a:rPr lang="en-US" dirty="0" smtClean="0">
                <a:ea typeface="ＭＳ Ｐゴシック" pitchFamily="34" charset="-128"/>
              </a:rPr>
              <a:t>The</a:t>
            </a:r>
            <a:r>
              <a:rPr lang="en-US" baseline="0" dirty="0" smtClean="0">
                <a:ea typeface="ＭＳ Ｐゴシック" pitchFamily="34" charset="-128"/>
              </a:rPr>
              <a:t> first option in the Target Design is where you want to place the hyperlink.</a:t>
            </a:r>
          </a:p>
          <a:p>
            <a:endParaRPr lang="en-US" baseline="0" dirty="0" smtClean="0">
              <a:ea typeface="ＭＳ Ｐゴシック" pitchFamily="34" charset="-128"/>
            </a:endParaRPr>
          </a:p>
          <a:p>
            <a:r>
              <a:rPr lang="en-US" baseline="0" dirty="0" smtClean="0">
                <a:ea typeface="ＭＳ Ｐゴシック" pitchFamily="34" charset="-128"/>
              </a:rPr>
              <a:t>(click)  By default, the target name links to the full text in this example.</a:t>
            </a:r>
          </a:p>
          <a:p>
            <a:r>
              <a:rPr lang="en-US" baseline="0" dirty="0" smtClean="0">
                <a:ea typeface="ＭＳ Ｐゴシック" pitchFamily="34" charset="-128"/>
              </a:rPr>
              <a:t>(click)  If you chose to have no linked text, it would look like this.  The user could still get to the full text using the ‘Go’ button.</a:t>
            </a:r>
          </a:p>
          <a:p>
            <a:r>
              <a:rPr lang="en-US" baseline="0" dirty="0" smtClean="0">
                <a:ea typeface="ＭＳ Ｐゴシック" pitchFamily="34" charset="-128"/>
              </a:rPr>
              <a:t>(click)  And lastly, this is what it would look like if you decided to use the service name to link to the full text.</a:t>
            </a: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The next option is to display</a:t>
            </a:r>
            <a:r>
              <a:rPr lang="en-US" baseline="0" dirty="0" smtClean="0">
                <a:ea typeface="ＭＳ Ｐゴシック" pitchFamily="34" charset="-128"/>
              </a:rPr>
              <a:t> or hide the headers. </a:t>
            </a:r>
          </a:p>
          <a:p>
            <a:endParaRPr lang="en-US" baseline="0" dirty="0" smtClean="0">
              <a:ea typeface="ＭＳ Ｐゴシック" pitchFamily="34" charset="-128"/>
            </a:endParaRPr>
          </a:p>
          <a:p>
            <a:r>
              <a:rPr lang="en-US" baseline="0" dirty="0" smtClean="0">
                <a:ea typeface="ＭＳ Ｐゴシック" pitchFamily="34" charset="-128"/>
              </a:rPr>
              <a:t>If the Display headers check box is selected (click), then you’ll see section headers appear in the SFX menu for each type of service. </a:t>
            </a:r>
          </a:p>
          <a:p>
            <a:r>
              <a:rPr lang="en-US" baseline="0" dirty="0" smtClean="0">
                <a:ea typeface="ＭＳ Ｐゴシック" pitchFamily="34" charset="-128"/>
              </a:rPr>
              <a:t>If the Display headers check box is not selected (click), then you will not see any section headers, but targets will still be grouped together. Notice in this example that full-text targets are listed together, and table of contents targets are listed together, but there are no section headers displayed.</a:t>
            </a:r>
          </a:p>
          <a:p>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The ‘Show Fill-in Boxes’ option allows the user to input</a:t>
            </a:r>
            <a:r>
              <a:rPr lang="en-US" baseline="0" dirty="0" smtClean="0">
                <a:ea typeface="ＭＳ Ｐゴシック" pitchFamily="34" charset="-128"/>
              </a:rPr>
              <a:t> their own year, volume, issue, and start page information into the menu.</a:t>
            </a:r>
          </a:p>
          <a:p>
            <a:endParaRPr lang="en-US" baseline="0" dirty="0" smtClean="0">
              <a:ea typeface="ＭＳ Ｐゴシック" pitchFamily="34" charset="-128"/>
            </a:endParaRPr>
          </a:p>
          <a:p>
            <a:r>
              <a:rPr lang="en-US" baseline="0" dirty="0" smtClean="0">
                <a:ea typeface="ＭＳ Ｐゴシック" pitchFamily="34" charset="-128"/>
              </a:rPr>
              <a:t>(click)  Here’s the Menu with the box unchecked, so we don’t see them,</a:t>
            </a:r>
          </a:p>
          <a:p>
            <a:r>
              <a:rPr lang="en-US" baseline="0" dirty="0" smtClean="0">
                <a:ea typeface="ＭＳ Ｐゴシック" pitchFamily="34" charset="-128"/>
              </a:rPr>
              <a:t>(click) and with the box checked</a:t>
            </a:r>
          </a:p>
          <a:p>
            <a:r>
              <a:rPr lang="en-US" b="1" i="1" baseline="0" dirty="0" smtClean="0">
                <a:ea typeface="ＭＳ Ｐゴシック" pitchFamily="34" charset="-128"/>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The ‘Show Go button’ – if</a:t>
            </a:r>
            <a:r>
              <a:rPr lang="en-US" baseline="0" dirty="0" smtClean="0">
                <a:ea typeface="ＭＳ Ｐゴシック" pitchFamily="34" charset="-128"/>
              </a:rPr>
              <a:t> you decide that you don’t want to show the go button, that’s possible too.</a:t>
            </a:r>
          </a:p>
          <a:p>
            <a:endParaRPr lang="en-US" baseline="0" dirty="0" smtClean="0">
              <a:ea typeface="ＭＳ Ｐゴシック" pitchFamily="34" charset="-128"/>
            </a:endParaRPr>
          </a:p>
          <a:p>
            <a:r>
              <a:rPr lang="en-US" baseline="0" dirty="0" smtClean="0">
                <a:ea typeface="ＭＳ Ｐゴシック" pitchFamily="34" charset="-128"/>
              </a:rPr>
              <a:t>(click)  Here’s what it looks like checked,</a:t>
            </a:r>
          </a:p>
          <a:p>
            <a:r>
              <a:rPr lang="en-US" baseline="0" dirty="0" smtClean="0">
                <a:ea typeface="ＭＳ Ｐゴシック" pitchFamily="34" charset="-128"/>
              </a:rPr>
              <a:t>(click) and unchecked.  Obviously if you decided not to make any of the text hyperlinked, you’d want to keep the go button.</a:t>
            </a:r>
          </a:p>
          <a:p>
            <a:endParaRPr lang="en-US" baseline="0" dirty="0" smtClean="0">
              <a:ea typeface="ＭＳ Ｐゴシック" pitchFamily="34" charset="-128"/>
            </a:endParaRPr>
          </a:p>
          <a:p>
            <a:r>
              <a:rPr lang="en-US" baseline="0" dirty="0" smtClean="0">
                <a:ea typeface="ＭＳ Ｐゴシック" pitchFamily="34" charset="-128"/>
              </a:rPr>
              <a:t>(click) Another thing to keep in mind is that if you decide to show the fill-in boxes, you’ll also want to keep the Go button.  Otherwise it’s not clear how to submit the changed year/volume/issue information.  It’s possible (you can hit enter while your cursor is in one of the text boxes), but it’s really not that intuitive.</a:t>
            </a:r>
            <a:endParaRPr 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It’s also possible to customize</a:t>
            </a:r>
            <a:r>
              <a:rPr lang="en-US" baseline="0" dirty="0" smtClean="0">
                <a:ea typeface="ＭＳ Ｐゴシック" pitchFamily="34" charset="-128"/>
              </a:rPr>
              <a:t> the icons that appear next to each link in the menu. (click) You can choose to make them all the same, remove them completely, or customize individual icons and upload them.  You could also choose to reassign the icons.</a:t>
            </a:r>
          </a:p>
          <a:p>
            <a:endParaRPr lang="en-US" baseline="0"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dirty="0" smtClean="0">
                <a:ea typeface="ＭＳ Ｐゴシック" pitchFamily="34" charset="-128"/>
              </a:rPr>
              <a:t>That covers many</a:t>
            </a:r>
            <a:r>
              <a:rPr lang="en-US" baseline="0" dirty="0" smtClean="0">
                <a:ea typeface="ＭＳ Ｐゴシック" pitchFamily="34" charset="-128"/>
              </a:rPr>
              <a:t> of the design elements available in the SFX menu. Now let’s talk about service precedence.</a:t>
            </a:r>
          </a:p>
          <a:p>
            <a:endParaRPr lang="en-US" baseline="0" dirty="0" smtClean="0">
              <a:ea typeface="ＭＳ Ｐゴシック" pitchFamily="34" charset="-128"/>
            </a:endParaRPr>
          </a:p>
          <a:p>
            <a:r>
              <a:rPr lang="en-US" baseline="0" dirty="0" smtClean="0">
                <a:ea typeface="ＭＳ Ｐゴシック" pitchFamily="34" charset="-128"/>
              </a:rPr>
              <a:t>Basically, it’s possible to control the order of the services that we see in the menu, in order of priority.  We can also decide what should be included in the basic services that we talked about with using a collapsible menu.</a:t>
            </a:r>
          </a:p>
          <a:p>
            <a:endParaRPr lang="en-US" baseline="0" dirty="0" smtClean="0">
              <a:ea typeface="ＭＳ Ｐゴシック" pitchFamily="34" charset="-128"/>
            </a:endParaRPr>
          </a:p>
          <a:p>
            <a:r>
              <a:rPr lang="en-US" baseline="0" dirty="0" smtClean="0">
                <a:ea typeface="ＭＳ Ｐゴシック" pitchFamily="34" charset="-128"/>
              </a:rPr>
              <a:t>(click) In my example, I’ve chosen make getFullTxt the top service – so any full-text services will appear first in the SFX menu if full-text is available, then any </a:t>
            </a:r>
            <a:r>
              <a:rPr lang="en-US" baseline="0" dirty="0" err="1" smtClean="0">
                <a:ea typeface="ＭＳ Ｐゴシック" pitchFamily="34" charset="-128"/>
              </a:rPr>
              <a:t>getselectedfulltxt</a:t>
            </a:r>
            <a:r>
              <a:rPr lang="en-US" baseline="0" dirty="0" smtClean="0">
                <a:ea typeface="ＭＳ Ｐゴシック" pitchFamily="34" charset="-128"/>
              </a:rPr>
              <a:t> services if applicable, etc.  </a:t>
            </a:r>
          </a:p>
          <a:p>
            <a:r>
              <a:rPr lang="en-US" baseline="0" dirty="0" smtClean="0">
                <a:ea typeface="ＭＳ Ｐゴシック" pitchFamily="34" charset="-128"/>
              </a:rPr>
              <a:t>I’ve also defined the basic group to include full text, selected full text, holdings, document delivery, and if applicable, a message if there’s no full text.  Remember that this configuration is going to be important if you decide to have the collapsible menu</a:t>
            </a:r>
            <a:r>
              <a:rPr lang="en-US" baseline="0" dirty="0" smtClean="0">
                <a:ea typeface="ＭＳ Ｐゴシック" pitchFamily="34" charset="-128"/>
              </a:rPr>
              <a:t>.</a:t>
            </a:r>
          </a:p>
          <a:p>
            <a:endParaRPr lang="en-US" baseline="0" dirty="0" smtClean="0">
              <a:ea typeface="ＭＳ Ｐゴシック" pitchFamily="34" charset="-128"/>
            </a:endParaRPr>
          </a:p>
          <a:p>
            <a:r>
              <a:rPr lang="en-US" baseline="0" dirty="0" smtClean="0">
                <a:ea typeface="ＭＳ Ｐゴシック" pitchFamily="34" charset="-128"/>
              </a:rPr>
              <a:t>If you have previously used the advanced SFX menu template to define service precedence, then clicking on the Run import precedence wizard button will import that current configuration for service precedence into this screen.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pPr defTabSz="882682">
              <a:defRPr/>
            </a:pPr>
            <a:r>
              <a:rPr lang="en-US" dirty="0" smtClean="0">
                <a:ea typeface="ＭＳ Ｐゴシック" pitchFamily="34" charset="-128"/>
              </a:rPr>
              <a:t>In a similar way, you can also define the target precedence.</a:t>
            </a:r>
            <a:r>
              <a:rPr lang="en-US" baseline="0" dirty="0" smtClean="0">
                <a:ea typeface="ＭＳ Ｐゴシック" pitchFamily="34" charset="-128"/>
              </a:rPr>
              <a:t>  By default, they’re going to display in alphabetical order.  In reality, most likely your users are going to use the first link in the list.</a:t>
            </a:r>
          </a:p>
          <a:p>
            <a:pPr defTabSz="882682">
              <a:defRPr/>
            </a:pPr>
            <a:endParaRPr lang="en-US" dirty="0" smtClean="0">
              <a:ea typeface="ＭＳ Ｐゴシック" pitchFamily="34" charset="-128"/>
            </a:endParaRPr>
          </a:p>
          <a:p>
            <a:r>
              <a:rPr lang="en-US" baseline="0" dirty="0" smtClean="0">
                <a:ea typeface="ＭＳ Ｐゴシック" pitchFamily="34" charset="-128"/>
              </a:rPr>
              <a:t>So for example, if you have full text available from </a:t>
            </a:r>
            <a:r>
              <a:rPr lang="en-US" baseline="0" dirty="0" err="1" smtClean="0">
                <a:ea typeface="ＭＳ Ｐゴシック" pitchFamily="34" charset="-128"/>
              </a:rPr>
              <a:t>Metapress</a:t>
            </a:r>
            <a:r>
              <a:rPr lang="en-US" baseline="0" dirty="0" smtClean="0">
                <a:ea typeface="ＭＳ Ｐゴシック" pitchFamily="34" charset="-128"/>
              </a:rPr>
              <a:t> </a:t>
            </a:r>
            <a:r>
              <a:rPr lang="en-US" baseline="0" dirty="0" err="1" smtClean="0">
                <a:ea typeface="ＭＳ Ｐゴシック" pitchFamily="34" charset="-128"/>
              </a:rPr>
              <a:t>Baywood</a:t>
            </a:r>
            <a:r>
              <a:rPr lang="en-US" baseline="0" dirty="0" smtClean="0">
                <a:ea typeface="ＭＳ Ｐゴシック" pitchFamily="34" charset="-128"/>
              </a:rPr>
              <a:t> Publishing Company and </a:t>
            </a:r>
            <a:r>
              <a:rPr lang="en-US" baseline="0" dirty="0" err="1" smtClean="0">
                <a:ea typeface="ＭＳ Ｐゴシック" pitchFamily="34" charset="-128"/>
              </a:rPr>
              <a:t>Metapress</a:t>
            </a:r>
            <a:r>
              <a:rPr lang="en-US" baseline="0" dirty="0" smtClean="0">
                <a:ea typeface="ＭＳ Ｐゴシック" pitchFamily="34" charset="-128"/>
              </a:rPr>
              <a:t> Journal, they’re going to be using the </a:t>
            </a:r>
            <a:r>
              <a:rPr lang="en-US" baseline="0" dirty="0" err="1" smtClean="0">
                <a:ea typeface="ＭＳ Ｐゴシック" pitchFamily="34" charset="-128"/>
              </a:rPr>
              <a:t>Metapress</a:t>
            </a:r>
            <a:r>
              <a:rPr lang="en-US" baseline="0" dirty="0" smtClean="0">
                <a:ea typeface="ＭＳ Ｐゴシック" pitchFamily="34" charset="-128"/>
              </a:rPr>
              <a:t> </a:t>
            </a:r>
            <a:r>
              <a:rPr lang="en-US" baseline="0" dirty="0" err="1" smtClean="0">
                <a:ea typeface="ＭＳ Ｐゴシック" pitchFamily="34" charset="-128"/>
              </a:rPr>
              <a:t>Baywood</a:t>
            </a:r>
            <a:r>
              <a:rPr lang="en-US" baseline="0" dirty="0" smtClean="0">
                <a:ea typeface="ＭＳ Ｐゴシック" pitchFamily="34" charset="-128"/>
              </a:rPr>
              <a:t> Publishing Company full text link first.  Remember this when you’re running usage statistics.</a:t>
            </a:r>
          </a:p>
          <a:p>
            <a:endParaRPr lang="en-US" baseline="0" dirty="0" smtClean="0">
              <a:ea typeface="ＭＳ Ｐゴシック" pitchFamily="34" charset="-128"/>
            </a:endParaRPr>
          </a:p>
          <a:p>
            <a:r>
              <a:rPr lang="en-US" baseline="0" dirty="0" smtClean="0">
                <a:ea typeface="ＭＳ Ｐゴシック" pitchFamily="34" charset="-128"/>
              </a:rPr>
              <a:t>If you wanted to showcase your subscription resources first, you could opt to put all of your free targets in the ‘Targets to be placed last’ section.</a:t>
            </a:r>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288" tIns="46643" rIns="93288" bIns="46643"/>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6"/>
            <a:r>
              <a:rPr lang="en-US" baseline="0" dirty="0" smtClean="0">
                <a:ea typeface="ＭＳ Ｐゴシック" pitchFamily="34" charset="-128"/>
              </a:rPr>
              <a:t>Once you’ve made any changes in the Menu Design area, you can save them by clicking on Save in the left menu.</a:t>
            </a:r>
          </a:p>
          <a:p>
            <a:pPr defTabSz="907176"/>
            <a:r>
              <a:rPr lang="en-US" baseline="0" dirty="0" smtClean="0">
                <a:ea typeface="ＭＳ Ｐゴシック" pitchFamily="34" charset="-128"/>
              </a:rPr>
              <a:t>Notice you also have the option to load the defaults, and load your last saved changes.</a:t>
            </a:r>
          </a:p>
        </p:txBody>
      </p:sp>
      <p:sp>
        <p:nvSpPr>
          <p:cNvPr id="4" name="Slide Number Placeholder 3"/>
          <p:cNvSpPr>
            <a:spLocks noGrp="1"/>
          </p:cNvSpPr>
          <p:nvPr>
            <p:ph type="sldNum" sz="quarter" idx="10"/>
          </p:nvPr>
        </p:nvSpPr>
        <p:spPr/>
        <p:txBody>
          <a:bodyPr/>
          <a:lstStyle/>
          <a:p>
            <a:fld id="{D0C5F65E-AE82-496A-90B0-3B6D6479628E}" type="slidenum">
              <a:rPr lang="ar-SA" smtClean="0"/>
              <a:pPr/>
              <a:t>20</a:t>
            </a:fld>
            <a:endParaRPr lang="en-US">
              <a:cs typeface="Arial" pitchFamily="34" charset="0"/>
            </a:endParaRPr>
          </a:p>
        </p:txBody>
      </p:sp>
    </p:spTree>
    <p:extLst>
      <p:ext uri="{BB962C8B-B14F-4D97-AF65-F5344CB8AC3E}">
        <p14:creationId xmlns:p14="http://schemas.microsoft.com/office/powerpoint/2010/main" val="508858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leave the Menu Design</a:t>
            </a:r>
            <a:r>
              <a:rPr lang="en-US" baseline="0" dirty="0" smtClean="0"/>
              <a:t> tab, let’s look at the other options that are available from the General Configuration area. </a:t>
            </a:r>
          </a:p>
          <a:p>
            <a:endParaRPr lang="en-US" dirty="0" smtClean="0"/>
          </a:p>
          <a:p>
            <a:r>
              <a:rPr lang="en-US" baseline="0" dirty="0" smtClean="0"/>
              <a:t>This </a:t>
            </a:r>
            <a:r>
              <a:rPr lang="en-US" baseline="0" dirty="0" smtClean="0"/>
              <a:t>tab allows you to configure several things – </a:t>
            </a:r>
            <a:r>
              <a:rPr lang="en-US" baseline="0" dirty="0" smtClean="0"/>
              <a:t>and by </a:t>
            </a:r>
            <a:r>
              <a:rPr lang="en-US" baseline="0" dirty="0" smtClean="0"/>
              <a:t>default </a:t>
            </a:r>
            <a:r>
              <a:rPr lang="en-US" baseline="0" dirty="0" smtClean="0"/>
              <a:t>a couple of these </a:t>
            </a:r>
            <a:r>
              <a:rPr lang="en-US" baseline="0" dirty="0" smtClean="0"/>
              <a:t>options are turned on:</a:t>
            </a:r>
          </a:p>
          <a:p>
            <a:endParaRPr lang="en-US" dirty="0" smtClean="0"/>
          </a:p>
          <a:p>
            <a:pPr marL="170096" indent="-170096">
              <a:buFont typeface="Arial" pitchFamily="34" charset="0"/>
              <a:buChar char="•"/>
            </a:pPr>
            <a:r>
              <a:rPr lang="en-US" dirty="0" smtClean="0"/>
              <a:t>You can decide whether you want to give users a warning in the SFX menu if the item may not be available because of embargos or a</a:t>
            </a:r>
            <a:r>
              <a:rPr lang="en-US" baseline="0" dirty="0" smtClean="0"/>
              <a:t> rolling year period.</a:t>
            </a:r>
          </a:p>
          <a:p>
            <a:endParaRPr lang="en-US" baseline="0" dirty="0" smtClean="0"/>
          </a:p>
          <a:p>
            <a:pPr marL="170096" indent="-170096">
              <a:buFont typeface="Arial" pitchFamily="34" charset="0"/>
              <a:buChar char="•"/>
            </a:pPr>
            <a:r>
              <a:rPr lang="en-US" baseline="0" dirty="0" smtClean="0"/>
              <a:t>If the source for an article (for example, the publisher who originally published the article) is also an active target, you can have that target display first in the SFX menu. The idea is that that target will probably be the best target to use because the article originated there.</a:t>
            </a:r>
            <a:endParaRPr lang="en-US" dirty="0" smtClean="0"/>
          </a:p>
          <a:p>
            <a:endParaRPr lang="en-US" dirty="0" smtClean="0"/>
          </a:p>
          <a:p>
            <a:pPr marL="170096" indent="-170096">
              <a:buFont typeface="Arial" pitchFamily="34" charset="0"/>
              <a:buChar char="•"/>
            </a:pPr>
            <a:r>
              <a:rPr lang="en-US" dirty="0" smtClean="0"/>
              <a:t>You</a:t>
            </a:r>
            <a:r>
              <a:rPr lang="en-US" baseline="0" dirty="0" smtClean="0"/>
              <a:t> </a:t>
            </a:r>
            <a:r>
              <a:rPr lang="en-US" baseline="0" dirty="0" smtClean="0"/>
              <a:t>are also able to enable or disable the mobile user interface SFX menu. We talked briefly about the Mobile user interface in the A-Z List user interface configuration session. Note that if the SFX menu mobile interface is disabled, the </a:t>
            </a:r>
            <a:r>
              <a:rPr lang="en-US" dirty="0" smtClean="0"/>
              <a:t>A-Z list</a:t>
            </a:r>
            <a:r>
              <a:rPr lang="en-US" baseline="0" dirty="0" smtClean="0"/>
              <a:t> mobile interface is still enabled</a:t>
            </a:r>
            <a:r>
              <a:rPr lang="en-US" dirty="0" smtClean="0"/>
              <a:t>.</a:t>
            </a:r>
          </a:p>
          <a:p>
            <a:pPr marL="170096" indent="-170096">
              <a:buFont typeface="Arial" pitchFamily="34" charset="0"/>
              <a:buChar char="•"/>
            </a:pPr>
            <a:endParaRPr lang="en-US" dirty="0" smtClean="0"/>
          </a:p>
          <a:p>
            <a:pPr marL="170096" indent="-170096">
              <a:buFont typeface="Arial" pitchFamily="34" charset="0"/>
              <a:buChar char="•"/>
            </a:pPr>
            <a:r>
              <a:rPr lang="en-US" dirty="0" smtClean="0"/>
              <a:t>Lastly, you’re able to decide if you want to turn off the SFX banner in the SFX menu if the user is in Primo and views the SFX menu</a:t>
            </a:r>
            <a:r>
              <a:rPr lang="en-US" baseline="0" dirty="0" smtClean="0"/>
              <a:t>. Only target services will be shown in the SFX menu from Primo if this option is selected.</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21</a:t>
            </a:fld>
            <a:endParaRPr lang="en-US">
              <a:cs typeface="Arial" pitchFamily="34" charset="0"/>
            </a:endParaRPr>
          </a:p>
        </p:txBody>
      </p:sp>
    </p:spTree>
    <p:extLst>
      <p:ext uri="{BB962C8B-B14F-4D97-AF65-F5344CB8AC3E}">
        <p14:creationId xmlns:p14="http://schemas.microsoft.com/office/powerpoint/2010/main" val="823133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b="0" dirty="0" smtClean="0">
                <a:ea typeface="ＭＳ Ｐゴシック" pitchFamily="34" charset="-128"/>
              </a:rPr>
              <a:t>Display</a:t>
            </a:r>
            <a:r>
              <a:rPr lang="en-US" b="0" baseline="0" dirty="0" smtClean="0">
                <a:ea typeface="ＭＳ Ｐゴシック" pitchFamily="34" charset="-128"/>
              </a:rPr>
              <a:t> logic – here’s a fun one to play with.</a:t>
            </a:r>
          </a:p>
          <a:p>
            <a:endParaRPr lang="en-US" b="0" baseline="0" dirty="0" smtClean="0">
              <a:ea typeface="ＭＳ Ｐゴシック" pitchFamily="34" charset="-128"/>
            </a:endParaRPr>
          </a:p>
          <a:p>
            <a:r>
              <a:rPr lang="en-US" b="0" baseline="0" dirty="0" smtClean="0">
                <a:ea typeface="ＭＳ Ｐゴシック" pitchFamily="34" charset="-128"/>
              </a:rPr>
              <a:t>You may have noticed earlier in some of the examples I gave that the full text was available through multiple targets, or full text and TOC information was available in the same menu.   Well, you may not want to give all of those options to your users – you really want a nice clean menu without a lot of extraneous information in it.</a:t>
            </a:r>
          </a:p>
          <a:p>
            <a:endParaRPr lang="en-US" b="0" baseline="0" dirty="0" smtClean="0">
              <a:ea typeface="ＭＳ Ｐゴシック" pitchFamily="34" charset="-128"/>
            </a:endParaRPr>
          </a:p>
          <a:p>
            <a:r>
              <a:rPr lang="en-US" b="0" baseline="0" dirty="0" smtClean="0">
                <a:ea typeface="ＭＳ Ｐゴシック" pitchFamily="34" charset="-128"/>
              </a:rPr>
              <a:t>Here’s a great example. </a:t>
            </a:r>
            <a:r>
              <a:rPr lang="en-US" b="1" baseline="0" dirty="0" smtClean="0">
                <a:ea typeface="ＭＳ Ｐゴシック" pitchFamily="34" charset="-128"/>
              </a:rPr>
              <a:t>(click) </a:t>
            </a:r>
          </a:p>
          <a:p>
            <a:r>
              <a:rPr lang="en-US" b="0" baseline="0" dirty="0" smtClean="0">
                <a:ea typeface="ＭＳ Ｐゴシック" pitchFamily="34" charset="-128"/>
              </a:rPr>
              <a:t>We can see here that the full text is available from three EBSCO databases, not to mention that it’s also available from two other vendors, Gale and ProQuest. The table of contents is also available for this article, again, from three EBSCO databases.  You may decide that you really just want to display a full text link from each vendor, and you want to suppress the Table of Contents services in this case, because you’re already providing links to the full text.</a:t>
            </a:r>
          </a:p>
          <a:p>
            <a:endParaRPr lang="en-US" b="0" baseline="0" dirty="0" smtClean="0">
              <a:ea typeface="ＭＳ Ｐゴシック" pitchFamily="34" charset="-128"/>
            </a:endParaRPr>
          </a:p>
          <a:p>
            <a:r>
              <a:rPr lang="en-US" b="0" baseline="0" dirty="0" smtClean="0">
                <a:ea typeface="ＭＳ Ｐゴシック" pitchFamily="34" charset="-128"/>
              </a:rPr>
              <a:t>Now, it's possible to shut one or more of these services off or inactivate the services, but you may not want to do that - because it could be that with another article the full text isn't available, and you'd want to make sure that at least you gave your users the option to get to the Table of Contents.</a:t>
            </a:r>
          </a:p>
          <a:p>
            <a:endParaRPr lang="en-US" b="0" baseline="0" dirty="0" smtClean="0">
              <a:ea typeface="ＭＳ Ｐゴシック" pitchFamily="34" charset="-128"/>
            </a:endParaRPr>
          </a:p>
          <a:p>
            <a:r>
              <a:rPr lang="en-US" b="0" baseline="0" dirty="0" smtClean="0">
                <a:ea typeface="ＭＳ Ｐゴシック" pitchFamily="34" charset="-128"/>
              </a:rPr>
              <a:t>So Display Logic allows you to think about conditions you want to apply to the services that are displayed. </a:t>
            </a:r>
            <a:r>
              <a:rPr lang="en-US" b="1" baseline="0" dirty="0" smtClean="0">
                <a:ea typeface="ＭＳ Ｐゴシック" pitchFamily="34" charset="-128"/>
              </a:rPr>
              <a:t>(click)</a:t>
            </a:r>
            <a:endParaRPr lang="en-US" b="1"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Some of the default rules here can</a:t>
            </a:r>
            <a:r>
              <a:rPr lang="en-US" baseline="0" dirty="0" smtClean="0">
                <a:ea typeface="ＭＳ Ｐゴシック" pitchFamily="34" charset="-128"/>
              </a:rPr>
              <a:t> help you do just that. This first rule, which I have active already, is saying that if the full text is available from a target, don't show the abstract.  There's a condition - </a:t>
            </a:r>
            <a:r>
              <a:rPr lang="en-US" i="1" baseline="0" dirty="0" smtClean="0">
                <a:ea typeface="ＭＳ Ｐゴシック" pitchFamily="34" charset="-128"/>
              </a:rPr>
              <a:t>if</a:t>
            </a:r>
            <a:r>
              <a:rPr lang="en-US" baseline="0" dirty="0" smtClean="0">
                <a:ea typeface="ＭＳ Ｐゴシック" pitchFamily="34" charset="-128"/>
              </a:rPr>
              <a:t> I'm getting the full text from a target, I only want to suppress the abstract from the same target.  The next rule states that if full text is available, I want to suppress document delivery.</a:t>
            </a:r>
          </a:p>
          <a:p>
            <a:endParaRPr lang="en-US" baseline="0" dirty="0" smtClean="0">
              <a:ea typeface="ＭＳ Ｐゴシック" pitchFamily="34" charset="-128"/>
            </a:endParaRPr>
          </a:p>
          <a:p>
            <a:r>
              <a:rPr lang="en-US" baseline="0" dirty="0" smtClean="0">
                <a:ea typeface="ＭＳ Ｐゴシック" pitchFamily="34" charset="-128"/>
              </a:rPr>
              <a:t>And so on - you can actually get very specific with these logic rules, and this will help you create a clutter-free SFX Menu.</a:t>
            </a:r>
            <a:endParaRPr 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b="0" dirty="0" smtClean="0">
                <a:ea typeface="ＭＳ Ｐゴシック" pitchFamily="34" charset="-128"/>
              </a:rPr>
              <a:t>Proxy and CrossRef</a:t>
            </a:r>
            <a:r>
              <a:rPr lang="en-US" b="0" baseline="0" dirty="0" smtClean="0">
                <a:ea typeface="ＭＳ Ｐゴシック" pitchFamily="34" charset="-128"/>
              </a:rPr>
              <a:t> – In this area, you can enter and configure your Proxy details and enable CrossRef.  </a:t>
            </a:r>
            <a:r>
              <a:rPr lang="en-US" dirty="0" smtClean="0">
                <a:ea typeface="ＭＳ Ｐゴシック" pitchFamily="34" charset="-128"/>
              </a:rPr>
              <a:t>Let’s talk about your</a:t>
            </a:r>
            <a:r>
              <a:rPr lang="en-US" baseline="0" dirty="0" smtClean="0">
                <a:ea typeface="ＭＳ Ｐゴシック" pitchFamily="34" charset="-128"/>
              </a:rPr>
              <a:t> proxy first.</a:t>
            </a:r>
          </a:p>
          <a:p>
            <a:r>
              <a:rPr lang="en-US" dirty="0"/>
              <a:t> </a:t>
            </a:r>
          </a:p>
          <a:p>
            <a:r>
              <a:rPr lang="en-US" dirty="0"/>
              <a:t>When creating target URLs, SFX can direct end users to go through your proxy server. The proxy server determines the IP address of the  user and checks to see whether the user on campus or off campus. If the user is on campus, they go straight to the to the target.  If the user is off campus, they’re asked to log into the proxy server. The proxy then goes out to the databases to get the web pages and send them back to the user.   Since your proxy is on the library’s network, the database vendors recognize the IP address as belonging to your institution.</a:t>
            </a:r>
          </a:p>
          <a:p>
            <a:endParaRPr lang="en-US" dirty="0"/>
          </a:p>
          <a:p>
            <a:pPr defTabSz="882682">
              <a:defRPr/>
            </a:pPr>
            <a:r>
              <a:rPr lang="en-US" dirty="0"/>
              <a:t>SFX supports EZProxy, Innovative WAM, </a:t>
            </a:r>
            <a:r>
              <a:rPr lang="en-US" dirty="0" smtClean="0"/>
              <a:t>LIBPROXY,</a:t>
            </a:r>
            <a:r>
              <a:rPr lang="en-US" baseline="0" dirty="0" smtClean="0"/>
              <a:t> and WEB_PROXY.</a:t>
            </a:r>
            <a:endParaRPr lang="en-US" dirty="0"/>
          </a:p>
          <a:p>
            <a:pPr defTabSz="882682">
              <a:defRPr/>
            </a:pPr>
            <a:endParaRPr lang="en-US" dirty="0"/>
          </a:p>
          <a:p>
            <a:pPr defTabSz="882682">
              <a:defRPr/>
            </a:pPr>
            <a:r>
              <a:rPr lang="en-US" dirty="0"/>
              <a:t>You’d set up your proxy to work here.  When I click on ‘Add Proxy Settings, I get a pop-up window (click).  If I’m in a consortium, I select my institute – in this case, I’m just going to use the default.  I select my proxy type, then decide when I want to invoke the proxy.  If I select </a:t>
            </a:r>
            <a:r>
              <a:rPr lang="en-US" dirty="0" smtClean="0"/>
              <a:t>Yes</a:t>
            </a:r>
            <a:r>
              <a:rPr lang="en-US" dirty="0"/>
              <a:t>, my proxy will be used for all targets. </a:t>
            </a:r>
            <a:r>
              <a:rPr lang="en-US" dirty="0" smtClean="0"/>
              <a:t>If I select No, the proxy won’t be used for any targets. </a:t>
            </a:r>
            <a:r>
              <a:rPr lang="en-US" dirty="0"/>
              <a:t>If I choose ‘selective’, I can control whether or not I want to use the proxy at the target level</a:t>
            </a:r>
            <a:r>
              <a:rPr lang="en-US" dirty="0" smtClean="0"/>
              <a:t>. (click)  The</a:t>
            </a:r>
            <a:r>
              <a:rPr lang="en-US" baseline="0" dirty="0" smtClean="0"/>
              <a:t> Selective option</a:t>
            </a:r>
            <a:r>
              <a:rPr lang="en-US" dirty="0" smtClean="0"/>
              <a:t> </a:t>
            </a:r>
            <a:r>
              <a:rPr lang="en-US" dirty="0"/>
              <a:t>is handy if you find that your having technical issues with a particular database, or if you have a lot of free targets active – there’s no need to proxy a free target, and you can save your proxy server some traffic.</a:t>
            </a:r>
          </a:p>
          <a:p>
            <a:endParaRPr lang="en-US" dirty="0"/>
          </a:p>
          <a:p>
            <a:endParaRPr lang="en-US"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baseline="0" dirty="0" smtClean="0">
                <a:ea typeface="ＭＳ Ｐゴシック" pitchFamily="34" charset="-128"/>
              </a:rPr>
              <a:t>For </a:t>
            </a:r>
            <a:r>
              <a:rPr lang="en-US" baseline="0" dirty="0" err="1" smtClean="0">
                <a:ea typeface="ＭＳ Ｐゴシック" pitchFamily="34" charset="-128"/>
              </a:rPr>
              <a:t>CrossRef</a:t>
            </a:r>
            <a:r>
              <a:rPr lang="en-US" baseline="0" dirty="0" smtClean="0">
                <a:ea typeface="ＭＳ Ｐゴシック" pitchFamily="34" charset="-128"/>
              </a:rPr>
              <a:t>, see just a radio button choice here, asking you if you want enable the </a:t>
            </a:r>
            <a:r>
              <a:rPr lang="en-US" baseline="0" dirty="0" err="1" smtClean="0">
                <a:ea typeface="ＭＳ Ｐゴシック" pitchFamily="34" charset="-128"/>
              </a:rPr>
              <a:t>CrossRef</a:t>
            </a:r>
            <a:r>
              <a:rPr lang="en-US" baseline="0" dirty="0" smtClean="0">
                <a:ea typeface="ＭＳ Ｐゴシック" pitchFamily="34" charset="-128"/>
              </a:rPr>
              <a:t> connection or not.  By default, it’s on.</a:t>
            </a:r>
          </a:p>
          <a:p>
            <a:endParaRPr lang="en-US" baseline="0" dirty="0" smtClean="0">
              <a:ea typeface="ＭＳ Ｐゴシック" pitchFamily="34" charset="-128"/>
            </a:endParaRPr>
          </a:p>
          <a:p>
            <a:r>
              <a:rPr lang="en-US" baseline="0" dirty="0" smtClean="0">
                <a:ea typeface="ＭＳ Ｐゴシック" pitchFamily="34" charset="-128"/>
              </a:rPr>
              <a:t>To give you a little background, </a:t>
            </a:r>
            <a:r>
              <a:rPr lang="en-US" baseline="0" dirty="0" err="1" smtClean="0">
                <a:ea typeface="ＭＳ Ｐゴシック" pitchFamily="34" charset="-128"/>
              </a:rPr>
              <a:t>CrossRef</a:t>
            </a:r>
            <a:r>
              <a:rPr lang="en-US" baseline="0" dirty="0" smtClean="0">
                <a:ea typeface="ＭＳ Ｐゴシック" pitchFamily="34" charset="-128"/>
              </a:rPr>
              <a:t> is the official DOI registration agency for scholarly and professional publications – DOI stands for Digital Object Identifier – it’s a standard identifier for articles and other digital objects that allows you to link directly to them based on the DOI itself.  Using the DOI example here, the 10.1103 typically represents the publisher. The other information seen in the DOI represents title of the journal, the volume and the page number.</a:t>
            </a:r>
          </a:p>
          <a:p>
            <a:endParaRPr lang="en-US" baseline="0" dirty="0" smtClean="0">
              <a:ea typeface="ＭＳ Ｐゴシック" pitchFamily="34" charset="-128"/>
            </a:endParaRPr>
          </a:p>
          <a:p>
            <a:pPr defTabSz="907176">
              <a:defRPr/>
            </a:pPr>
            <a:r>
              <a:rPr lang="en-US" baseline="0" dirty="0" smtClean="0">
                <a:ea typeface="ＭＳ Ｐゴシック" pitchFamily="34" charset="-128"/>
              </a:rPr>
              <a:t>During your implementation, you’ll be asked to register with CrossRef as a library affiliate. </a:t>
            </a:r>
            <a:r>
              <a:rPr lang="en-US" dirty="0" smtClean="0"/>
              <a:t>You'll need to add your </a:t>
            </a:r>
            <a:r>
              <a:rPr lang="en-US" dirty="0" err="1" smtClean="0"/>
              <a:t>CrossRef</a:t>
            </a:r>
            <a:r>
              <a:rPr lang="en-US" dirty="0" smtClean="0"/>
              <a:t> affiliate user name and password to a configuration file on the server.  The Advanced Users Guide provides more detailed instructions,</a:t>
            </a:r>
            <a:r>
              <a:rPr lang="en-US" baseline="0" dirty="0" smtClean="0"/>
              <a:t> but this is something that we’re most likely setting up for you during implementation.</a:t>
            </a:r>
            <a:endParaRPr lang="en-US" dirty="0" smtClean="0"/>
          </a:p>
          <a:p>
            <a:endParaRPr lang="en-US" baseline="0" dirty="0" smtClean="0">
              <a:ea typeface="ＭＳ Ｐゴシック" pitchFamily="34" charset="-128"/>
            </a:endParaRPr>
          </a:p>
          <a:p>
            <a:r>
              <a:rPr lang="en-US" baseline="0" dirty="0" smtClean="0">
                <a:ea typeface="ＭＳ Ｐゴシック" pitchFamily="34" charset="-128"/>
              </a:rPr>
              <a:t>There are a number of reasons why we ask you to register with </a:t>
            </a:r>
            <a:r>
              <a:rPr lang="en-US" baseline="0" dirty="0" err="1" smtClean="0">
                <a:ea typeface="ＭＳ Ｐゴシック" pitchFamily="34" charset="-128"/>
              </a:rPr>
              <a:t>CrossRef</a:t>
            </a:r>
            <a:r>
              <a:rPr lang="en-US" baseline="0" dirty="0" smtClean="0">
                <a:ea typeface="ＭＳ Ｐゴシック" pitchFamily="34" charset="-128"/>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pPr defTabSz="882682">
              <a:defRPr/>
            </a:pPr>
            <a:r>
              <a:rPr lang="en-US" dirty="0" smtClean="0"/>
              <a:t>The first reason why we ask you to register with </a:t>
            </a:r>
            <a:r>
              <a:rPr lang="en-US" dirty="0" err="1" smtClean="0"/>
              <a:t>CrossRef</a:t>
            </a:r>
            <a:r>
              <a:rPr lang="en-US" dirty="0" smtClean="0"/>
              <a:t> is to enable article-level linking.</a:t>
            </a:r>
            <a:r>
              <a:rPr lang="en-US" baseline="0" dirty="0" smtClean="0"/>
              <a:t> </a:t>
            </a:r>
            <a:r>
              <a:rPr lang="en-US" dirty="0" smtClean="0"/>
              <a:t>Also during your implementation,</a:t>
            </a:r>
            <a:r>
              <a:rPr lang="en-US" baseline="0" dirty="0" smtClean="0"/>
              <a:t> you’ll probably be </a:t>
            </a:r>
            <a:r>
              <a:rPr lang="en-US" dirty="0" smtClean="0"/>
              <a:t>activating the DOI target - when the SFX server receives a DOI, DOI linking can be provided.</a:t>
            </a:r>
            <a:r>
              <a:rPr lang="en-US" baseline="0" dirty="0" smtClean="0"/>
              <a:t>  </a:t>
            </a:r>
            <a:r>
              <a:rPr lang="en-US" dirty="0" smtClean="0"/>
              <a:t>In other cases SFX targets may require a DOI to create an article level link.  However, the SFX source doesn't always send the DOI as metadata in the OpenURL.  When it's not there, SFX can retrieve the DOI from the CrossRef database. </a:t>
            </a:r>
          </a:p>
          <a:p>
            <a:endParaRPr lang="en-US" dirty="0" smtClean="0"/>
          </a:p>
          <a:p>
            <a:r>
              <a:rPr lang="en-US" dirty="0" smtClean="0"/>
              <a:t>The targets that use DOI Linking contain a field called 'CrossRef Supported with a 'yes' value in the View and Edit windows of the target service</a:t>
            </a:r>
            <a:r>
              <a:rPr lang="en-US" baseline="0" dirty="0" smtClean="0"/>
              <a:t> – you may remember this from the Activating Resources session.</a:t>
            </a:r>
            <a:endParaRPr lang="en-US" dirty="0" smtClean="0"/>
          </a:p>
          <a:p>
            <a:endParaRPr lang="en-US" dirty="0" smtClean="0"/>
          </a:p>
          <a:p>
            <a:r>
              <a:rPr lang="en-US" dirty="0" smtClean="0"/>
              <a:t>(click) Another reason</a:t>
            </a:r>
            <a:r>
              <a:rPr lang="en-US" baseline="0" dirty="0" smtClean="0"/>
              <a:t> to register with CrossRef is that s</a:t>
            </a:r>
            <a:r>
              <a:rPr lang="en-US" dirty="0" smtClean="0"/>
              <a:t>ometimes an SFX source sends a DOI through the OpenURL, but doesn't send any other metadata.  SFX can use the CrossRef database to augment the OpenURL so that the targets</a:t>
            </a:r>
            <a:r>
              <a:rPr lang="en-US" baseline="0" dirty="0" smtClean="0"/>
              <a:t> </a:t>
            </a:r>
            <a:r>
              <a:rPr lang="en-US" dirty="0" smtClean="0"/>
              <a:t>will have more information to work with.</a:t>
            </a:r>
          </a:p>
          <a:p>
            <a:endParaRPr lang="en-US" dirty="0" smtClean="0"/>
          </a:p>
          <a:p>
            <a:r>
              <a:rPr lang="en-US" dirty="0" smtClean="0"/>
              <a:t>(click) And lastly, CrossRef </a:t>
            </a:r>
            <a:r>
              <a:rPr lang="en-US" baseline="0" dirty="0" smtClean="0"/>
              <a:t>can ensure that your users are l</a:t>
            </a:r>
            <a:r>
              <a:rPr lang="en-US" dirty="0" smtClean="0"/>
              <a:t>inking to the appropriate copy:  By default, when your users click on a CrossRef or DOI link in a source, they're going to be linked to the full text at the publisher's Web site.  However, this may not be the link you want - for example, you may host the journal locally, or subscribe to the journal through </a:t>
            </a:r>
            <a:r>
              <a:rPr lang="en-US" dirty="0" smtClean="0"/>
              <a:t>an </a:t>
            </a:r>
            <a:r>
              <a:rPr lang="en-US" dirty="0" smtClean="0"/>
              <a:t>aggregator.  As a CrossRef library affiliate, you can ensure that when your users click on a CrossRef or DOI link, they're going to go to your SFX server,</a:t>
            </a:r>
            <a:r>
              <a:rPr lang="en-US" baseline="0" dirty="0" smtClean="0"/>
              <a:t> and not directly to the publisher’s site.</a:t>
            </a:r>
          </a:p>
          <a:p>
            <a:endParaRPr lang="en-US" baseline="0" dirty="0" smtClean="0"/>
          </a:p>
          <a:p>
            <a:r>
              <a:rPr lang="en-US" baseline="0" dirty="0" smtClean="0"/>
              <a:t>So that’s an awful lot of information surrounding this one little radio button!</a:t>
            </a:r>
            <a:endParaRPr lang="en-US" dirty="0" smtClean="0"/>
          </a:p>
          <a:p>
            <a:endParaRPr lang="en-US" baseline="0"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b="0" dirty="0" smtClean="0">
                <a:ea typeface="ＭＳ Ｐゴシック" pitchFamily="34" charset="-128"/>
              </a:rPr>
              <a:t>Our next menu</a:t>
            </a:r>
            <a:r>
              <a:rPr lang="en-US" b="0" baseline="0" dirty="0" smtClean="0">
                <a:ea typeface="ＭＳ Ｐゴシック" pitchFamily="34" charset="-128"/>
              </a:rPr>
              <a:t> configuration option is </a:t>
            </a:r>
            <a:r>
              <a:rPr lang="en-US" b="0" dirty="0" err="1" smtClean="0">
                <a:ea typeface="ＭＳ Ｐゴシック" pitchFamily="34" charset="-128"/>
              </a:rPr>
              <a:t>Direct</a:t>
            </a:r>
            <a:r>
              <a:rPr lang="en-US" b="0" baseline="0" dirty="0" err="1" smtClean="0">
                <a:ea typeface="ＭＳ Ｐゴシック" pitchFamily="34" charset="-128"/>
              </a:rPr>
              <a:t>Link</a:t>
            </a:r>
            <a:r>
              <a:rPr lang="en-US" b="0" baseline="0" dirty="0" smtClean="0">
                <a:ea typeface="ＭＳ Ｐゴシック" pitchFamily="34" charset="-128"/>
              </a:rPr>
              <a:t>. In short, when DirectLink is enabled, the user can click on the SFX button in the source system and be passed directly to the full text, bypassing the SFX Menu completely.</a:t>
            </a:r>
          </a:p>
          <a:p>
            <a:endParaRPr lang="en-US" b="0" baseline="0" dirty="0" smtClean="0">
              <a:ea typeface="ＭＳ Ｐゴシック" pitchFamily="34" charset="-128"/>
            </a:endParaRPr>
          </a:p>
          <a:p>
            <a:r>
              <a:rPr lang="en-US" b="0" baseline="0" dirty="0" smtClean="0">
                <a:ea typeface="ＭＳ Ｐゴシック" pitchFamily="34" charset="-128"/>
              </a:rPr>
              <a:t>There are several decisions you’ll need to make if you decide to enable </a:t>
            </a:r>
            <a:r>
              <a:rPr lang="en-US" b="0" baseline="0" dirty="0" err="1" smtClean="0">
                <a:ea typeface="ＭＳ Ｐゴシック" pitchFamily="34" charset="-128"/>
              </a:rPr>
              <a:t>directlink</a:t>
            </a:r>
            <a:r>
              <a:rPr lang="en-US" b="0" baseline="0" dirty="0" smtClean="0">
                <a:ea typeface="ＭＳ Ｐゴシック" pitchFamily="34" charset="-128"/>
              </a:rPr>
              <a:t>. You’ll notice in this screen, I have </a:t>
            </a:r>
            <a:r>
              <a:rPr lang="en-US" b="0" baseline="0" dirty="0" err="1" smtClean="0">
                <a:ea typeface="ＭＳ Ｐゴシック" pitchFamily="34" charset="-128"/>
              </a:rPr>
              <a:t>Directlink</a:t>
            </a:r>
            <a:r>
              <a:rPr lang="en-US" b="0" baseline="0" dirty="0" smtClean="0">
                <a:ea typeface="ＭＳ Ｐゴシック" pitchFamily="34" charset="-128"/>
              </a:rPr>
              <a:t> On.  If it was set to off, all of these options would be grayed out.</a:t>
            </a:r>
          </a:p>
          <a:p>
            <a:endParaRPr lang="en-US" b="0" baseline="0" dirty="0" smtClean="0">
              <a:ea typeface="ＭＳ Ｐゴシック" pitchFamily="34" charset="-128"/>
            </a:endParaRPr>
          </a:p>
          <a:p>
            <a:r>
              <a:rPr lang="en-US" b="0" baseline="0" dirty="0" smtClean="0">
                <a:ea typeface="ＭＳ Ｐゴシック" pitchFamily="34" charset="-128"/>
              </a:rPr>
              <a:t>Let’s assume for the moment that we want to use DirectLink.  In the top portion, you can choose which services you want to direct link – I have </a:t>
            </a:r>
            <a:r>
              <a:rPr lang="en-US" b="0" baseline="0" dirty="0" err="1" smtClean="0">
                <a:ea typeface="ＭＳ Ｐゴシック" pitchFamily="34" charset="-128"/>
              </a:rPr>
              <a:t>getFulltext</a:t>
            </a:r>
            <a:r>
              <a:rPr lang="en-US" b="0" baseline="0" dirty="0" smtClean="0">
                <a:ea typeface="ＭＳ Ｐゴシック" pitchFamily="34" charset="-128"/>
              </a:rPr>
              <a:t> and </a:t>
            </a:r>
            <a:r>
              <a:rPr lang="en-US" b="0" baseline="0" dirty="0" err="1" smtClean="0">
                <a:ea typeface="ＭＳ Ｐゴシック" pitchFamily="34" charset="-128"/>
              </a:rPr>
              <a:t>getSelectedFulltext</a:t>
            </a:r>
            <a:r>
              <a:rPr lang="en-US" b="0" baseline="0" dirty="0" smtClean="0">
                <a:ea typeface="ＭＳ Ｐゴシック" pitchFamily="34" charset="-128"/>
              </a:rPr>
              <a:t> here.  This means that if only an abstract or table of contents is available, I’m still going to get the SFX menu.</a:t>
            </a:r>
          </a:p>
          <a:p>
            <a:endParaRPr lang="en-US" b="0" baseline="0" dirty="0" smtClean="0">
              <a:ea typeface="ＭＳ Ｐゴシック" pitchFamily="34" charset="-128"/>
            </a:endParaRPr>
          </a:p>
          <a:p>
            <a:r>
              <a:rPr lang="en-US" b="0" baseline="0" dirty="0" smtClean="0">
                <a:ea typeface="ＭＳ Ｐゴシック" pitchFamily="34" charset="-128"/>
              </a:rPr>
              <a:t>You can opt to keep the SFX banner at the top when you go to the source, and use the direct link services for related objects.  </a:t>
            </a:r>
          </a:p>
          <a:p>
            <a:endParaRPr lang="en-US" b="0" baseline="0" dirty="0" smtClean="0">
              <a:ea typeface="ＭＳ Ｐゴシック" pitchFamily="34" charset="-128"/>
            </a:endParaRPr>
          </a:p>
          <a:p>
            <a:r>
              <a:rPr lang="en-US" b="0" baseline="0" dirty="0" smtClean="0">
                <a:ea typeface="ＭＳ Ｐゴシック" pitchFamily="34" charset="-128"/>
              </a:rPr>
              <a:t>In the event that the full text is available from more than one target, you can choose which target you want users to link directly to. If you decide to enable direct linking when multiple full-text targets are available, you have an option to display the full-text from the </a:t>
            </a:r>
            <a:r>
              <a:rPr lang="en-US" b="0" i="1" baseline="0" dirty="0" smtClean="0">
                <a:ea typeface="ＭＳ Ｐゴシック" pitchFamily="34" charset="-128"/>
              </a:rPr>
              <a:t>first</a:t>
            </a:r>
            <a:r>
              <a:rPr lang="en-US" b="0" baseline="0" dirty="0" smtClean="0">
                <a:ea typeface="ＭＳ Ｐゴシック" pitchFamily="34" charset="-128"/>
              </a:rPr>
              <a:t> target that would display in the list (this will take into account target precedence if you have that configured) - or you can choose to have the full-text display from a target according to linking level priority. You may remember linking levels from the Activating Resources session, but in brief, if this option is selected, a target that is able to link to the article-level will be used over a target that can only link to the volume or journal-level.</a:t>
            </a:r>
          </a:p>
          <a:p>
            <a:endParaRPr lang="en-US" b="0" baseline="0" dirty="0" smtClean="0">
              <a:ea typeface="ＭＳ Ｐゴシック" pitchFamily="34" charset="-128"/>
            </a:endParaRPr>
          </a:p>
          <a:p>
            <a:r>
              <a:rPr lang="en-US" b="0" baseline="0" dirty="0" smtClean="0">
                <a:ea typeface="ＭＳ Ｐゴシック" pitchFamily="34" charset="-128"/>
              </a:rPr>
              <a:t>You can also choose to disable </a:t>
            </a:r>
            <a:r>
              <a:rPr lang="en-US" b="0" baseline="0" dirty="0" err="1" smtClean="0">
                <a:ea typeface="ＭＳ Ｐゴシック" pitchFamily="34" charset="-128"/>
              </a:rPr>
              <a:t>directlink</a:t>
            </a:r>
            <a:r>
              <a:rPr lang="en-US" b="0" baseline="0" dirty="0" smtClean="0">
                <a:ea typeface="ＭＳ Ｐゴシック" pitchFamily="34" charset="-128"/>
              </a:rPr>
              <a:t> under certain circumstances – for example, if you’ve entered a note in the Authentication or Note fields for the target perhaps you want the user to see the SFX menu rather than have them link directly to full text, </a:t>
            </a:r>
          </a:p>
          <a:p>
            <a:endParaRPr lang="en-US" b="0" baseline="0" dirty="0" smtClean="0">
              <a:ea typeface="ＭＳ Ｐゴシック" pitchFamily="34" charset="-128"/>
            </a:endParaRPr>
          </a:p>
          <a:p>
            <a:r>
              <a:rPr lang="en-US" b="0" baseline="0" dirty="0" smtClean="0">
                <a:ea typeface="ＭＳ Ｐゴシック" pitchFamily="34" charset="-128"/>
              </a:rPr>
              <a:t>Lastly, you can restrict certain </a:t>
            </a:r>
            <a:r>
              <a:rPr lang="en-US" b="0" i="0" baseline="0" dirty="0" smtClean="0">
                <a:ea typeface="ＭＳ Ｐゴシック" pitchFamily="34" charset="-128"/>
              </a:rPr>
              <a:t>sources</a:t>
            </a:r>
            <a:r>
              <a:rPr lang="en-US" b="0" baseline="0" dirty="0" smtClean="0">
                <a:ea typeface="ＭＳ Ｐゴシック" pitchFamily="34" charset="-128"/>
              </a:rPr>
              <a:t> from direct linking when the user clicks on the SFX button in those sources.</a:t>
            </a:r>
            <a:endParaRPr lang="en-US" b="0"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dirty="0" smtClean="0">
                <a:ea typeface="ＭＳ Ｐゴシック" pitchFamily="34" charset="-128"/>
              </a:rPr>
              <a:t>To show you the difference</a:t>
            </a:r>
            <a:r>
              <a:rPr lang="en-US" baseline="0" dirty="0" smtClean="0">
                <a:ea typeface="ＭＳ Ｐゴシック" pitchFamily="34" charset="-128"/>
              </a:rPr>
              <a:t> between </a:t>
            </a:r>
            <a:r>
              <a:rPr lang="en-US" baseline="0" dirty="0" err="1" smtClean="0">
                <a:ea typeface="ＭＳ Ｐゴシック" pitchFamily="34" charset="-128"/>
              </a:rPr>
              <a:t>DirectLink</a:t>
            </a:r>
            <a:r>
              <a:rPr lang="en-US" baseline="0" dirty="0" smtClean="0">
                <a:ea typeface="ＭＳ Ｐゴシック" pitchFamily="34" charset="-128"/>
              </a:rPr>
              <a:t> turned on vs. off, let’s use an example of Primo as a source where the user starts his/her search.</a:t>
            </a:r>
          </a:p>
          <a:p>
            <a:endParaRPr lang="en-US" baseline="0" dirty="0" smtClean="0">
              <a:ea typeface="ＭＳ Ｐゴシック" pitchFamily="34" charset="-128"/>
            </a:endParaRPr>
          </a:p>
          <a:p>
            <a:r>
              <a:rPr lang="en-US" dirty="0" smtClean="0">
                <a:ea typeface="ＭＳ Ｐゴシック" pitchFamily="34" charset="-128"/>
              </a:rPr>
              <a:t>With </a:t>
            </a:r>
            <a:r>
              <a:rPr lang="en-US" dirty="0" err="1" smtClean="0">
                <a:ea typeface="ＭＳ Ｐゴシック" pitchFamily="34" charset="-128"/>
              </a:rPr>
              <a:t>DirectLink</a:t>
            </a:r>
            <a:r>
              <a:rPr lang="en-US" dirty="0" smtClean="0">
                <a:ea typeface="ＭＳ Ｐゴシック" pitchFamily="34" charset="-128"/>
              </a:rPr>
              <a:t> off, when</a:t>
            </a:r>
            <a:r>
              <a:rPr lang="en-US" baseline="0" dirty="0" smtClean="0">
                <a:ea typeface="ＭＳ Ｐゴシック" pitchFamily="34" charset="-128"/>
              </a:rPr>
              <a:t> the user clicks on the View Online tab in Primo – or if they click on the SFX button in other sources - they </a:t>
            </a:r>
            <a:r>
              <a:rPr lang="en-US" dirty="0" smtClean="0">
                <a:ea typeface="ＭＳ Ｐゴシック" pitchFamily="34" charset="-128"/>
              </a:rPr>
              <a:t>will always see the SFX Menu as an intermediate step between the source and the target databases.  Generally speaking, with </a:t>
            </a:r>
            <a:r>
              <a:rPr lang="en-US" dirty="0" err="1" smtClean="0">
                <a:ea typeface="ＭＳ Ｐゴシック" pitchFamily="34" charset="-128"/>
              </a:rPr>
              <a:t>DirectLink</a:t>
            </a:r>
            <a:r>
              <a:rPr lang="en-US" dirty="0" smtClean="0">
                <a:ea typeface="ＭＳ Ｐゴシック" pitchFamily="34" charset="-128"/>
              </a:rPr>
              <a:t> off, the user will have the ability to choose which target they want to use, or take advantage of any</a:t>
            </a:r>
            <a:r>
              <a:rPr lang="en-US" baseline="0" dirty="0" smtClean="0">
                <a:ea typeface="ＭＳ Ｐゴシック" pitchFamily="34" charset="-128"/>
              </a:rPr>
              <a:t> </a:t>
            </a:r>
            <a:r>
              <a:rPr lang="en-US" dirty="0" smtClean="0">
                <a:ea typeface="ＭＳ Ｐゴシック" pitchFamily="34" charset="-128"/>
              </a:rPr>
              <a:t>additional services shown in the menu.</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dirty="0" smtClean="0">
                <a:ea typeface="ＭＳ Ｐゴシック" pitchFamily="34" charset="-128"/>
              </a:rPr>
              <a:t>However, with </a:t>
            </a:r>
            <a:r>
              <a:rPr lang="en-US" dirty="0" err="1" smtClean="0">
                <a:ea typeface="ＭＳ Ｐゴシック" pitchFamily="34" charset="-128"/>
              </a:rPr>
              <a:t>DirectLink</a:t>
            </a:r>
            <a:r>
              <a:rPr lang="en-US" dirty="0" smtClean="0">
                <a:ea typeface="ＭＳ Ｐゴシック" pitchFamily="34" charset="-128"/>
              </a:rPr>
              <a:t> on, the user will be</a:t>
            </a:r>
            <a:r>
              <a:rPr lang="en-US" baseline="0" dirty="0" smtClean="0">
                <a:ea typeface="ＭＳ Ｐゴシック" pitchFamily="34" charset="-128"/>
              </a:rPr>
              <a:t> taken directly to </a:t>
            </a:r>
            <a:r>
              <a:rPr lang="en-US" dirty="0" smtClean="0">
                <a:ea typeface="ＭＳ Ｐゴシック" pitchFamily="34" charset="-128"/>
              </a:rPr>
              <a:t>full-text when they click on the SFX button in the source (or in Primo, the View Online tab.) They</a:t>
            </a:r>
            <a:r>
              <a:rPr lang="en-US" baseline="0" dirty="0" smtClean="0">
                <a:ea typeface="ＭＳ Ｐゴシック" pitchFamily="34" charset="-128"/>
              </a:rPr>
              <a:t> will not see </a:t>
            </a:r>
            <a:r>
              <a:rPr lang="en-US" dirty="0" smtClean="0">
                <a:ea typeface="ＭＳ Ｐゴシック" pitchFamily="34" charset="-128"/>
              </a:rPr>
              <a:t>the SFX menu when full text is available.  </a:t>
            </a:r>
          </a:p>
          <a:p>
            <a:endParaRPr lang="en-US" dirty="0" smtClean="0">
              <a:ea typeface="ＭＳ Ｐゴシック" pitchFamily="34" charset="-128"/>
            </a:endParaRPr>
          </a:p>
          <a:p>
            <a:r>
              <a:rPr lang="en-US" dirty="0" smtClean="0">
                <a:ea typeface="ＭＳ Ｐゴシック" pitchFamily="34" charset="-128"/>
              </a:rPr>
              <a:t>With </a:t>
            </a:r>
            <a:r>
              <a:rPr lang="en-US" dirty="0" err="1" smtClean="0">
                <a:ea typeface="ＭＳ Ｐゴシック" pitchFamily="34" charset="-128"/>
              </a:rPr>
              <a:t>DirectLink</a:t>
            </a:r>
            <a:r>
              <a:rPr lang="en-US" dirty="0" smtClean="0">
                <a:ea typeface="ＭＳ Ｐゴシック" pitchFamily="34" charset="-128"/>
              </a:rPr>
              <a:t> on, the user no longer need to make an extra decision and an extra click, and they’re brought directly to the full text</a:t>
            </a:r>
            <a:r>
              <a:rPr lang="en-US" baseline="0" dirty="0" smtClean="0">
                <a:ea typeface="ＭＳ Ｐゴシック" pitchFamily="34" charset="-128"/>
              </a:rPr>
              <a:t> – bypassing the SFX menu.</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b="0" dirty="0" smtClean="0">
                <a:ea typeface="ＭＳ Ｐゴシック" pitchFamily="34" charset="-128"/>
              </a:rPr>
              <a:t>The</a:t>
            </a:r>
            <a:r>
              <a:rPr lang="en-US" b="0" baseline="0" dirty="0" smtClean="0">
                <a:ea typeface="ＭＳ Ｐゴシック" pitchFamily="34" charset="-128"/>
              </a:rPr>
              <a:t> last two tabs here I’m just going to sum up very briefly – the Related Objects tab relates to how you want to display related journals and books in the SFX menu. More information on related objects can be found by scrolling down to the bottom of the screen.</a:t>
            </a:r>
            <a:endParaRPr lang="en-US" b="0"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12518">
              <a:defRPr/>
            </a:pPr>
            <a:r>
              <a:rPr lang="en-US" baseline="0" dirty="0" smtClean="0">
                <a:ea typeface="ＭＳ Ｐゴシック" pitchFamily="34" charset="-128"/>
              </a:rPr>
              <a:t>During this session, we’ll be focusing on the SFX Menu. I’ll be showing the possibilities for customization in the SFX menu and how to make those configuration changes. </a:t>
            </a:r>
            <a:r>
              <a:rPr lang="en-US" dirty="0" smtClean="0">
                <a:ea typeface="ＭＳ Ｐゴシック" pitchFamily="34" charset="-128"/>
              </a:rPr>
              <a:t>Then, we’ll take a look at where</a:t>
            </a:r>
            <a:r>
              <a:rPr lang="en-US" baseline="0" dirty="0" smtClean="0">
                <a:ea typeface="ＭＳ Ｐゴシック" pitchFamily="34" charset="-128"/>
              </a:rPr>
              <a:t> you can customize language </a:t>
            </a:r>
            <a:r>
              <a:rPr lang="en-US" baseline="0" smtClean="0">
                <a:ea typeface="ＭＳ Ｐゴシック" pitchFamily="34" charset="-128"/>
              </a:rPr>
              <a:t>and terminology </a:t>
            </a:r>
            <a:r>
              <a:rPr lang="en-US" baseline="0" dirty="0" smtClean="0">
                <a:ea typeface="ＭＳ Ｐゴシック" pitchFamily="34" charset="-128"/>
              </a:rPr>
              <a:t>that appear in the SFX menu.</a:t>
            </a:r>
          </a:p>
          <a:p>
            <a:pPr defTabSz="912518">
              <a:defRPr/>
            </a:pPr>
            <a:endParaRPr lang="en-US" baseline="0" dirty="0" smtClean="0">
              <a:ea typeface="ＭＳ Ｐゴシック" pitchFamily="34" charset="-128"/>
            </a:endParaRPr>
          </a:p>
          <a:p>
            <a:pPr defTabSz="912518">
              <a:defRPr/>
            </a:pPr>
            <a:r>
              <a:rPr lang="en-US" baseline="0" dirty="0" smtClean="0">
                <a:ea typeface="ＭＳ Ｐゴシック" pitchFamily="34" charset="-128"/>
              </a:rPr>
              <a:t>As mentioned in the A-Z list configuration session, keep in mind that defaults are set for the customizations, and the best approach to user interface design is testing and seeing what needs to be changed to make the best possible experience for your users.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smtClean="0">
                <a:ea typeface="ＭＳ Ｐゴシック" pitchFamily="34" charset="-128"/>
              </a:rPr>
              <a:t>The SFX API tab has to do with writing</a:t>
            </a:r>
            <a:r>
              <a:rPr lang="en-US" baseline="0" dirty="0" smtClean="0">
                <a:ea typeface="ＭＳ Ｐゴシック" pitchFamily="34" charset="-128"/>
              </a:rPr>
              <a:t> APIs for SFX.</a:t>
            </a:r>
            <a:endParaRPr lang="en-US" dirty="0" smtClean="0">
              <a:ea typeface="ＭＳ Ｐゴシック" pitchFamily="34" charset="-128"/>
            </a:endParaRPr>
          </a:p>
          <a:p>
            <a:r>
              <a:rPr lang="en-US" dirty="0" smtClean="0">
                <a:ea typeface="ＭＳ Ｐゴシック" pitchFamily="34" charset="-128"/>
              </a:rPr>
              <a:t>For information concerning the SFX API tab, please see the EL Commons Web site.</a:t>
            </a:r>
            <a:r>
              <a:rPr lang="en-US" baseline="0" dirty="0" smtClean="0">
                <a:ea typeface="ＭＳ Ｐゴシック" pitchFamily="34" charset="-128"/>
              </a:rPr>
              <a:t> I’ll give you the URL for EL Commons in the Additional Resources slide.</a:t>
            </a:r>
            <a:endParaRPr 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b="0" i="0" baseline="0" dirty="0" smtClean="0">
                <a:ea typeface="ＭＳ Ｐゴシック" pitchFamily="34" charset="-128"/>
              </a:rPr>
              <a:t>When you start thinking about how to customize the SFX Menu, remember that in general, (click) defaults are good!  Start from there, and as you start testing and becoming more familiar with SFX, you’re going to start to notice things you want to change.</a:t>
            </a:r>
          </a:p>
          <a:p>
            <a:endParaRPr lang="en-US" b="0" i="0" baseline="0" dirty="0" smtClean="0">
              <a:ea typeface="ＭＳ Ｐゴシック" pitchFamily="34" charset="-128"/>
            </a:endParaRPr>
          </a:p>
          <a:p>
            <a:r>
              <a:rPr lang="en-US" b="0" i="0" baseline="0" dirty="0" smtClean="0">
                <a:ea typeface="ＭＳ Ｐゴシック" pitchFamily="34" charset="-128"/>
              </a:rPr>
              <a:t>(click) Next, remember to keep it simple.  You want to make sure your users know exactly what they need to click on to get to the full text, holdings information, or document delivery.  But you don’t want to necessarily hide options that are going to be useful to your users.</a:t>
            </a:r>
          </a:p>
          <a:p>
            <a:endParaRPr lang="en-US" b="0" i="0" baseline="0" dirty="0" smtClean="0">
              <a:ea typeface="ＭＳ Ｐゴシック" pitchFamily="34" charset="-128"/>
            </a:endParaRPr>
          </a:p>
          <a:p>
            <a:r>
              <a:rPr lang="en-US" b="0" i="0" baseline="0" dirty="0" smtClean="0">
                <a:ea typeface="ＭＳ Ｐゴシック" pitchFamily="34" charset="-128"/>
              </a:rPr>
              <a:t>(click) Remember also that the choices you make in regard to target and service precedence, display logic and direct linking are going to affect how your users gain access to your electronic resources.  (click) Therefore, they’re going to affect your usage statistics. An example is if you’ve implemented target precedence. Users may have a tendency to click on the first link they see in the SFX menu, so that first target and service that displays may get a lot of use which you’ll notice in your usage statistics.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pPr defTabSz="907176">
              <a:defRPr/>
            </a:pPr>
            <a:r>
              <a:rPr lang="en-US" dirty="0" smtClean="0">
                <a:ea typeface="ＭＳ Ｐゴシック" pitchFamily="34" charset="-128"/>
              </a:rPr>
              <a:t>We’re nearing the</a:t>
            </a:r>
            <a:r>
              <a:rPr lang="en-US" baseline="0" dirty="0" smtClean="0">
                <a:ea typeface="ＭＳ Ｐゴシック" pitchFamily="34" charset="-128"/>
              </a:rPr>
              <a:t> end of the presentation, but before we end, I would like to briefly show you the Translation &amp; Display area of the SFX Admin Center, which is where you can change text labels and translations for fields that display in the SFX menu.</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smtClean="0">
                <a:ea typeface="ＭＳ Ｐゴシック" pitchFamily="34" charset="-128"/>
              </a:rPr>
              <a:t>The Translation and Display area is in the Configuration section of the SFX Admin Center. It’s the same area we looked at</a:t>
            </a:r>
            <a:r>
              <a:rPr lang="en-US" baseline="0" dirty="0" smtClean="0">
                <a:ea typeface="ＭＳ Ｐゴシック" pitchFamily="34" charset="-128"/>
              </a:rPr>
              <a:t> in the A-Z list configuration session, but this time we’ll focus on where to make changes for the SFX menu.</a:t>
            </a:r>
            <a:endParaRPr lang="en-US" dirty="0"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smtClean="0"/>
              <a:t>Just as a refresher, the </a:t>
            </a:r>
            <a:r>
              <a:rPr lang="en-US" dirty="0"/>
              <a:t>T</a:t>
            </a:r>
            <a:r>
              <a:rPr lang="en-US" dirty="0" smtClean="0"/>
              <a:t>ranslation </a:t>
            </a:r>
            <a:r>
              <a:rPr lang="en-US" dirty="0"/>
              <a:t>and </a:t>
            </a:r>
            <a:r>
              <a:rPr lang="en-US" dirty="0" smtClean="0"/>
              <a:t>Display </a:t>
            </a:r>
            <a:r>
              <a:rPr lang="en-US" dirty="0"/>
              <a:t>area allows you to customize the wording for all text elements that are used in your SFX A-Z list and </a:t>
            </a:r>
            <a:r>
              <a:rPr lang="en-US" dirty="0" smtClean="0"/>
              <a:t>the SFX Menu</a:t>
            </a:r>
            <a:r>
              <a:rPr lang="en-US" dirty="0"/>
              <a:t>.  This can apply to one or more of the languages that you want to make available to your users.  </a:t>
            </a:r>
          </a:p>
          <a:p>
            <a:endParaRPr lang="en-US" dirty="0"/>
          </a:p>
          <a:p>
            <a:r>
              <a:rPr lang="en-US" dirty="0"/>
              <a:t>This tool allows you to change all text elements in the language of your choice, return to the default settings, add or remove a language, and run the mapping wizard to import existing configurations.  </a:t>
            </a:r>
            <a:r>
              <a:rPr lang="en-US" dirty="0" smtClean="0"/>
              <a:t>The</a:t>
            </a:r>
            <a:r>
              <a:rPr lang="en-US" baseline="0" dirty="0" smtClean="0"/>
              <a:t> areas that pertain to the SFX menu are outlined here.</a:t>
            </a:r>
            <a:endParaRPr lang="en-US" dirty="0" smtClean="0"/>
          </a:p>
          <a:p>
            <a:endParaRPr lang="en-US" dirty="0" smtClean="0"/>
          </a:p>
          <a:p>
            <a:r>
              <a:rPr lang="en-US" dirty="0" smtClean="0"/>
              <a:t>(</a:t>
            </a:r>
            <a:r>
              <a:rPr lang="en-US" dirty="0"/>
              <a:t>click) The first time you access this tool, the SFX Admin mapping wizard appears.   This wizard will import your existing menu language settings as defined in the configuration files on the server.   </a:t>
            </a:r>
          </a:p>
          <a:p>
            <a:endParaRPr lang="en-US" dirty="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This brings us to</a:t>
            </a:r>
            <a:r>
              <a:rPr lang="en-US" baseline="0" dirty="0" smtClean="0">
                <a:ea typeface="ＭＳ Ｐゴシック" pitchFamily="34" charset="-128"/>
              </a:rPr>
              <a:t> the end of this session.</a:t>
            </a:r>
            <a:endParaRPr lang="en-US"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ea typeface="ＭＳ Ｐゴシック" pitchFamily="34" charset="-128"/>
              </a:rPr>
              <a:t>To summarize,</a:t>
            </a:r>
            <a:r>
              <a:rPr lang="en-US" baseline="0" dirty="0" smtClean="0">
                <a:ea typeface="ＭＳ Ｐゴシック" pitchFamily="34" charset="-128"/>
              </a:rPr>
              <a:t> we talked about:</a:t>
            </a:r>
            <a:endParaRPr lang="en-US" dirty="0" smtClean="0">
              <a:ea typeface="ＭＳ Ｐゴシック" pitchFamily="34" charset="-128"/>
            </a:endParaRP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 SFX menu customization possibilities and how to make</a:t>
            </a:r>
            <a:r>
              <a:rPr lang="en-US" baseline="0" dirty="0" smtClean="0">
                <a:latin typeface="Arial Unicode MS" pitchFamily="34" charset="-128"/>
                <a:ea typeface="Arial Unicode MS" pitchFamily="34" charset="-128"/>
                <a:cs typeface="Arial Unicode MS" pitchFamily="34" charset="-128"/>
              </a:rPr>
              <a:t> configuration changes for </a:t>
            </a:r>
            <a:r>
              <a:rPr lang="en-US" dirty="0" smtClean="0">
                <a:latin typeface="Arial Unicode MS" pitchFamily="34" charset="-128"/>
                <a:ea typeface="Arial Unicode MS" pitchFamily="34" charset="-128"/>
                <a:cs typeface="Arial Unicode MS" pitchFamily="34" charset="-128"/>
              </a:rPr>
              <a:t>the SFX Menu</a:t>
            </a: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 where to customize</a:t>
            </a:r>
            <a:r>
              <a:rPr lang="en-US" baseline="0" dirty="0" smtClean="0">
                <a:latin typeface="Arial Unicode MS" pitchFamily="34" charset="-128"/>
                <a:ea typeface="Arial Unicode MS" pitchFamily="34" charset="-128"/>
                <a:cs typeface="Arial Unicode MS" pitchFamily="34" charset="-128"/>
              </a:rPr>
              <a:t> the translation and language display for text labels in the SFX menu</a:t>
            </a:r>
            <a:endParaRPr lang="en-US" dirty="0" smtClean="0">
              <a:latin typeface="Arial Unicode MS" pitchFamily="34" charset="-128"/>
              <a:ea typeface="Arial Unicode MS" pitchFamily="34" charset="-128"/>
              <a:cs typeface="Arial Unicode MS" pitchFamily="34" charset="-128"/>
            </a:endParaRP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 some</a:t>
            </a:r>
            <a:r>
              <a:rPr lang="en-US" baseline="0" dirty="0" smtClean="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best practices for UI customizations</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Here’s a list of documents that will provide more information</a:t>
            </a:r>
            <a:r>
              <a:rPr lang="en-US" baseline="0" dirty="0" smtClean="0">
                <a:ea typeface="ＭＳ Ｐゴシック" pitchFamily="34" charset="-128"/>
              </a:rPr>
              <a:t> on SFX menu configurations. </a:t>
            </a:r>
            <a:r>
              <a:rPr lang="en-US" dirty="0" smtClean="0">
                <a:ea typeface="ＭＳ Ｐゴシック" pitchFamily="34" charset="-128"/>
              </a:rPr>
              <a:t>These can all</a:t>
            </a:r>
            <a:r>
              <a:rPr lang="en-US" baseline="0" dirty="0" smtClean="0">
                <a:ea typeface="ＭＳ Ｐゴシック" pitchFamily="34" charset="-128"/>
              </a:rPr>
              <a:t> be found in the Ex </a:t>
            </a:r>
            <a:r>
              <a:rPr lang="en-US" baseline="0" dirty="0" err="1" smtClean="0">
                <a:ea typeface="ＭＳ Ｐゴシック" pitchFamily="34" charset="-128"/>
              </a:rPr>
              <a:t>Libris</a:t>
            </a:r>
            <a:r>
              <a:rPr lang="en-US" baseline="0" dirty="0" smtClean="0">
                <a:ea typeface="ＭＳ Ｐゴシック" pitchFamily="34" charset="-128"/>
              </a:rPr>
              <a:t> Documentation Center.</a:t>
            </a:r>
          </a:p>
          <a:p>
            <a:endParaRPr lang="en-US" baseline="0" dirty="0" smtClean="0">
              <a:ea typeface="ＭＳ Ｐゴシック" pitchFamily="34" charset="-128"/>
            </a:endParaRPr>
          </a:p>
          <a:p>
            <a:pPr marL="168752" indent="-168752">
              <a:buFont typeface="Arial" pitchFamily="34" charset="0"/>
              <a:buChar char="•"/>
            </a:pPr>
            <a:r>
              <a:rPr lang="en-US" baseline="0" dirty="0" smtClean="0">
                <a:ea typeface="ＭＳ Ｐゴシック" pitchFamily="34" charset="-128"/>
              </a:rPr>
              <a:t>The General User’s Guide will have more details on the SFX menu customizations we talked about in this session. </a:t>
            </a:r>
          </a:p>
          <a:p>
            <a:pPr marL="168752" indent="-168752">
              <a:buFont typeface="Arial" pitchFamily="34" charset="0"/>
              <a:buChar char="•"/>
            </a:pPr>
            <a:r>
              <a:rPr lang="en-US" baseline="0" dirty="0" smtClean="0">
                <a:ea typeface="ＭＳ Ｐゴシック" pitchFamily="34" charset="-128"/>
              </a:rPr>
              <a:t>The Advanced User’s Guide will have information on making SFX menu customization changes on the server using the Advanced SFX Menu template</a:t>
            </a:r>
          </a:p>
          <a:p>
            <a:pPr marL="168752" indent="-168752">
              <a:buFont typeface="Arial" pitchFamily="34" charset="0"/>
              <a:buChar char="•"/>
            </a:pPr>
            <a:r>
              <a:rPr lang="en-US" baseline="0" dirty="0" smtClean="0">
                <a:ea typeface="ＭＳ Ｐゴシック" pitchFamily="34" charset="-128"/>
              </a:rPr>
              <a:t>Additionally, the EL Commons website is where customers can share APIs and other information.</a:t>
            </a:r>
          </a:p>
          <a:p>
            <a:pPr marL="168752" indent="-168752">
              <a:buFont typeface="Arial" pitchFamily="34" charset="0"/>
              <a:buChar char="•"/>
            </a:pPr>
            <a:endParaRPr lang="en-US" baseline="0" dirty="0" smtClean="0">
              <a:ea typeface="ＭＳ Ｐゴシック" pitchFamily="34" charset="-128"/>
            </a:endParaRPr>
          </a:p>
          <a:p>
            <a:r>
              <a:rPr lang="en-US" baseline="0" dirty="0" smtClean="0">
                <a:ea typeface="ＭＳ Ｐゴシック" pitchFamily="34" charset="-128"/>
              </a:rPr>
              <a:t>Thanks for watching!</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ea typeface="ＭＳ Ｐゴシック" pitchFamily="34" charset="-128"/>
              </a:rPr>
              <a:t>After this presentation, you’ll know</a:t>
            </a: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 where</a:t>
            </a:r>
            <a:r>
              <a:rPr lang="en-US" baseline="0" dirty="0" smtClean="0">
                <a:latin typeface="Arial Unicode MS" pitchFamily="34" charset="-128"/>
                <a:ea typeface="Arial Unicode MS" pitchFamily="34" charset="-128"/>
                <a:cs typeface="Arial Unicode MS" pitchFamily="34" charset="-128"/>
              </a:rPr>
              <a:t> and how </a:t>
            </a:r>
            <a:r>
              <a:rPr lang="en-US" dirty="0" smtClean="0">
                <a:latin typeface="Arial Unicode MS" pitchFamily="34" charset="-128"/>
                <a:ea typeface="Arial Unicode MS" pitchFamily="34" charset="-128"/>
                <a:cs typeface="Arial Unicode MS" pitchFamily="34" charset="-128"/>
              </a:rPr>
              <a:t>to customize the SFX Menu, and what customizations</a:t>
            </a:r>
            <a:r>
              <a:rPr lang="en-US" baseline="0" dirty="0" smtClean="0">
                <a:latin typeface="Arial Unicode MS" pitchFamily="34" charset="-128"/>
                <a:ea typeface="Arial Unicode MS" pitchFamily="34" charset="-128"/>
                <a:cs typeface="Arial Unicode MS" pitchFamily="34" charset="-128"/>
              </a:rPr>
              <a:t> are available</a:t>
            </a:r>
            <a:endParaRPr lang="en-US" dirty="0" smtClean="0">
              <a:latin typeface="Arial Unicode MS" pitchFamily="34" charset="-128"/>
              <a:ea typeface="Arial Unicode MS" pitchFamily="34" charset="-128"/>
              <a:cs typeface="Arial Unicode MS" pitchFamily="34" charset="-128"/>
            </a:endParaRP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 where to customize</a:t>
            </a:r>
            <a:r>
              <a:rPr lang="en-US" baseline="0" dirty="0" smtClean="0">
                <a:latin typeface="Arial Unicode MS" pitchFamily="34" charset="-128"/>
                <a:ea typeface="Arial Unicode MS" pitchFamily="34" charset="-128"/>
                <a:cs typeface="Arial Unicode MS" pitchFamily="34" charset="-128"/>
              </a:rPr>
              <a:t> the Translation and Language display for text label changes to the SFX menu</a:t>
            </a:r>
            <a:endParaRPr lang="en-US" dirty="0" smtClean="0">
              <a:latin typeface="Arial Unicode MS" pitchFamily="34" charset="-128"/>
              <a:ea typeface="Arial Unicode MS" pitchFamily="34" charset="-128"/>
              <a:cs typeface="Arial Unicode MS" pitchFamily="34" charset="-128"/>
            </a:endParaRP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 some best practices for UI customizations for the SFX menu.</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pPr defTabSz="882682">
              <a:defRPr/>
            </a:pPr>
            <a:r>
              <a:rPr lang="en-US" dirty="0" smtClean="0">
                <a:ea typeface="ＭＳ Ｐゴシック" pitchFamily="34" charset="-128"/>
              </a:rPr>
              <a:t>So let’s take a look at the SFX menu</a:t>
            </a:r>
            <a:r>
              <a:rPr lang="en-US" baseline="0" dirty="0" smtClean="0">
                <a:ea typeface="ＭＳ Ｐゴシック" pitchFamily="34" charset="-128"/>
              </a:rPr>
              <a:t> itself.</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b="0" dirty="0" smtClean="0">
                <a:ea typeface="ＭＳ Ｐゴシック" pitchFamily="34" charset="-128"/>
              </a:rPr>
              <a:t>The</a:t>
            </a:r>
            <a:r>
              <a:rPr lang="en-US" b="0" baseline="0" dirty="0" smtClean="0">
                <a:ea typeface="ＭＳ Ｐゴシック" pitchFamily="34" charset="-128"/>
              </a:rPr>
              <a:t> </a:t>
            </a:r>
            <a:r>
              <a:rPr lang="en-US" b="0" dirty="0" smtClean="0">
                <a:ea typeface="ＭＳ Ｐゴシック" pitchFamily="34" charset="-128"/>
              </a:rPr>
              <a:t>URL for the SFX menu consists</a:t>
            </a:r>
            <a:r>
              <a:rPr lang="en-US" b="0" baseline="0" dirty="0" smtClean="0">
                <a:ea typeface="ＭＳ Ｐゴシック" pitchFamily="34" charset="-128"/>
              </a:rPr>
              <a:t> of</a:t>
            </a:r>
            <a:r>
              <a:rPr lang="en-US" b="0" dirty="0" smtClean="0">
                <a:ea typeface="ＭＳ Ｐゴシック" pitchFamily="34" charset="-128"/>
              </a:rPr>
              <a:t> your SFX</a:t>
            </a:r>
            <a:r>
              <a:rPr lang="en-US" b="0" baseline="0" dirty="0" smtClean="0">
                <a:ea typeface="ＭＳ Ｐゴシック" pitchFamily="34" charset="-128"/>
              </a:rPr>
              <a:t> Base URL, in addition to metadata from the </a:t>
            </a:r>
            <a:r>
              <a:rPr lang="en-US" b="0" baseline="0" dirty="0" err="1" smtClean="0">
                <a:ea typeface="ＭＳ Ｐゴシック" pitchFamily="34" charset="-128"/>
              </a:rPr>
              <a:t>OpenURL</a:t>
            </a:r>
            <a:r>
              <a:rPr lang="en-US" b="0" baseline="0" dirty="0" smtClean="0">
                <a:ea typeface="ＭＳ Ｐゴシック" pitchFamily="34" charset="-128"/>
              </a:rPr>
              <a:t>.</a:t>
            </a:r>
          </a:p>
          <a:p>
            <a:r>
              <a:rPr lang="en-US" b="0" dirty="0" smtClean="0">
                <a:ea typeface="ＭＳ Ｐゴシック" pitchFamily="34" charset="-128"/>
              </a:rPr>
              <a:t>Note that the</a:t>
            </a:r>
            <a:r>
              <a:rPr lang="en-US" b="0" baseline="0" dirty="0" smtClean="0">
                <a:ea typeface="ＭＳ Ｐゴシック" pitchFamily="34" charset="-128"/>
              </a:rPr>
              <a:t> SFX menu won’t have anything displayed in it unless it has metadata from an </a:t>
            </a:r>
            <a:r>
              <a:rPr lang="en-US" b="0" baseline="0" dirty="0" err="1" smtClean="0">
                <a:ea typeface="ＭＳ Ｐゴシック" pitchFamily="34" charset="-128"/>
              </a:rPr>
              <a:t>OpenURL</a:t>
            </a:r>
            <a:r>
              <a:rPr lang="en-US" b="0" baseline="0" dirty="0" smtClean="0">
                <a:ea typeface="ＭＳ Ｐゴシック" pitchFamily="34" charset="-128"/>
              </a:rPr>
              <a:t>, which then allows the menu to show applicable targets and target services.</a:t>
            </a:r>
            <a:endParaRPr lang="en-US" b="0" dirty="0" smtClean="0">
              <a:ea typeface="ＭＳ Ｐゴシック" pitchFamily="34" charset="-128"/>
            </a:endParaRPr>
          </a:p>
          <a:p>
            <a:endParaRPr lang="en-US" b="1" dirty="0" smtClean="0">
              <a:ea typeface="ＭＳ Ｐゴシック" pitchFamily="34" charset="-128"/>
            </a:endParaRPr>
          </a:p>
          <a:p>
            <a:pPr defTabSz="907176"/>
            <a:r>
              <a:rPr lang="en-US" b="0" dirty="0" smtClean="0">
                <a:ea typeface="ＭＳ Ｐゴシック" pitchFamily="34" charset="-128"/>
              </a:rPr>
              <a:t>Because</a:t>
            </a:r>
            <a:r>
              <a:rPr lang="en-US" b="0" baseline="0" dirty="0" smtClean="0">
                <a:ea typeface="ＭＳ Ｐゴシック" pitchFamily="34" charset="-128"/>
              </a:rPr>
              <a:t> the SFX Menu is generally produced as a result of clicking on the SFX button in a source database, the content itself is going to vary quite a bit.</a:t>
            </a:r>
            <a:endParaRPr lang="en-US" b="0" dirty="0" smtClean="0">
              <a:ea typeface="ＭＳ Ｐゴシック" pitchFamily="34" charset="-128"/>
            </a:endParaRPr>
          </a:p>
          <a:p>
            <a:endParaRPr lang="en-US" b="1" dirty="0" smtClean="0">
              <a:ea typeface="ＭＳ Ｐゴシック" pitchFamily="34" charset="-128"/>
            </a:endParaRPr>
          </a:p>
          <a:p>
            <a:r>
              <a:rPr lang="en-US" b="0" dirty="0" smtClean="0">
                <a:ea typeface="ＭＳ Ｐゴシック" pitchFamily="34" charset="-128"/>
              </a:rPr>
              <a:t>In terms of content, the </a:t>
            </a:r>
            <a:r>
              <a:rPr lang="en-US" b="0" dirty="0" smtClean="0">
                <a:ea typeface="ＭＳ Ｐゴシック" pitchFamily="34" charset="-128"/>
              </a:rPr>
              <a:t>Menu shows a summary of the</a:t>
            </a:r>
            <a:r>
              <a:rPr lang="en-US" b="0" baseline="0" dirty="0" smtClean="0">
                <a:ea typeface="ＭＳ Ｐゴシック" pitchFamily="34" charset="-128"/>
              </a:rPr>
              <a:t> </a:t>
            </a:r>
            <a:r>
              <a:rPr lang="en-US" b="0" dirty="0" smtClean="0">
                <a:ea typeface="ＭＳ Ｐゴシック" pitchFamily="34" charset="-128"/>
              </a:rPr>
              <a:t>object,</a:t>
            </a:r>
            <a:r>
              <a:rPr lang="en-US" b="0" baseline="0" dirty="0" smtClean="0">
                <a:ea typeface="ＭＳ Ｐゴシック" pitchFamily="34" charset="-128"/>
              </a:rPr>
              <a:t> then</a:t>
            </a:r>
            <a:r>
              <a:rPr lang="en-US" b="0" dirty="0" smtClean="0">
                <a:ea typeface="ＭＳ Ｐゴシック" pitchFamily="34" charset="-128"/>
              </a:rPr>
              <a:t> a list of basic and extended services</a:t>
            </a:r>
            <a:r>
              <a:rPr lang="en-US" b="0" baseline="0" dirty="0" smtClean="0">
                <a:ea typeface="ＭＳ Ｐゴシック" pitchFamily="34" charset="-128"/>
              </a:rPr>
              <a:t> that are available. </a:t>
            </a:r>
            <a:r>
              <a:rPr lang="en-US" b="0" dirty="0" smtClean="0">
                <a:ea typeface="ＭＳ Ｐゴシック" pitchFamily="34" charset="-128"/>
              </a:rPr>
              <a:t>It contains the names of targets</a:t>
            </a:r>
            <a:r>
              <a:rPr lang="en-US" b="0" baseline="0" dirty="0" smtClean="0">
                <a:ea typeface="ＭＳ Ｐゴシック" pitchFamily="34" charset="-128"/>
              </a:rPr>
              <a:t> and descriptions of different services. </a:t>
            </a:r>
            <a:r>
              <a:rPr lang="en-US" b="0" baseline="0" dirty="0" smtClean="0">
                <a:ea typeface="ＭＳ Ｐゴシック" pitchFamily="34" charset="-128"/>
              </a:rPr>
              <a:t>Note </a:t>
            </a:r>
            <a:r>
              <a:rPr lang="en-US" b="0" baseline="0" dirty="0" smtClean="0">
                <a:ea typeface="ＭＳ Ｐゴシック" pitchFamily="34" charset="-128"/>
              </a:rPr>
              <a:t>that</a:t>
            </a:r>
            <a:r>
              <a:rPr lang="en-US" b="0" dirty="0" smtClean="0">
                <a:ea typeface="ＭＳ Ｐゴシック" pitchFamily="34" charset="-128"/>
              </a:rPr>
              <a:t> targets</a:t>
            </a:r>
            <a:r>
              <a:rPr lang="en-US" b="0" baseline="0" dirty="0" smtClean="0">
                <a:ea typeface="ＭＳ Ｐゴシック" pitchFamily="34" charset="-128"/>
              </a:rPr>
              <a:t> with the same services </a:t>
            </a:r>
            <a:r>
              <a:rPr lang="en-US" b="0" dirty="0" smtClean="0">
                <a:ea typeface="ＭＳ Ｐゴシック" pitchFamily="34" charset="-128"/>
              </a:rPr>
              <a:t>can be grouped</a:t>
            </a:r>
            <a:r>
              <a:rPr lang="en-US" b="0" baseline="0" dirty="0" smtClean="0">
                <a:ea typeface="ＭＳ Ｐゴシック" pitchFamily="34" charset="-128"/>
              </a:rPr>
              <a:t> together</a:t>
            </a:r>
            <a:r>
              <a:rPr lang="en-US" b="0" dirty="0" smtClean="0">
                <a:ea typeface="ＭＳ Ｐゴシック" pitchFamily="34" charset="-128"/>
              </a:rPr>
              <a:t>.  All of these items and the order in which they appear can be customized</a:t>
            </a:r>
            <a:r>
              <a:rPr lang="en-US" b="0" dirty="0" smtClean="0">
                <a:ea typeface="ＭＳ Ｐゴシック" pitchFamily="34" charset="-128"/>
              </a:rPr>
              <a:t>.</a:t>
            </a:r>
            <a:endParaRPr lang="en-US" b="0"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Let’s talk now about the</a:t>
            </a:r>
            <a:r>
              <a:rPr lang="en-US" baseline="0" dirty="0" smtClean="0">
                <a:ea typeface="ＭＳ Ｐゴシック" pitchFamily="34" charset="-128"/>
              </a:rPr>
              <a:t> kinds of customizations that are available, along with how to make configuration changes for the SFX menu.</a:t>
            </a:r>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smtClean="0">
                <a:ea typeface="ＭＳ Ｐゴシック" pitchFamily="34" charset="-128"/>
              </a:rPr>
              <a:t>SFX Menu configuration</a:t>
            </a:r>
            <a:r>
              <a:rPr lang="en-US" baseline="0" dirty="0" smtClean="0">
                <a:ea typeface="ＭＳ Ｐゴシック" pitchFamily="34" charset="-128"/>
              </a:rPr>
              <a:t> </a:t>
            </a:r>
            <a:r>
              <a:rPr lang="en-US" dirty="0" smtClean="0">
                <a:ea typeface="ＭＳ Ｐゴシック" pitchFamily="34" charset="-128"/>
              </a:rPr>
              <a:t>can be accessed</a:t>
            </a:r>
            <a:r>
              <a:rPr lang="en-US" baseline="0" dirty="0" smtClean="0">
                <a:ea typeface="ＭＳ Ｐゴシック" pitchFamily="34" charset="-128"/>
              </a:rPr>
              <a:t> </a:t>
            </a:r>
            <a:r>
              <a:rPr lang="en-US" dirty="0" smtClean="0">
                <a:ea typeface="ＭＳ Ｐゴシック" pitchFamily="34" charset="-128"/>
              </a:rPr>
              <a:t>in the Admin Center in the Setup &amp; Administration</a:t>
            </a:r>
            <a:r>
              <a:rPr lang="en-US" baseline="0" dirty="0" smtClean="0">
                <a:ea typeface="ＭＳ Ｐゴシック" pitchFamily="34" charset="-128"/>
              </a:rPr>
              <a:t> section, under Configuration.</a:t>
            </a:r>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b="0" dirty="0" smtClean="0">
                <a:ea typeface="ＭＳ Ｐゴシック" pitchFamily="34" charset="-128"/>
              </a:rPr>
              <a:t>The Menu</a:t>
            </a:r>
            <a:r>
              <a:rPr lang="en-US" b="0" baseline="0" dirty="0" smtClean="0">
                <a:ea typeface="ＭＳ Ｐゴシック" pitchFamily="34" charset="-128"/>
              </a:rPr>
              <a:t> Configuration area is organized a bit differently than the A-Z List configurations we saw in the A-Z list customization session.  </a:t>
            </a:r>
          </a:p>
          <a:p>
            <a:r>
              <a:rPr lang="en-US" b="0" baseline="0" dirty="0" smtClean="0">
                <a:ea typeface="ＭＳ Ｐゴシック" pitchFamily="34" charset="-128"/>
              </a:rPr>
              <a:t>[DEMO]</a:t>
            </a:r>
          </a:p>
          <a:p>
            <a:r>
              <a:rPr lang="en-US" b="0" baseline="0" dirty="0" smtClean="0">
                <a:ea typeface="ＭＳ Ｐゴシック" pitchFamily="34" charset="-128"/>
              </a:rPr>
              <a:t>There </a:t>
            </a:r>
            <a:r>
              <a:rPr lang="en-US" b="0" baseline="0" dirty="0" smtClean="0">
                <a:ea typeface="ＭＳ Ｐゴシック" pitchFamily="34" charset="-128"/>
              </a:rPr>
              <a:t>are tabs that cover different areas – the menu design itself, Display Logic, Proxy and CrossRef configurations, DirectLink, Related Objects, </a:t>
            </a:r>
            <a:r>
              <a:rPr lang="en-US" b="0" baseline="0" dirty="0" smtClean="0">
                <a:ea typeface="ＭＳ Ｐゴシック" pitchFamily="34" charset="-128"/>
              </a:rPr>
              <a:t>and SFX API for </a:t>
            </a:r>
            <a:r>
              <a:rPr lang="en-US" b="0" baseline="0" dirty="0" smtClean="0">
                <a:ea typeface="ＭＳ Ｐゴシック" pitchFamily="34" charset="-128"/>
              </a:rPr>
              <a:t>other settings.</a:t>
            </a:r>
          </a:p>
          <a:p>
            <a:endParaRPr lang="en-US" b="0" baseline="0" dirty="0" smtClean="0">
              <a:ea typeface="ＭＳ Ｐゴシック" pitchFamily="34" charset="-128"/>
            </a:endParaRPr>
          </a:p>
          <a:p>
            <a:r>
              <a:rPr lang="en-US" b="0" baseline="0" dirty="0" smtClean="0">
                <a:ea typeface="ＭＳ Ｐゴシック" pitchFamily="34" charset="-128"/>
              </a:rPr>
              <a:t>Let’s </a:t>
            </a:r>
            <a:r>
              <a:rPr lang="en-US" b="0" baseline="0" dirty="0" smtClean="0">
                <a:ea typeface="ＭＳ Ｐゴシック" pitchFamily="34" charset="-128"/>
              </a:rPr>
              <a:t>start with the Menu Design.  There are two templates here – Advanced and the Simplified Template No. 1</a:t>
            </a:r>
            <a:r>
              <a:rPr lang="en-US" b="0" baseline="0" dirty="0" smtClean="0">
                <a:ea typeface="ＭＳ Ｐゴシック" pitchFamily="34" charset="-128"/>
              </a:rPr>
              <a:t>.</a:t>
            </a:r>
          </a:p>
          <a:p>
            <a:pPr defTabSz="907176"/>
            <a:r>
              <a:rPr lang="en-US" dirty="0"/>
              <a:t>You would select the template you want to use for the SFX menu in the list box, select the “Activate selected template after submit” checkbox to confirm your choice and then click the Submit button.</a:t>
            </a:r>
            <a:endParaRPr lang="en-US" b="0" baseline="0" dirty="0" smtClean="0">
              <a:ea typeface="ＭＳ Ｐゴシック" pitchFamily="34" charset="-128"/>
            </a:endParaRPr>
          </a:p>
          <a:p>
            <a:endParaRPr lang="en-US" b="0" dirty="0" smtClean="0">
              <a:ea typeface="ＭＳ Ｐゴシック" pitchFamily="34" charset="-128"/>
            </a:endParaRPr>
          </a:p>
          <a:p>
            <a:r>
              <a:rPr lang="en-US" b="0" dirty="0" smtClean="0">
                <a:ea typeface="ＭＳ Ｐゴシック" pitchFamily="34" charset="-128"/>
              </a:rPr>
              <a:t>Let’s talk about the differences between the 2 templates:</a:t>
            </a:r>
            <a:endParaRPr lang="en-US" b="0" dirty="0" smtClean="0">
              <a:ea typeface="ＭＳ Ｐゴシック" pitchFamily="34" charset="-128"/>
            </a:endParaRPr>
          </a:p>
          <a:p>
            <a:r>
              <a:rPr lang="en-US" b="0" dirty="0" smtClean="0">
                <a:ea typeface="ＭＳ Ｐゴシック" pitchFamily="34" charset="-128"/>
              </a:rPr>
              <a:t>The advanced template has all of the possible configuration options available,</a:t>
            </a:r>
            <a:r>
              <a:rPr lang="en-US" b="0" baseline="0" dirty="0" smtClean="0">
                <a:ea typeface="ＭＳ Ｐゴシック" pitchFamily="34" charset="-128"/>
              </a:rPr>
              <a:t> but the c</a:t>
            </a:r>
            <a:r>
              <a:rPr lang="en-US" b="0" dirty="0" smtClean="0">
                <a:ea typeface="ＭＳ Ｐゴシック" pitchFamily="34" charset="-128"/>
              </a:rPr>
              <a:t>onfigurations and translations are made directly in the HTML template</a:t>
            </a:r>
            <a:r>
              <a:rPr lang="en-US" b="0" baseline="0" dirty="0" smtClean="0">
                <a:ea typeface="ＭＳ Ｐゴシック" pitchFamily="34" charset="-128"/>
              </a:rPr>
              <a:t> f</a:t>
            </a:r>
            <a:r>
              <a:rPr lang="en-US" b="0" dirty="0" smtClean="0">
                <a:ea typeface="ＭＳ Ｐゴシック" pitchFamily="34" charset="-128"/>
              </a:rPr>
              <a:t>iles and UNIX configuration files. </a:t>
            </a:r>
            <a:r>
              <a:rPr lang="en-US" b="0" dirty="0" smtClean="0">
                <a:ea typeface="ＭＳ Ｐゴシック" pitchFamily="34" charset="-128"/>
              </a:rPr>
              <a:t>The SFX Advanced User’s Guide has</a:t>
            </a:r>
            <a:r>
              <a:rPr lang="en-US" b="0" baseline="0" dirty="0" smtClean="0">
                <a:ea typeface="ＭＳ Ｐゴシック" pitchFamily="34" charset="-128"/>
              </a:rPr>
              <a:t> </a:t>
            </a:r>
            <a:r>
              <a:rPr lang="en-US" b="0" dirty="0" smtClean="0">
                <a:ea typeface="ＭＳ Ｐゴシック" pitchFamily="34" charset="-128"/>
              </a:rPr>
              <a:t>more</a:t>
            </a:r>
            <a:r>
              <a:rPr lang="en-US" b="0" dirty="0" smtClean="0">
                <a:ea typeface="ＭＳ Ｐゴシック" pitchFamily="34" charset="-128"/>
              </a:rPr>
              <a:t> information on the advanced menu </a:t>
            </a:r>
            <a:r>
              <a:rPr lang="en-US" b="0" dirty="0" smtClean="0">
                <a:ea typeface="ＭＳ Ｐゴシック" pitchFamily="34" charset="-128"/>
              </a:rPr>
              <a:t>template.</a:t>
            </a:r>
            <a:endParaRPr lang="en-US" b="0" dirty="0" smtClean="0">
              <a:ea typeface="ＭＳ Ｐゴシック" pitchFamily="34" charset="-128"/>
            </a:endParaRPr>
          </a:p>
          <a:p>
            <a:endParaRPr lang="en-US" b="0" dirty="0" smtClean="0">
              <a:ea typeface="ＭＳ Ｐゴシック" pitchFamily="34" charset="-128"/>
            </a:endParaRPr>
          </a:p>
          <a:p>
            <a:r>
              <a:rPr lang="en-US" b="0" dirty="0" smtClean="0">
                <a:ea typeface="ＭＳ Ｐゴシック" pitchFamily="34" charset="-128"/>
              </a:rPr>
              <a:t>For today, we’re going to be focusing on the Simplified template. All configuration and language changes for the </a:t>
            </a:r>
            <a:r>
              <a:rPr lang="en-US" b="0" dirty="0" smtClean="0">
                <a:ea typeface="ＭＳ Ｐゴシック" pitchFamily="34" charset="-128"/>
              </a:rPr>
              <a:t>SFX</a:t>
            </a:r>
            <a:r>
              <a:rPr lang="en-US" b="0" baseline="0" dirty="0" smtClean="0">
                <a:ea typeface="ＭＳ Ｐゴシック" pitchFamily="34" charset="-128"/>
              </a:rPr>
              <a:t> </a:t>
            </a:r>
            <a:r>
              <a:rPr lang="en-US" b="0" dirty="0" smtClean="0">
                <a:ea typeface="ＭＳ Ｐゴシック" pitchFamily="34" charset="-128"/>
              </a:rPr>
              <a:t>menu </a:t>
            </a:r>
            <a:r>
              <a:rPr lang="en-US" b="0" dirty="0" smtClean="0">
                <a:ea typeface="ＭＳ Ｐゴシック" pitchFamily="34" charset="-128"/>
              </a:rPr>
              <a:t>can </a:t>
            </a:r>
            <a:r>
              <a:rPr lang="en-US" b="0" dirty="0" smtClean="0">
                <a:ea typeface="ＭＳ Ｐゴシック" pitchFamily="34" charset="-128"/>
              </a:rPr>
              <a:t>easily be </a:t>
            </a:r>
            <a:r>
              <a:rPr lang="en-US" b="0" dirty="0" smtClean="0">
                <a:ea typeface="ＭＳ Ｐゴシック" pitchFamily="34" charset="-128"/>
              </a:rPr>
              <a:t>made in the SFX Admin </a:t>
            </a:r>
            <a:r>
              <a:rPr lang="en-US" b="0" dirty="0" smtClean="0">
                <a:ea typeface="ＭＳ Ｐゴシック" pitchFamily="34" charset="-128"/>
              </a:rPr>
              <a:t>Center using this simplified</a:t>
            </a:r>
            <a:r>
              <a:rPr lang="en-US" b="0" baseline="0" dirty="0" smtClean="0">
                <a:ea typeface="ＭＳ Ｐゴシック" pitchFamily="34" charset="-128"/>
              </a:rPr>
              <a:t> template</a:t>
            </a:r>
            <a:r>
              <a:rPr lang="en-US" b="0" dirty="0" smtClean="0">
                <a:ea typeface="ＭＳ Ｐゴシック" pitchFamily="34" charset="-128"/>
              </a:rPr>
              <a:t>.  </a:t>
            </a:r>
            <a:r>
              <a:rPr lang="en-US" b="0" baseline="0" dirty="0" smtClean="0">
                <a:ea typeface="ＭＳ Ｐゴシック" pitchFamily="34" charset="-128"/>
              </a:rPr>
              <a:t>Note that most changes (unless noted) made in the simplified template will apply to the SFX Menu as well as the SFX mobile menu interface.</a:t>
            </a:r>
          </a:p>
          <a:p>
            <a:endParaRPr lang="en-US" b="0" baseline="0" dirty="0" smtClean="0">
              <a:ea typeface="ＭＳ Ｐゴシック" pitchFamily="34" charset="-128"/>
            </a:endParaRPr>
          </a:p>
          <a:p>
            <a:r>
              <a:rPr lang="en-US" b="0" baseline="0" dirty="0" smtClean="0">
                <a:ea typeface="ＭＳ Ｐゴシック" pitchFamily="34" charset="-128"/>
              </a:rPr>
              <a:t>We’ll cover the other options available on this tab in a few minutes.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50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6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2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13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59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265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1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7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87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4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5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31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7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46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87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9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284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922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90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5616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3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1414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893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97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31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47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304AB27-4933-40A6-8838-8F5284BBB0C9}"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155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62916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03B4B53B-4658-4C1D-89EA-FB4D289BC82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593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6B96B6A5-DE2B-46F1-A94C-B8F71114C49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67927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5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39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5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7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179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8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088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28D24FE9-4EFB-4D80-9C89-9029554B07BB}"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088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8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089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9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9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9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0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190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879C45B5-A6D1-4064-9EDB-8864356EB881}"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191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191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1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251918"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985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5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sp>
        <p:nvSpPr>
          <p:cNvPr id="24986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FDD2055-DE72-47AA-9899-1B8F95088A78}"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4986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4986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6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8"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spcBef>
          <a:spcPct val="35000"/>
        </a:spcBef>
        <a:spcAft>
          <a:spcPct val="0"/>
        </a:spcAft>
        <a:buSzPct val="85000"/>
        <a:buChar char="•"/>
        <a:defRPr sz="2800">
          <a:solidFill>
            <a:srgbClr val="3E4C56"/>
          </a:solidFill>
          <a:latin typeface="+mn-lt"/>
          <a:ea typeface="+mn-ea"/>
          <a:cs typeface="+mn-cs"/>
        </a:defRPr>
      </a:lvl1pPr>
      <a:lvl2pPr marL="742950" indent="-285750" algn="l" rtl="0" fontAlgn="base">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BE19DC29-673B-46BE-A609-20B2198A976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34"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66" r:id="rId1"/>
    <p:sldLayoutId id="2147484529" r:id="rId2"/>
    <p:sldLayoutId id="2147484565" r:id="rId3"/>
    <p:sldLayoutId id="2147484564" r:id="rId4"/>
    <p:sldLayoutId id="2147484563"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hyperlink" Target="http://www.crossref.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923925" y="2928938"/>
            <a:ext cx="733425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3200" dirty="0">
                <a:solidFill>
                  <a:srgbClr val="3E4C56"/>
                </a:solidFill>
              </a:rPr>
              <a:t>User Interface </a:t>
            </a:r>
            <a:r>
              <a:rPr lang="en-US" sz="3200" dirty="0" smtClean="0">
                <a:solidFill>
                  <a:srgbClr val="3E4C56"/>
                </a:solidFill>
              </a:rPr>
              <a:t>Configuration: SFX Menu</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995362"/>
            <a:ext cx="6753225" cy="53244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3346" name="Rectangle 2"/>
          <p:cNvSpPr>
            <a:spLocks noGrp="1" noChangeArrowheads="1"/>
          </p:cNvSpPr>
          <p:nvPr>
            <p:ph type="title"/>
          </p:nvPr>
        </p:nvSpPr>
        <p:spPr/>
        <p:txBody>
          <a:bodyPr/>
          <a:lstStyle/>
          <a:p>
            <a:r>
              <a:rPr lang="en-US" sz="2800"/>
              <a:t>Menu Configuration: Menu Design</a:t>
            </a:r>
          </a:p>
        </p:txBody>
      </p:sp>
      <p:sp>
        <p:nvSpPr>
          <p:cNvPr id="9" name="Rectangle 8"/>
          <p:cNvSpPr/>
          <p:nvPr/>
        </p:nvSpPr>
        <p:spPr>
          <a:xfrm>
            <a:off x="2667000" y="2540690"/>
            <a:ext cx="5029200" cy="3193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2" y="5029200"/>
            <a:ext cx="53054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2" y="2305050"/>
            <a:ext cx="5305425" cy="22479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0" y="2305050"/>
            <a:ext cx="5305425" cy="590550"/>
          </a:xfrm>
          <a:prstGeom prst="rect">
            <a:avLst/>
          </a:prstGeom>
          <a:solidFill>
            <a:srgbClr val="FFFF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2" y="2895599"/>
            <a:ext cx="5305424" cy="762001"/>
          </a:xfrm>
          <a:prstGeom prst="rect">
            <a:avLst/>
          </a:prstGeom>
          <a:solidFill>
            <a:srgbClr val="FFFF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990600"/>
            <a:ext cx="6753225" cy="53244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3346" name="Rectangle 2"/>
          <p:cNvSpPr>
            <a:spLocks noGrp="1" noChangeArrowheads="1"/>
          </p:cNvSpPr>
          <p:nvPr>
            <p:ph type="title"/>
          </p:nvPr>
        </p:nvSpPr>
        <p:spPr/>
        <p:txBody>
          <a:bodyPr/>
          <a:lstStyle/>
          <a:p>
            <a:r>
              <a:rPr lang="en-US" sz="2800"/>
              <a:t>Menu Configuration: Menu Design</a:t>
            </a:r>
          </a:p>
        </p:txBody>
      </p:sp>
      <p:sp>
        <p:nvSpPr>
          <p:cNvPr id="7" name="Rounded Rectangular Callout 6"/>
          <p:cNvSpPr/>
          <p:nvPr/>
        </p:nvSpPr>
        <p:spPr>
          <a:xfrm>
            <a:off x="228600" y="1041135"/>
            <a:ext cx="4004494" cy="620713"/>
          </a:xfrm>
          <a:prstGeom prst="wedgeRoundRectCallout">
            <a:avLst>
              <a:gd name="adj1" fmla="val -397"/>
              <a:gd name="adj2" fmla="val 147964"/>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Collapsible Menu Unchecked</a:t>
            </a:r>
            <a:endParaRPr lang="en-US" dirty="0">
              <a:solidFill>
                <a:schemeClr val="bg1"/>
              </a:solidFill>
            </a:endParaRPr>
          </a:p>
        </p:txBody>
      </p:sp>
      <p:sp>
        <p:nvSpPr>
          <p:cNvPr id="8" name="Rounded Rectangular Callout 7"/>
          <p:cNvSpPr/>
          <p:nvPr/>
        </p:nvSpPr>
        <p:spPr>
          <a:xfrm>
            <a:off x="4995094" y="1055687"/>
            <a:ext cx="4004494" cy="620713"/>
          </a:xfrm>
          <a:prstGeom prst="wedgeRoundRectCallout">
            <a:avLst>
              <a:gd name="adj1" fmla="val 872"/>
              <a:gd name="adj2" fmla="val 150692"/>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Collapsible Menu C</a:t>
            </a:r>
            <a:r>
              <a:rPr lang="en-US" dirty="0" smtClean="0">
                <a:solidFill>
                  <a:schemeClr val="bg1"/>
                </a:solidFill>
              </a:rPr>
              <a:t>hecked</a:t>
            </a:r>
            <a:endParaRPr lang="en-US" dirty="0">
              <a:solidFill>
                <a:schemeClr val="bg1"/>
              </a:solidFill>
            </a:endParaRPr>
          </a:p>
        </p:txBody>
      </p:sp>
      <p:sp>
        <p:nvSpPr>
          <p:cNvPr id="9" name="Rectangle 8"/>
          <p:cNvSpPr/>
          <p:nvPr/>
        </p:nvSpPr>
        <p:spPr>
          <a:xfrm>
            <a:off x="2709448" y="5728386"/>
            <a:ext cx="2929352" cy="419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94" y="2305050"/>
            <a:ext cx="4321616" cy="41719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294" y="2289008"/>
            <a:ext cx="4335963" cy="31051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98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14" y="914400"/>
            <a:ext cx="6896100" cy="564832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3346" name="Rectangle 2"/>
          <p:cNvSpPr>
            <a:spLocks noGrp="1" noChangeArrowheads="1"/>
          </p:cNvSpPr>
          <p:nvPr>
            <p:ph type="title"/>
          </p:nvPr>
        </p:nvSpPr>
        <p:spPr/>
        <p:txBody>
          <a:bodyPr/>
          <a:lstStyle/>
          <a:p>
            <a:r>
              <a:rPr lang="en-US" sz="2800"/>
              <a:t>Menu Configuration: Menu Design</a:t>
            </a:r>
          </a:p>
        </p:txBody>
      </p:sp>
      <p:sp>
        <p:nvSpPr>
          <p:cNvPr id="6" name="Rectangle 5"/>
          <p:cNvSpPr/>
          <p:nvPr/>
        </p:nvSpPr>
        <p:spPr>
          <a:xfrm>
            <a:off x="2616792" y="4343400"/>
            <a:ext cx="5368622" cy="2219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6218"/>
            <a:ext cx="5888657" cy="49276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295" y="1371600"/>
            <a:ext cx="5908681" cy="48990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20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218"/>
                                        </p:tgtEl>
                                      </p:cBhvr>
                                    </p:animEffect>
                                    <p:set>
                                      <p:cBhvr>
                                        <p:cTn id="10" dur="1" fill="hold">
                                          <p:stCondLst>
                                            <p:cond delay="499"/>
                                          </p:stCondLst>
                                        </p:cTn>
                                        <p:tgtEl>
                                          <p:spTgt spid="92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61159"/>
            <a:ext cx="7775864" cy="513484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42" name="Rectangle 2"/>
          <p:cNvSpPr>
            <a:spLocks noGrp="1" noChangeArrowheads="1"/>
          </p:cNvSpPr>
          <p:nvPr>
            <p:ph type="title"/>
          </p:nvPr>
        </p:nvSpPr>
        <p:spPr/>
        <p:txBody>
          <a:bodyPr/>
          <a:lstStyle/>
          <a:p>
            <a:r>
              <a:rPr lang="en-US" sz="2800" dirty="0"/>
              <a:t>Menu Configuration: </a:t>
            </a:r>
            <a:r>
              <a:rPr lang="en-US" sz="2800" dirty="0" smtClean="0"/>
              <a:t>Target Design</a:t>
            </a:r>
            <a:endParaRPr lang="en-US" sz="2800" dirty="0"/>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57750"/>
            <a:ext cx="4314825" cy="12954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3166003"/>
            <a:ext cx="4295775" cy="12954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217" y="1343025"/>
            <a:ext cx="4257675" cy="13239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ounded Rectangular Callout 12"/>
          <p:cNvSpPr/>
          <p:nvPr/>
        </p:nvSpPr>
        <p:spPr>
          <a:xfrm>
            <a:off x="6308196" y="1694655"/>
            <a:ext cx="2362200" cy="620713"/>
          </a:xfrm>
          <a:prstGeom prst="wedgeRoundRectCallout">
            <a:avLst>
              <a:gd name="adj1" fmla="val -102189"/>
              <a:gd name="adj2" fmla="val 6105"/>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Target Name</a:t>
            </a:r>
            <a:endParaRPr lang="en-US" dirty="0">
              <a:solidFill>
                <a:schemeClr val="bg1"/>
              </a:solidFill>
            </a:endParaRPr>
          </a:p>
        </p:txBody>
      </p:sp>
      <p:sp>
        <p:nvSpPr>
          <p:cNvPr id="14" name="Rounded Rectangular Callout 13"/>
          <p:cNvSpPr/>
          <p:nvPr/>
        </p:nvSpPr>
        <p:spPr>
          <a:xfrm>
            <a:off x="6308196" y="3503346"/>
            <a:ext cx="2362200" cy="620713"/>
          </a:xfrm>
          <a:prstGeom prst="wedgeRoundRectCallout">
            <a:avLst>
              <a:gd name="adj1" fmla="val -104340"/>
              <a:gd name="adj2" fmla="val 610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None</a:t>
            </a:r>
            <a:endParaRPr lang="en-US" dirty="0">
              <a:solidFill>
                <a:schemeClr val="bg1"/>
              </a:solidFill>
            </a:endParaRPr>
          </a:p>
        </p:txBody>
      </p:sp>
      <p:sp>
        <p:nvSpPr>
          <p:cNvPr id="15" name="Rounded Rectangular Callout 14"/>
          <p:cNvSpPr/>
          <p:nvPr/>
        </p:nvSpPr>
        <p:spPr>
          <a:xfrm>
            <a:off x="6308196" y="5176834"/>
            <a:ext cx="2362200" cy="620713"/>
          </a:xfrm>
          <a:prstGeom prst="wedgeRoundRectCallout">
            <a:avLst>
              <a:gd name="adj1" fmla="val -102189"/>
              <a:gd name="adj2" fmla="val 649"/>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Service Name</a:t>
            </a:r>
            <a:endParaRPr lang="en-US" dirty="0">
              <a:solidFill>
                <a:schemeClr val="bg1"/>
              </a:solidFill>
            </a:endParaRPr>
          </a:p>
        </p:txBody>
      </p:sp>
      <p:sp>
        <p:nvSpPr>
          <p:cNvPr id="10" name="Rectangle 9"/>
          <p:cNvSpPr/>
          <p:nvPr/>
        </p:nvSpPr>
        <p:spPr>
          <a:xfrm>
            <a:off x="2209800" y="2628900"/>
            <a:ext cx="3481716"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42"/>
                                        </p:tgtEl>
                                      </p:cBhvr>
                                    </p:animEffect>
                                    <p:set>
                                      <p:cBhvr>
                                        <p:cTn id="7" dur="1" fill="hold">
                                          <p:stCondLst>
                                            <p:cond delay="499"/>
                                          </p:stCondLst>
                                        </p:cTn>
                                        <p:tgtEl>
                                          <p:spTgt spid="102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60437"/>
            <a:ext cx="8010525"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0" y="2895600"/>
            <a:ext cx="2161872"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42" name="Rectangle 2"/>
          <p:cNvSpPr>
            <a:spLocks noGrp="1" noChangeArrowheads="1"/>
          </p:cNvSpPr>
          <p:nvPr>
            <p:ph type="title"/>
          </p:nvPr>
        </p:nvSpPr>
        <p:spPr/>
        <p:txBody>
          <a:bodyPr/>
          <a:lstStyle/>
          <a:p>
            <a:r>
              <a:rPr lang="en-US" sz="2800" dirty="0"/>
              <a:t>Menu Configuration: </a:t>
            </a:r>
            <a:r>
              <a:rPr lang="en-US" sz="2800" dirty="0" smtClean="0"/>
              <a:t>Target Design</a:t>
            </a:r>
            <a:endParaRPr lang="en-US" sz="2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86051"/>
            <a:ext cx="4004495" cy="318134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2642665"/>
            <a:ext cx="3959464" cy="253204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ounded Rectangular Callout 11"/>
          <p:cNvSpPr/>
          <p:nvPr/>
        </p:nvSpPr>
        <p:spPr>
          <a:xfrm>
            <a:off x="457201" y="1295400"/>
            <a:ext cx="4004494" cy="620713"/>
          </a:xfrm>
          <a:prstGeom prst="wedgeRoundRectCallout">
            <a:avLst>
              <a:gd name="adj1" fmla="val -397"/>
              <a:gd name="adj2" fmla="val 147964"/>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Display Headers Checked</a:t>
            </a:r>
            <a:endParaRPr lang="en-US" dirty="0">
              <a:solidFill>
                <a:schemeClr val="bg1"/>
              </a:solidFill>
            </a:endParaRPr>
          </a:p>
        </p:txBody>
      </p:sp>
      <p:sp>
        <p:nvSpPr>
          <p:cNvPr id="16" name="Rounded Rectangular Callout 15"/>
          <p:cNvSpPr/>
          <p:nvPr/>
        </p:nvSpPr>
        <p:spPr>
          <a:xfrm>
            <a:off x="4710113" y="1295401"/>
            <a:ext cx="3959464" cy="647966"/>
          </a:xfrm>
          <a:prstGeom prst="wedgeRoundRectCallout">
            <a:avLst>
              <a:gd name="adj1" fmla="val 320"/>
              <a:gd name="adj2" fmla="val 142508"/>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Display Headers </a:t>
            </a:r>
            <a:r>
              <a:rPr lang="en-US" dirty="0" smtClean="0">
                <a:solidFill>
                  <a:schemeClr val="bg1"/>
                </a:solidFill>
              </a:rPr>
              <a:t> Unchecked</a:t>
            </a:r>
            <a:endParaRPr lang="en-US" dirty="0">
              <a:solidFill>
                <a:schemeClr val="bg1"/>
              </a:solidFill>
            </a:endParaRPr>
          </a:p>
        </p:txBody>
      </p:sp>
    </p:spTree>
    <p:extLst>
      <p:ext uri="{BB962C8B-B14F-4D97-AF65-F5344CB8AC3E}">
        <p14:creationId xmlns:p14="http://schemas.microsoft.com/office/powerpoint/2010/main" val="37039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266"/>
                                        </p:tgtEl>
                                      </p:cBhvr>
                                    </p:animEffect>
                                    <p:set>
                                      <p:cBhvr>
                                        <p:cTn id="7" dur="1" fill="hold">
                                          <p:stCondLst>
                                            <p:cond delay="499"/>
                                          </p:stCondLst>
                                        </p:cTn>
                                        <p:tgtEl>
                                          <p:spTgt spid="1126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1720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981200" y="3171370"/>
            <a:ext cx="1462055"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42" name="Rectangle 2"/>
          <p:cNvSpPr>
            <a:spLocks noGrp="1" noChangeArrowheads="1"/>
          </p:cNvSpPr>
          <p:nvPr>
            <p:ph type="title"/>
          </p:nvPr>
        </p:nvSpPr>
        <p:spPr/>
        <p:txBody>
          <a:bodyPr/>
          <a:lstStyle/>
          <a:p>
            <a:r>
              <a:rPr lang="en-US" sz="2800" dirty="0"/>
              <a:t>Menu Configuration: </a:t>
            </a:r>
            <a:r>
              <a:rPr lang="en-US" sz="2800" dirty="0" smtClean="0"/>
              <a:t>Target Design</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2116403"/>
            <a:ext cx="3846303" cy="31242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ounded Rectangular Callout 4"/>
          <p:cNvSpPr/>
          <p:nvPr/>
        </p:nvSpPr>
        <p:spPr>
          <a:xfrm>
            <a:off x="547688" y="990600"/>
            <a:ext cx="4004494" cy="620713"/>
          </a:xfrm>
          <a:prstGeom prst="wedgeRoundRectCallout">
            <a:avLst>
              <a:gd name="adj1" fmla="val -397"/>
              <a:gd name="adj2" fmla="val 147964"/>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Show Fill </a:t>
            </a:r>
            <a:r>
              <a:rPr lang="en-US" dirty="0">
                <a:solidFill>
                  <a:schemeClr val="bg1"/>
                </a:solidFill>
              </a:rPr>
              <a:t>B</a:t>
            </a:r>
            <a:r>
              <a:rPr lang="en-US" dirty="0" smtClean="0">
                <a:solidFill>
                  <a:schemeClr val="bg1"/>
                </a:solidFill>
              </a:rPr>
              <a:t>oxes Unchecked</a:t>
            </a:r>
            <a:endParaRPr lang="en-US" dirty="0">
              <a:solidFill>
                <a:schemeClr val="bg1"/>
              </a:solidFill>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599" y="2116403"/>
            <a:ext cx="3744913" cy="440360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ounded Rectangular Callout 5"/>
          <p:cNvSpPr/>
          <p:nvPr/>
        </p:nvSpPr>
        <p:spPr>
          <a:xfrm>
            <a:off x="4800600" y="990601"/>
            <a:ext cx="3959464" cy="647966"/>
          </a:xfrm>
          <a:prstGeom prst="wedgeRoundRectCallout">
            <a:avLst>
              <a:gd name="adj1" fmla="val 320"/>
              <a:gd name="adj2" fmla="val 142508"/>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Show Fill Boxes Checked</a:t>
            </a:r>
            <a:endParaRPr lang="en-US" dirty="0">
              <a:solidFill>
                <a:schemeClr val="bg1"/>
              </a:solidFill>
            </a:endParaRPr>
          </a:p>
        </p:txBody>
      </p:sp>
    </p:spTree>
    <p:extLst>
      <p:ext uri="{BB962C8B-B14F-4D97-AF65-F5344CB8AC3E}">
        <p14:creationId xmlns:p14="http://schemas.microsoft.com/office/powerpoint/2010/main" val="35377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317444"/>
                                        </p:tgtEl>
                                      </p:cBhvr>
                                    </p:animEffect>
                                    <p:set>
                                      <p:cBhvr>
                                        <p:cTn id="11" dur="1" fill="hold">
                                          <p:stCondLst>
                                            <p:cond delay="499"/>
                                          </p:stCondLst>
                                        </p:cTn>
                                        <p:tgtEl>
                                          <p:spTgt spid="317444"/>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1720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981200" y="3367314"/>
            <a:ext cx="1329141"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42" name="Rectangle 2"/>
          <p:cNvSpPr>
            <a:spLocks noGrp="1" noChangeArrowheads="1"/>
          </p:cNvSpPr>
          <p:nvPr>
            <p:ph type="title"/>
          </p:nvPr>
        </p:nvSpPr>
        <p:spPr/>
        <p:txBody>
          <a:bodyPr/>
          <a:lstStyle/>
          <a:p>
            <a:r>
              <a:rPr lang="en-US" sz="2800" dirty="0"/>
              <a:t>Menu Configuration: </a:t>
            </a:r>
            <a:r>
              <a:rPr lang="en-US" sz="2800" dirty="0" smtClean="0"/>
              <a:t>Target Design</a:t>
            </a:r>
            <a:endParaRPr lang="en-US" sz="28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1" y="4231216"/>
            <a:ext cx="4562475" cy="21050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1" y="1143000"/>
            <a:ext cx="4295775" cy="12763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74950"/>
            <a:ext cx="3933825" cy="12668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5045076" y="1470818"/>
            <a:ext cx="3635904" cy="620713"/>
          </a:xfrm>
          <a:prstGeom prst="wedgeRoundRectCallout">
            <a:avLst>
              <a:gd name="adj1" fmla="val -67725"/>
              <a:gd name="adj2" fmla="val 6105"/>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Show Go button checked</a:t>
            </a:r>
            <a:endParaRPr lang="en-US" dirty="0">
              <a:solidFill>
                <a:schemeClr val="bg1"/>
              </a:solidFill>
            </a:endParaRPr>
          </a:p>
        </p:txBody>
      </p:sp>
      <p:sp>
        <p:nvSpPr>
          <p:cNvPr id="8" name="Rounded Rectangular Callout 7"/>
          <p:cNvSpPr/>
          <p:nvPr/>
        </p:nvSpPr>
        <p:spPr>
          <a:xfrm>
            <a:off x="4778376" y="3098005"/>
            <a:ext cx="3902604" cy="620713"/>
          </a:xfrm>
          <a:prstGeom prst="wedgeRoundRectCallout">
            <a:avLst>
              <a:gd name="adj1" fmla="val -68171"/>
              <a:gd name="adj2" fmla="val 337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Show Go Button Unchecked</a:t>
            </a:r>
            <a:endParaRPr lang="en-US" dirty="0">
              <a:solidFill>
                <a:schemeClr val="bg1"/>
              </a:solidFill>
            </a:endParaRPr>
          </a:p>
        </p:txBody>
      </p:sp>
      <p:sp>
        <p:nvSpPr>
          <p:cNvPr id="9" name="Rounded Rectangular Callout 8"/>
          <p:cNvSpPr/>
          <p:nvPr/>
        </p:nvSpPr>
        <p:spPr>
          <a:xfrm>
            <a:off x="5045076" y="4527551"/>
            <a:ext cx="3635904" cy="1066534"/>
          </a:xfrm>
          <a:prstGeom prst="wedgeRoundRectCallout">
            <a:avLst>
              <a:gd name="adj1" fmla="val -64931"/>
              <a:gd name="adj2" fmla="val 8833"/>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Keep the Go Button </a:t>
            </a:r>
          </a:p>
          <a:p>
            <a:pPr algn="ctr"/>
            <a:r>
              <a:rPr lang="en-US" dirty="0" smtClean="0">
                <a:solidFill>
                  <a:schemeClr val="bg1"/>
                </a:solidFill>
              </a:rPr>
              <a:t>if you decide to </a:t>
            </a:r>
          </a:p>
          <a:p>
            <a:pPr algn="ctr"/>
            <a:r>
              <a:rPr lang="en-US" dirty="0" smtClean="0">
                <a:solidFill>
                  <a:schemeClr val="bg1"/>
                </a:solidFill>
              </a:rPr>
              <a:t>show the fill-in boxes!</a:t>
            </a:r>
            <a:endParaRPr lang="en-US" dirty="0">
              <a:solidFill>
                <a:schemeClr val="bg1"/>
              </a:solidFill>
            </a:endParaRPr>
          </a:p>
        </p:txBody>
      </p:sp>
    </p:spTree>
    <p:extLst>
      <p:ext uri="{BB962C8B-B14F-4D97-AF65-F5344CB8AC3E}">
        <p14:creationId xmlns:p14="http://schemas.microsoft.com/office/powerpoint/2010/main" val="35377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317444"/>
                                        </p:tgtEl>
                                      </p:cBhvr>
                                    </p:animEffect>
                                    <p:set>
                                      <p:cBhvr>
                                        <p:cTn id="11" dur="1" fill="hold">
                                          <p:stCondLst>
                                            <p:cond delay="499"/>
                                          </p:stCondLst>
                                        </p:cTn>
                                        <p:tgtEl>
                                          <p:spTgt spid="317444"/>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3" y="1112837"/>
            <a:ext cx="8010525"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05000" y="3543300"/>
            <a:ext cx="2585705" cy="2781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42" name="Rectangle 2"/>
          <p:cNvSpPr>
            <a:spLocks noGrp="1" noChangeArrowheads="1"/>
          </p:cNvSpPr>
          <p:nvPr>
            <p:ph type="title"/>
          </p:nvPr>
        </p:nvSpPr>
        <p:spPr/>
        <p:txBody>
          <a:bodyPr/>
          <a:lstStyle/>
          <a:p>
            <a:r>
              <a:rPr lang="en-US" sz="2800" dirty="0"/>
              <a:t>Menu Configuration: </a:t>
            </a:r>
            <a:r>
              <a:rPr lang="en-US" sz="2800" dirty="0" smtClean="0"/>
              <a:t>Target Design</a:t>
            </a:r>
            <a:endParaRPr lang="en-U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2771775"/>
            <a:ext cx="385762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83802" y="4302062"/>
            <a:ext cx="208635" cy="2081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73476" y="5152709"/>
            <a:ext cx="229498" cy="229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71247" y="5777753"/>
            <a:ext cx="229498" cy="229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0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5697"/>
            <a:ext cx="8859467" cy="4286607"/>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5394" name="Rectangle 2"/>
          <p:cNvSpPr>
            <a:spLocks noGrp="1" noChangeArrowheads="1"/>
          </p:cNvSpPr>
          <p:nvPr>
            <p:ph type="title"/>
          </p:nvPr>
        </p:nvSpPr>
        <p:spPr>
          <a:xfrm>
            <a:off x="457200" y="120650"/>
            <a:ext cx="8382000" cy="533400"/>
          </a:xfrm>
        </p:spPr>
        <p:txBody>
          <a:bodyPr/>
          <a:lstStyle/>
          <a:p>
            <a:r>
              <a:rPr lang="en-US" sz="2800" dirty="0"/>
              <a:t>Menu Configuration: </a:t>
            </a:r>
            <a:r>
              <a:rPr lang="en-US" sz="2800" dirty="0" smtClean="0"/>
              <a:t>Service Precedence</a:t>
            </a:r>
            <a:endParaRPr lang="en-US" sz="28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414" y="2054514"/>
            <a:ext cx="3687986" cy="266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03508" y="2816514"/>
            <a:ext cx="485595" cy="184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03508" y="4111914"/>
            <a:ext cx="809276" cy="185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09" y="1075459"/>
            <a:ext cx="8174182" cy="494434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9490" name="Rectangle 2"/>
          <p:cNvSpPr>
            <a:spLocks noGrp="1" noChangeArrowheads="1"/>
          </p:cNvSpPr>
          <p:nvPr>
            <p:ph type="title"/>
          </p:nvPr>
        </p:nvSpPr>
        <p:spPr/>
        <p:txBody>
          <a:bodyPr/>
          <a:lstStyle/>
          <a:p>
            <a:r>
              <a:rPr lang="en-US" sz="2800" dirty="0"/>
              <a:t>Menu Configuration: </a:t>
            </a:r>
            <a:r>
              <a:rPr lang="en-US" sz="2800" dirty="0" smtClean="0"/>
              <a:t>Target Precedence</a:t>
            </a:r>
            <a:endParaRPr lang="en-US" sz="2800" dirty="0"/>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657600"/>
            <a:ext cx="4724400" cy="172402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210212" y="4519612"/>
            <a:ext cx="2857588" cy="184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91677" y="4856018"/>
            <a:ext cx="1385461" cy="184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smtClean="0">
                <a:ea typeface="ＭＳ Ｐゴシック" pitchFamily="34" charset="-128"/>
              </a:rPr>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굴림"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TRADEMARKS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Ex Libris, the Ex Libris logo, </a:t>
            </a:r>
            <a:r>
              <a:rPr lang="en-US" altLang="ko-KR" sz="1200" b="0" dirty="0" smtClean="0">
                <a:solidFill>
                  <a:srgbClr val="3E4C56"/>
                </a:solidFill>
                <a:ea typeface="굴림" pitchFamily="34" charset="-127"/>
              </a:rPr>
              <a:t>Aleph</a:t>
            </a:r>
            <a:r>
              <a:rPr lang="en-US" altLang="ko-KR" sz="1200" b="0" dirty="0">
                <a:solidFill>
                  <a:srgbClr val="3E4C56"/>
                </a:solidFill>
                <a:ea typeface="굴림" pitchFamily="34" charset="-127"/>
              </a:rPr>
              <a:t>, </a:t>
            </a:r>
            <a:r>
              <a:rPr lang="en-US" altLang="ko-KR" sz="1200" b="0" dirty="0" smtClean="0">
                <a:solidFill>
                  <a:srgbClr val="3E4C56"/>
                </a:solidFill>
                <a:ea typeface="굴림" pitchFamily="34" charset="-127"/>
              </a:rPr>
              <a:t>Alma, SFX</a:t>
            </a:r>
            <a:r>
              <a:rPr lang="en-US" altLang="ko-KR" sz="1200" b="0" dirty="0">
                <a:solidFill>
                  <a:srgbClr val="3E4C56"/>
                </a:solidFill>
                <a:ea typeface="굴림" pitchFamily="34" charset="-127"/>
              </a:rPr>
              <a:t>, SFXIT, </a:t>
            </a:r>
            <a:r>
              <a:rPr lang="en-US" altLang="ko-KR" sz="1200" b="0" dirty="0" err="1">
                <a:solidFill>
                  <a:srgbClr val="3E4C56"/>
                </a:solidFill>
                <a:ea typeface="굴림" pitchFamily="34" charset="-127"/>
              </a:rPr>
              <a:t>MetaLib</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DigiTool</a:t>
            </a:r>
            <a:r>
              <a:rPr lang="en-US" altLang="ko-KR" sz="1200" b="0" dirty="0">
                <a:solidFill>
                  <a:srgbClr val="3E4C56"/>
                </a:solidFill>
                <a:ea typeface="굴림" pitchFamily="34" charset="-127"/>
              </a:rPr>
              <a:t>, Verde, Primo, Voyager, </a:t>
            </a:r>
            <a:r>
              <a:rPr lang="en-US" altLang="ko-KR" sz="1200" b="0" dirty="0" err="1">
                <a:solidFill>
                  <a:srgbClr val="3E4C56"/>
                </a:solidFill>
                <a:ea typeface="굴림" pitchFamily="34" charset="-127"/>
              </a:rPr>
              <a:t>MetaSearch</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MetaIndex</a:t>
            </a:r>
            <a:r>
              <a:rPr lang="en-US" altLang="ko-KR" sz="1200" b="0" dirty="0">
                <a:solidFill>
                  <a:srgbClr val="3E4C56"/>
                </a:solidFill>
                <a:ea typeface="굴림" pitchFamily="34" charset="-127"/>
              </a:rPr>
              <a:t>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DISCLAIMER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굴림" pitchFamily="34" charset="-127"/>
            </a:endParaRPr>
          </a:p>
          <a:p>
            <a:pPr algn="just">
              <a:lnSpc>
                <a:spcPct val="105000"/>
              </a:lnSpc>
              <a:spcBef>
                <a:spcPct val="0"/>
              </a:spcBef>
            </a:pPr>
            <a:r>
              <a:rPr lang="en-US" altLang="ko-KR" sz="1200" b="0" dirty="0">
                <a:solidFill>
                  <a:srgbClr val="3E4C56"/>
                </a:solidFill>
                <a:ea typeface="굴림"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ＭＳ Ｐゴシック" pitchFamily="34" charset="-128"/>
            </a:endParaRPr>
          </a:p>
          <a:p>
            <a:pPr algn="just">
              <a:lnSpc>
                <a:spcPct val="80000"/>
              </a:lnSpc>
              <a:spcBef>
                <a:spcPct val="0"/>
              </a:spcBef>
            </a:pPr>
            <a:r>
              <a:rPr lang="en-US" sz="1000" b="0" dirty="0">
                <a:solidFill>
                  <a:srgbClr val="3E4C56"/>
                </a:solidFill>
                <a:ea typeface="ＭＳ Ｐゴシック" pitchFamily="34" charset="-128"/>
              </a:rPr>
              <a:t>© Ex </a:t>
            </a:r>
            <a:r>
              <a:rPr lang="en-US" sz="1000" b="0" dirty="0" err="1">
                <a:solidFill>
                  <a:srgbClr val="3E4C56"/>
                </a:solidFill>
                <a:ea typeface="ＭＳ Ｐゴシック" pitchFamily="34" charset="-128"/>
              </a:rPr>
              <a:t>Libris</a:t>
            </a:r>
            <a:r>
              <a:rPr lang="en-US" sz="1000" b="0" dirty="0">
                <a:solidFill>
                  <a:srgbClr val="3E4C56"/>
                </a:solidFill>
                <a:ea typeface="ＭＳ Ｐゴシック" pitchFamily="34" charset="-128"/>
              </a:rPr>
              <a:t> Ltd., </a:t>
            </a:r>
            <a:r>
              <a:rPr lang="en-US" sz="1000" b="0" dirty="0" smtClean="0">
                <a:solidFill>
                  <a:srgbClr val="3E4C56"/>
                </a:solidFill>
                <a:ea typeface="ＭＳ Ｐゴシック" pitchFamily="34" charset="-128"/>
              </a:rPr>
              <a:t>2014</a:t>
            </a:r>
            <a:endParaRPr lang="en-US" sz="1000" b="0" dirty="0">
              <a:solidFill>
                <a:srgbClr val="3E4C56"/>
              </a:solidFill>
              <a:ea typeface="ＭＳ Ｐゴシック" pitchFamily="34" charset="-128"/>
            </a:endParaRPr>
          </a:p>
          <a:p>
            <a:pPr algn="just">
              <a:lnSpc>
                <a:spcPct val="105000"/>
              </a:lnSpc>
              <a:spcBef>
                <a:spcPct val="0"/>
              </a:spcBef>
            </a:pPr>
            <a:endParaRPr lang="en-US" sz="1200" b="0" dirty="0">
              <a:solidFill>
                <a:srgbClr val="3E4C56"/>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Configuration: Save Changes</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9849" y="1316627"/>
            <a:ext cx="7724301" cy="472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90601" y="3810000"/>
            <a:ext cx="1143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9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02" y="1295400"/>
            <a:ext cx="7867650" cy="50196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20650"/>
            <a:ext cx="8686800" cy="641350"/>
          </a:xfrm>
        </p:spPr>
        <p:txBody>
          <a:bodyPr/>
          <a:lstStyle/>
          <a:p>
            <a:r>
              <a:rPr lang="en-US" dirty="0" smtClean="0"/>
              <a:t>Menu Configuration</a:t>
            </a:r>
            <a:r>
              <a:rPr lang="en-US" dirty="0" smtClean="0"/>
              <a:t>: Other Settings</a:t>
            </a:r>
            <a:endParaRPr lang="en-US" dirty="0"/>
          </a:p>
        </p:txBody>
      </p:sp>
      <p:sp>
        <p:nvSpPr>
          <p:cNvPr id="6" name="Rectangle 5"/>
          <p:cNvSpPr/>
          <p:nvPr/>
        </p:nvSpPr>
        <p:spPr>
          <a:xfrm>
            <a:off x="2286000" y="3276600"/>
            <a:ext cx="5791200" cy="281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0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2800"/>
              <a:t>Menu Configuration: Display Logic</a:t>
            </a:r>
          </a:p>
        </p:txBody>
      </p:sp>
      <p:pic>
        <p:nvPicPr>
          <p:cNvPr id="321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42767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11" y="838200"/>
            <a:ext cx="4783778" cy="57912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21540"/>
                                        </p:tgtEl>
                                      </p:cBhvr>
                                    </p:animEffect>
                                    <p:set>
                                      <p:cBhvr>
                                        <p:cTn id="9" dur="1" fill="hold">
                                          <p:stCondLst>
                                            <p:cond delay="499"/>
                                          </p:stCondLst>
                                        </p:cTn>
                                        <p:tgtEl>
                                          <p:spTgt spid="32154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1540"/>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a:t>Menu Configuration: </a:t>
            </a:r>
            <a:r>
              <a:rPr lang="en-US" sz="2800" dirty="0" smtClean="0"/>
              <a:t>Proxy</a:t>
            </a:r>
            <a:endParaRPr lang="en-US" sz="2800" dirty="0"/>
          </a:p>
        </p:txBody>
      </p:sp>
      <p:pic>
        <p:nvPicPr>
          <p:cNvPr id="323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87450"/>
            <a:ext cx="7997825" cy="27686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3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 y="4191000"/>
            <a:ext cx="6440488" cy="19335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0" y="4953000"/>
            <a:ext cx="754778" cy="20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3541059"/>
            <a:ext cx="1007604" cy="206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0351"/>
            <a:ext cx="3592450" cy="3635386"/>
          </a:xfrm>
          <a:prstGeom prst="rect">
            <a:avLst/>
          </a:prstGeom>
          <a:noFill/>
          <a:ln w="9525">
            <a:solidFill>
              <a:schemeClr val="tx1"/>
            </a:solidFill>
            <a:miter lim="800000"/>
            <a:headEnd/>
            <a:tailEnd/>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cxnSp>
        <p:nvCxnSpPr>
          <p:cNvPr id="4" name="Straight Arrow Connector 3"/>
          <p:cNvCxnSpPr>
            <a:stCxn id="2" idx="3"/>
          </p:cNvCxnSpPr>
          <p:nvPr/>
        </p:nvCxnSpPr>
        <p:spPr>
          <a:xfrm>
            <a:off x="5021978" y="5055394"/>
            <a:ext cx="693022" cy="57162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90868" y="5627017"/>
            <a:ext cx="1168025" cy="20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a:t>Menu Configuration: </a:t>
            </a:r>
            <a:r>
              <a:rPr lang="en-US" sz="2800" dirty="0" smtClean="0"/>
              <a:t>CrossRef</a:t>
            </a:r>
            <a:endParaRPr lang="en-US" sz="2800" dirty="0"/>
          </a:p>
        </p:txBody>
      </p:sp>
      <p:sp>
        <p:nvSpPr>
          <p:cNvPr id="4" name="Content Placeholder 3"/>
          <p:cNvSpPr>
            <a:spLocks noGrp="1"/>
          </p:cNvSpPr>
          <p:nvPr>
            <p:ph idx="1"/>
          </p:nvPr>
        </p:nvSpPr>
        <p:spPr>
          <a:xfrm>
            <a:off x="533400" y="1219200"/>
            <a:ext cx="8140700" cy="5030787"/>
          </a:xfrm>
        </p:spPr>
        <p:txBody>
          <a:bodyPr/>
          <a:lstStyle/>
          <a:p>
            <a:endParaRPr lang="en-US" dirty="0" smtClean="0"/>
          </a:p>
          <a:p>
            <a:endParaRPr lang="en-US" dirty="0"/>
          </a:p>
          <a:p>
            <a:endParaRPr lang="en-US" dirty="0" smtClean="0"/>
          </a:p>
          <a:p>
            <a:r>
              <a:rPr lang="en-US" dirty="0" err="1" smtClean="0"/>
              <a:t>CrossRef</a:t>
            </a:r>
            <a:r>
              <a:rPr lang="en-US" dirty="0" smtClean="0"/>
              <a:t>: Official DOI registration agency for scholarly and professional publications</a:t>
            </a:r>
          </a:p>
          <a:p>
            <a:r>
              <a:rPr lang="en-US" dirty="0">
                <a:hlinkClick r:id="rId3"/>
              </a:rPr>
              <a:t>http://www.crossref.org</a:t>
            </a:r>
            <a:r>
              <a:rPr lang="en-US" dirty="0" smtClean="0">
                <a:hlinkClick r:id="rId3"/>
              </a:rPr>
              <a:t>/</a:t>
            </a:r>
            <a:r>
              <a:rPr lang="en-US" dirty="0" smtClean="0"/>
              <a:t> </a:t>
            </a:r>
          </a:p>
          <a:p>
            <a:r>
              <a:rPr lang="en-US" dirty="0" smtClean="0"/>
              <a:t>DOI (Digital Object Identifier) example: </a:t>
            </a:r>
          </a:p>
          <a:p>
            <a:pPr lvl="1"/>
            <a:r>
              <a:rPr lang="en-US" sz="2800" dirty="0" smtClean="0"/>
              <a:t>10.1103/PhysRevE.62.1457</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131" y="990600"/>
            <a:ext cx="5153025" cy="220980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09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a:t>Menu Configuration: </a:t>
            </a:r>
            <a:r>
              <a:rPr lang="en-US" sz="2800" dirty="0" smtClean="0"/>
              <a:t>CrossRef</a:t>
            </a:r>
            <a:endParaRPr lang="en-US" sz="2800" dirty="0"/>
          </a:p>
        </p:txBody>
      </p:sp>
      <p:sp>
        <p:nvSpPr>
          <p:cNvPr id="4" name="Content Placeholder 3"/>
          <p:cNvSpPr>
            <a:spLocks noGrp="1"/>
          </p:cNvSpPr>
          <p:nvPr>
            <p:ph idx="1"/>
          </p:nvPr>
        </p:nvSpPr>
        <p:spPr>
          <a:xfrm>
            <a:off x="76198" y="914400"/>
            <a:ext cx="5867401" cy="5030787"/>
          </a:xfrm>
        </p:spPr>
        <p:txBody>
          <a:bodyPr/>
          <a:lstStyle/>
          <a:p>
            <a:r>
              <a:rPr lang="en-US" sz="2200" dirty="0" smtClean="0">
                <a:solidFill>
                  <a:schemeClr val="bg2">
                    <a:lumMod val="50000"/>
                  </a:schemeClr>
                </a:solidFill>
              </a:rPr>
              <a:t>Enables article level linking</a:t>
            </a:r>
          </a:p>
          <a:p>
            <a:pPr lvl="1"/>
            <a:r>
              <a:rPr lang="en-US" sz="2000" dirty="0" smtClean="0">
                <a:solidFill>
                  <a:schemeClr val="bg2">
                    <a:lumMod val="50000"/>
                  </a:schemeClr>
                </a:solidFill>
              </a:rPr>
              <a:t>if target requires a DOI, SFX can reach out to </a:t>
            </a:r>
            <a:r>
              <a:rPr lang="en-US" sz="2000" dirty="0" err="1" smtClean="0">
                <a:solidFill>
                  <a:schemeClr val="bg2">
                    <a:lumMod val="50000"/>
                  </a:schemeClr>
                </a:solidFill>
              </a:rPr>
              <a:t>CrossRef</a:t>
            </a:r>
            <a:r>
              <a:rPr lang="en-US" sz="2000" dirty="0" smtClean="0">
                <a:solidFill>
                  <a:schemeClr val="bg2">
                    <a:lumMod val="50000"/>
                  </a:schemeClr>
                </a:solidFill>
              </a:rPr>
              <a:t> to retrieve the DOI</a:t>
            </a:r>
          </a:p>
          <a:p>
            <a:r>
              <a:rPr lang="en-US" sz="2200" dirty="0">
                <a:solidFill>
                  <a:schemeClr val="bg2">
                    <a:lumMod val="50000"/>
                  </a:schemeClr>
                </a:solidFill>
              </a:rPr>
              <a:t>E</a:t>
            </a:r>
            <a:r>
              <a:rPr lang="en-US" sz="2200" dirty="0" smtClean="0">
                <a:solidFill>
                  <a:schemeClr val="bg2">
                    <a:lumMod val="50000"/>
                  </a:schemeClr>
                </a:solidFill>
              </a:rPr>
              <a:t>nhances SFX services </a:t>
            </a:r>
          </a:p>
          <a:p>
            <a:pPr lvl="1"/>
            <a:r>
              <a:rPr lang="en-US" sz="2000" dirty="0" smtClean="0">
                <a:solidFill>
                  <a:schemeClr val="bg2">
                    <a:lumMod val="50000"/>
                  </a:schemeClr>
                </a:solidFill>
              </a:rPr>
              <a:t>if source sends DOI through the </a:t>
            </a:r>
            <a:r>
              <a:rPr lang="en-US" sz="2000" dirty="0" err="1" smtClean="0">
                <a:solidFill>
                  <a:schemeClr val="bg2">
                    <a:lumMod val="50000"/>
                  </a:schemeClr>
                </a:solidFill>
              </a:rPr>
              <a:t>OpenURL</a:t>
            </a:r>
            <a:r>
              <a:rPr lang="en-US" sz="2000" dirty="0" smtClean="0">
                <a:solidFill>
                  <a:schemeClr val="bg2">
                    <a:lumMod val="50000"/>
                  </a:schemeClr>
                </a:solidFill>
              </a:rPr>
              <a:t>, SFX can reach out to </a:t>
            </a:r>
            <a:r>
              <a:rPr lang="en-US" sz="2000" dirty="0" err="1" smtClean="0">
                <a:solidFill>
                  <a:schemeClr val="bg2">
                    <a:lumMod val="50000"/>
                  </a:schemeClr>
                </a:solidFill>
              </a:rPr>
              <a:t>CrossRef</a:t>
            </a:r>
            <a:r>
              <a:rPr lang="en-US" sz="2000" dirty="0" smtClean="0">
                <a:solidFill>
                  <a:schemeClr val="bg2">
                    <a:lumMod val="50000"/>
                  </a:schemeClr>
                </a:solidFill>
              </a:rPr>
              <a:t> to retrieve other metadata about the article</a:t>
            </a:r>
          </a:p>
          <a:p>
            <a:r>
              <a:rPr lang="en-US" sz="2200" dirty="0" smtClean="0">
                <a:solidFill>
                  <a:schemeClr val="bg2">
                    <a:lumMod val="50000"/>
                  </a:schemeClr>
                </a:solidFill>
              </a:rPr>
              <a:t>Ensures </a:t>
            </a:r>
            <a:r>
              <a:rPr lang="en-US" sz="2200" dirty="0" err="1" smtClean="0">
                <a:solidFill>
                  <a:schemeClr val="bg2">
                    <a:lumMod val="50000"/>
                  </a:schemeClr>
                </a:solidFill>
              </a:rPr>
              <a:t>CrossRefs</a:t>
            </a:r>
            <a:r>
              <a:rPr lang="en-US" sz="2200" dirty="0">
                <a:solidFill>
                  <a:schemeClr val="bg2">
                    <a:lumMod val="50000"/>
                  </a:schemeClr>
                </a:solidFill>
              </a:rPr>
              <a:t>/</a:t>
            </a:r>
            <a:r>
              <a:rPr lang="en-US" sz="2200" dirty="0" smtClean="0">
                <a:solidFill>
                  <a:schemeClr val="bg2">
                    <a:lumMod val="50000"/>
                  </a:schemeClr>
                </a:solidFill>
              </a:rPr>
              <a:t>DOIs link to appropriate copy </a:t>
            </a:r>
          </a:p>
          <a:p>
            <a:pPr lvl="1"/>
            <a:r>
              <a:rPr lang="en-US" sz="2000" dirty="0" smtClean="0">
                <a:solidFill>
                  <a:schemeClr val="bg2">
                    <a:lumMod val="50000"/>
                  </a:schemeClr>
                </a:solidFill>
              </a:rPr>
              <a:t>provides other alternatives to access full-text</a:t>
            </a:r>
            <a:endParaRPr lang="en-US" sz="2000" dirty="0">
              <a:solidFill>
                <a:schemeClr val="bg2">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277" y="1295400"/>
            <a:ext cx="3220323" cy="3942456"/>
          </a:xfrm>
          <a:prstGeom prst="rect">
            <a:avLst/>
          </a:prstGeom>
          <a:noFill/>
          <a:ln w="9525">
            <a:solidFill>
              <a:schemeClr val="tx1"/>
            </a:solidFill>
            <a:miter lim="800000"/>
            <a:headEnd/>
            <a:tailEnd/>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744028" y="3886200"/>
            <a:ext cx="1610161" cy="329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9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z="2800"/>
              <a:t>Menu Configuration: DirectLink</a:t>
            </a:r>
          </a:p>
        </p:txBody>
      </p:sp>
      <p:pic>
        <p:nvPicPr>
          <p:cNvPr id="325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399212" cy="543083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29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z="2800" dirty="0" smtClean="0"/>
              <a:t>Menu Configuration: </a:t>
            </a:r>
            <a:r>
              <a:rPr lang="en-US" sz="2800" dirty="0" err="1" smtClean="0"/>
              <a:t>DirectLink</a:t>
            </a:r>
            <a:r>
              <a:rPr lang="en-US" sz="2800" dirty="0" smtClean="0"/>
              <a:t> </a:t>
            </a:r>
            <a:r>
              <a:rPr lang="en-US" sz="2800" dirty="0"/>
              <a:t>OFF</a:t>
            </a:r>
          </a:p>
        </p:txBody>
      </p:sp>
      <p:pic>
        <p:nvPicPr>
          <p:cNvPr id="356356"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08" y="1066800"/>
            <a:ext cx="7270750" cy="47798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6357" name="Picture 5"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1600200"/>
            <a:ext cx="4532903" cy="3373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7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7"/>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356356"/>
                                        </p:tgtEl>
                                      </p:cBhvr>
                                    </p:animEffect>
                                    <p:set>
                                      <p:cBhvr>
                                        <p:cTn id="13" dur="1" fill="hold">
                                          <p:stCondLst>
                                            <p:cond delay="1999"/>
                                          </p:stCondLst>
                                        </p:cTn>
                                        <p:tgtEl>
                                          <p:spTgt spid="3563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z="2800" dirty="0" smtClean="0"/>
              <a:t>Menu Configuration: </a:t>
            </a:r>
            <a:r>
              <a:rPr lang="en-US" sz="2800" dirty="0" err="1"/>
              <a:t>DirectLink</a:t>
            </a:r>
            <a:r>
              <a:rPr lang="en-US" sz="2800" dirty="0"/>
              <a:t> ON</a:t>
            </a:r>
          </a:p>
        </p:txBody>
      </p:sp>
      <p:sp>
        <p:nvSpPr>
          <p:cNvPr id="2" name="Rectangle 1"/>
          <p:cNvSpPr/>
          <p:nvPr/>
        </p:nvSpPr>
        <p:spPr>
          <a:xfrm>
            <a:off x="1143000" y="953869"/>
            <a:ext cx="6849774" cy="646331"/>
          </a:xfrm>
          <a:prstGeom prst="rect">
            <a:avLst/>
          </a:prstGeom>
        </p:spPr>
        <p:txBody>
          <a:bodyPr wrap="square">
            <a:spAutoFit/>
          </a:bodyPr>
          <a:lstStyle/>
          <a:p>
            <a:r>
              <a:rPr lang="en-US" b="0" dirty="0" err="1">
                <a:solidFill>
                  <a:schemeClr val="bg2">
                    <a:lumMod val="50000"/>
                  </a:schemeClr>
                </a:solidFill>
              </a:rPr>
              <a:t>DirectLink</a:t>
            </a:r>
            <a:r>
              <a:rPr lang="en-US" b="0" dirty="0">
                <a:solidFill>
                  <a:schemeClr val="bg2">
                    <a:lumMod val="50000"/>
                  </a:schemeClr>
                </a:solidFill>
              </a:rPr>
              <a:t> bypasses the SFX menu, and takes the user directly to article full-text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828800"/>
            <a:ext cx="7913687"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276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sz="2800"/>
              <a:t>Menu Configuration: Related Objects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443" y="923925"/>
            <a:ext cx="6248400" cy="56292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Agenda</a:t>
            </a:r>
          </a:p>
        </p:txBody>
      </p:sp>
      <p:sp>
        <p:nvSpPr>
          <p:cNvPr id="231427" name="Rectangle 3"/>
          <p:cNvSpPr>
            <a:spLocks noGrp="1" noChangeArrowheads="1"/>
          </p:cNvSpPr>
          <p:nvPr>
            <p:ph type="body" idx="1"/>
          </p:nvPr>
        </p:nvSpPr>
        <p:spPr>
          <a:xfrm>
            <a:off x="501650" y="1163638"/>
            <a:ext cx="8140700" cy="5376862"/>
          </a:xfrm>
        </p:spPr>
        <p:txBody>
          <a:bodyPr/>
          <a:lstStyle/>
          <a:p>
            <a:r>
              <a:rPr lang="en-US" dirty="0" smtClean="0">
                <a:solidFill>
                  <a:schemeClr val="bg2">
                    <a:lumMod val="50000"/>
                  </a:schemeClr>
                </a:solidFill>
              </a:rPr>
              <a:t>SFX </a:t>
            </a:r>
            <a:r>
              <a:rPr lang="en-US" dirty="0">
                <a:solidFill>
                  <a:schemeClr val="bg2">
                    <a:lumMod val="50000"/>
                  </a:schemeClr>
                </a:solidFill>
              </a:rPr>
              <a:t>Menu </a:t>
            </a:r>
          </a:p>
          <a:p>
            <a:r>
              <a:rPr lang="en-US" dirty="0">
                <a:solidFill>
                  <a:schemeClr val="bg2">
                    <a:lumMod val="50000"/>
                  </a:schemeClr>
                </a:solidFill>
              </a:rPr>
              <a:t>SFX Menu </a:t>
            </a:r>
            <a:r>
              <a:rPr lang="en-US" dirty="0" smtClean="0">
                <a:solidFill>
                  <a:schemeClr val="bg2">
                    <a:lumMod val="50000"/>
                  </a:schemeClr>
                </a:solidFill>
              </a:rPr>
              <a:t>Customizations</a:t>
            </a:r>
          </a:p>
          <a:p>
            <a:r>
              <a:rPr lang="en-US" dirty="0" smtClean="0">
                <a:solidFill>
                  <a:schemeClr val="bg2">
                    <a:lumMod val="50000"/>
                  </a:schemeClr>
                </a:solidFill>
              </a:rPr>
              <a:t>Translation and Display</a:t>
            </a:r>
            <a:endParaRPr lang="en-US" dirty="0">
              <a:solidFill>
                <a:schemeClr val="bg2">
                  <a:lumMod val="50000"/>
                </a:schemeClr>
              </a:solidFill>
            </a:endParaRPr>
          </a:p>
          <a:p>
            <a:r>
              <a:rPr lang="en-US" dirty="0" smtClean="0">
                <a:solidFill>
                  <a:schemeClr val="bg2">
                    <a:lumMod val="50000"/>
                  </a:schemeClr>
                </a:solidFill>
              </a:rPr>
              <a:t>Summary &amp; Additional Resources</a:t>
            </a:r>
            <a:endParaRPr lang="en-US" dirty="0">
              <a:solidFill>
                <a:schemeClr val="bg2">
                  <a:lumMod val="50000"/>
                </a:schemeClr>
              </a:solidFill>
            </a:endParaRP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2800"/>
              <a:t>Menu Configuration: SFX API</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 y="1200150"/>
            <a:ext cx="7915275" cy="481965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smtClean="0"/>
              <a:t>SFX Menu Configuration: Best Practices</a:t>
            </a:r>
            <a:endParaRPr lang="en-US" sz="2800" dirty="0"/>
          </a:p>
        </p:txBody>
      </p:sp>
      <p:sp>
        <p:nvSpPr>
          <p:cNvPr id="296963" name="Rectangle 3"/>
          <p:cNvSpPr>
            <a:spLocks noGrp="1" noChangeArrowheads="1"/>
          </p:cNvSpPr>
          <p:nvPr>
            <p:ph type="body" idx="1"/>
          </p:nvPr>
        </p:nvSpPr>
        <p:spPr/>
        <p:txBody>
          <a:bodyPr/>
          <a:lstStyle/>
          <a:p>
            <a:r>
              <a:rPr lang="en-US" dirty="0" smtClean="0"/>
              <a:t>Defaults are good</a:t>
            </a:r>
          </a:p>
          <a:p>
            <a:r>
              <a:rPr lang="en-US" dirty="0" smtClean="0"/>
              <a:t>Keep it simple</a:t>
            </a:r>
          </a:p>
          <a:p>
            <a:r>
              <a:rPr lang="en-US" dirty="0" smtClean="0"/>
              <a:t>Will affect usage</a:t>
            </a:r>
          </a:p>
          <a:p>
            <a:r>
              <a:rPr lang="en-US" dirty="0" smtClean="0"/>
              <a:t>Therefore, will affect usage statistics</a:t>
            </a:r>
          </a:p>
          <a:p>
            <a:endParaRPr lang="en-US" dirty="0"/>
          </a:p>
        </p:txBody>
      </p:sp>
      <p:pic>
        <p:nvPicPr>
          <p:cNvPr id="2" name="Picture 2" descr="\\us-filer01\dept\Professional_Services\Common_Information\Training\Alma\Images\separated icons\0049.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56522" y="3166122"/>
            <a:ext cx="3844278" cy="384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r>
              <a:rPr lang="en-US" dirty="0" smtClean="0">
                <a:solidFill>
                  <a:srgbClr val="B2B2B2"/>
                </a:solidFill>
              </a:rPr>
              <a:t>SFX </a:t>
            </a:r>
            <a:r>
              <a:rPr lang="en-US" dirty="0">
                <a:solidFill>
                  <a:srgbClr val="B2B2B2"/>
                </a:solidFill>
              </a:rPr>
              <a:t>Menu </a:t>
            </a:r>
          </a:p>
          <a:p>
            <a:r>
              <a:rPr lang="en-US" dirty="0">
                <a:solidFill>
                  <a:srgbClr val="B2B2B2"/>
                </a:solidFill>
              </a:rPr>
              <a:t>SFX Menu Customizations</a:t>
            </a:r>
          </a:p>
          <a:p>
            <a:r>
              <a:rPr lang="en-US" dirty="0">
                <a:solidFill>
                  <a:schemeClr val="bg2">
                    <a:lumMod val="50000"/>
                  </a:schemeClr>
                </a:solidFill>
              </a:rPr>
              <a:t>Translation and Display</a:t>
            </a:r>
          </a:p>
          <a:p>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extLst>
      <p:ext uri="{BB962C8B-B14F-4D97-AF65-F5344CB8AC3E}">
        <p14:creationId xmlns:p14="http://schemas.microsoft.com/office/powerpoint/2010/main" val="2812296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z="2800"/>
              <a:t>Admin Center: Configuration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09277"/>
            <a:ext cx="8991600" cy="3748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981200" y="4552122"/>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0" y="3733800"/>
            <a:ext cx="1371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004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2800" dirty="0" smtClean="0"/>
              <a:t>Translations and Display</a:t>
            </a:r>
            <a:endParaRPr lang="en-U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6248400" cy="451273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124200"/>
            <a:ext cx="3867150" cy="168265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572491" y="2001982"/>
            <a:ext cx="1170709" cy="415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98965" y="2628967"/>
            <a:ext cx="661555" cy="283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31278" y="2632365"/>
            <a:ext cx="483178" cy="283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57800" y="2646221"/>
            <a:ext cx="914400" cy="266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09699" y="2646220"/>
            <a:ext cx="687003" cy="266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96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r>
              <a:rPr lang="en-US" dirty="0" smtClean="0">
                <a:solidFill>
                  <a:srgbClr val="B2B2B2"/>
                </a:solidFill>
              </a:rPr>
              <a:t>SFX </a:t>
            </a:r>
            <a:r>
              <a:rPr lang="en-US" dirty="0">
                <a:solidFill>
                  <a:srgbClr val="B2B2B2"/>
                </a:solidFill>
              </a:rPr>
              <a:t>Menu </a:t>
            </a:r>
          </a:p>
          <a:p>
            <a:r>
              <a:rPr lang="en-US" dirty="0">
                <a:solidFill>
                  <a:srgbClr val="B2B2B2"/>
                </a:solidFill>
              </a:rPr>
              <a:t>SFX Menu </a:t>
            </a:r>
            <a:r>
              <a:rPr lang="en-US" dirty="0" smtClean="0">
                <a:solidFill>
                  <a:srgbClr val="B2B2B2"/>
                </a:solidFill>
              </a:rPr>
              <a:t>Customizations</a:t>
            </a:r>
          </a:p>
          <a:p>
            <a:r>
              <a:rPr lang="en-US" dirty="0" smtClean="0">
                <a:solidFill>
                  <a:srgbClr val="B2B2B2"/>
                </a:solidFill>
              </a:rPr>
              <a:t>Translation and Display</a:t>
            </a:r>
            <a:endParaRPr lang="en-US" dirty="0">
              <a:solidFill>
                <a:srgbClr val="B2B2B2"/>
              </a:solidFill>
            </a:endParaRPr>
          </a:p>
          <a:p>
            <a:r>
              <a:rPr lang="en-US" dirty="0" smtClean="0">
                <a:solidFill>
                  <a:schemeClr val="bg2">
                    <a:lumMod val="50000"/>
                  </a:schemeClr>
                </a:solidFill>
              </a:rPr>
              <a:t>Summary &amp; Additional Resources</a:t>
            </a:r>
            <a:endParaRPr lang="en-US" dirty="0">
              <a:solidFill>
                <a:schemeClr val="bg2">
                  <a:lumMod val="50000"/>
                </a:schemeClr>
              </a:solidFill>
            </a:endParaRPr>
          </a:p>
        </p:txBody>
      </p:sp>
    </p:spTree>
    <p:extLst>
      <p:ext uri="{BB962C8B-B14F-4D97-AF65-F5344CB8AC3E}">
        <p14:creationId xmlns:p14="http://schemas.microsoft.com/office/powerpoint/2010/main" val="3087192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45" y="1173"/>
              <a:ext cx="2038" cy="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latin typeface="Verdana" pitchFamily="34" charset="0"/>
                </a:rPr>
                <a:t>	</a:t>
              </a:r>
              <a:r>
                <a:rPr lang="en-US" sz="1800" dirty="0" smtClean="0">
                  <a:latin typeface="Verdana" pitchFamily="34" charset="0"/>
                </a:rPr>
                <a:t>How To…</a:t>
              </a:r>
            </a:p>
            <a:p>
              <a:pPr algn="l" eaLnBrk="1" hangingPunct="1"/>
              <a:endParaRPr lang="en-US" sz="1800" b="0" dirty="0" smtClean="0">
                <a:latin typeface="Verdana" pitchFamily="34" charset="0"/>
              </a:endParaRPr>
            </a:p>
            <a:p>
              <a:pPr algn="l" eaLnBrk="1" hangingPunct="1"/>
              <a:r>
                <a:rPr lang="en-US" sz="1800" b="0" dirty="0" smtClean="0">
                  <a:latin typeface="Verdana" pitchFamily="34" charset="0"/>
                </a:rPr>
                <a:t>Customize the SFX Menu</a:t>
              </a:r>
            </a:p>
            <a:p>
              <a:pPr algn="l" eaLnBrk="1" hangingPunct="1"/>
              <a:endParaRPr lang="en-US" sz="1800" b="0" dirty="0" smtClean="0">
                <a:latin typeface="Verdana" pitchFamily="34" charset="0"/>
              </a:endParaRPr>
            </a:p>
            <a:p>
              <a:pPr algn="l" eaLnBrk="1" hangingPunct="1"/>
              <a:r>
                <a:rPr lang="en-US" sz="1800" b="0" dirty="0" smtClean="0">
                  <a:latin typeface="Verdana" pitchFamily="34" charset="0"/>
                </a:rPr>
                <a:t>Implement translations &amp; display customizations</a:t>
              </a:r>
              <a:endParaRPr lang="en-US" sz="1800" b="0" dirty="0">
                <a:latin typeface="Verdana" pitchFamily="34" charset="0"/>
              </a:endParaRPr>
            </a:p>
            <a:p>
              <a:pPr algn="l" eaLnBrk="1" hangingPunct="1"/>
              <a:endParaRPr lang="en-US" sz="1800" b="0" dirty="0" smtClean="0">
                <a:latin typeface="Verdana" pitchFamily="34" charset="0"/>
              </a:endParaRPr>
            </a:p>
            <a:p>
              <a:pPr algn="l" eaLnBrk="1" hangingPunct="1"/>
              <a:r>
                <a:rPr lang="en-US" sz="1800" b="0" dirty="0" smtClean="0">
                  <a:latin typeface="Verdana" pitchFamily="34" charset="0"/>
                </a:rPr>
                <a:t>Incorporate best </a:t>
              </a:r>
              <a:r>
                <a:rPr lang="en-US" sz="1800" b="0" dirty="0">
                  <a:latin typeface="Verdana" pitchFamily="34" charset="0"/>
                </a:rPr>
                <a:t>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Summary</a:t>
            </a:r>
            <a:endParaRPr lang="en-US" dirty="0"/>
          </a:p>
        </p:txBody>
      </p:sp>
    </p:spTree>
    <p:extLst>
      <p:ext uri="{BB962C8B-B14F-4D97-AF65-F5344CB8AC3E}">
        <p14:creationId xmlns:p14="http://schemas.microsoft.com/office/powerpoint/2010/main" val="3311080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Accessible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a:t>)</a:t>
            </a:r>
            <a:endParaRPr lang="en-US" sz="2000" dirty="0" smtClean="0"/>
          </a:p>
          <a:p>
            <a:pPr lvl="1" eaLnBrk="1" hangingPunct="1"/>
            <a:r>
              <a:rPr lang="en-US" dirty="0" smtClean="0"/>
              <a:t>General User’s Guide</a:t>
            </a:r>
          </a:p>
          <a:p>
            <a:pPr lvl="1" eaLnBrk="1" hangingPunct="1"/>
            <a:r>
              <a:rPr lang="en-US" dirty="0" smtClean="0"/>
              <a:t>Advanced User’s Guide</a:t>
            </a:r>
          </a:p>
          <a:p>
            <a:pPr lvl="1" eaLnBrk="1" hangingPunct="1"/>
            <a:r>
              <a:rPr lang="en-US" dirty="0" smtClean="0"/>
              <a:t>EL Commons Website</a:t>
            </a:r>
          </a:p>
          <a:p>
            <a:pPr lvl="2"/>
            <a:r>
              <a:rPr lang="en-US" dirty="0" smtClean="0"/>
              <a:t>http://www.exlibrisgroup.org</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95800"/>
            <a:ext cx="2280466" cy="22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89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21" y="1184"/>
              <a:ext cx="2038" cy="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latin typeface="Verdana" pitchFamily="34" charset="0"/>
                </a:rPr>
                <a:t>	</a:t>
              </a:r>
              <a:r>
                <a:rPr lang="en-US" sz="1800" dirty="0" smtClean="0">
                  <a:solidFill>
                    <a:schemeClr val="bg2">
                      <a:lumMod val="50000"/>
                    </a:schemeClr>
                  </a:solidFill>
                  <a:latin typeface="Verdana" pitchFamily="34" charset="0"/>
                </a:rPr>
                <a:t>How To…</a:t>
              </a: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Customize the SFX Menu</a:t>
              </a: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Implement translations &amp; display customizations</a:t>
              </a:r>
              <a:endParaRPr lang="en-US" sz="1800" b="0" dirty="0">
                <a:solidFill>
                  <a:schemeClr val="bg2">
                    <a:lumMod val="50000"/>
                  </a:schemeClr>
                </a:solidFill>
                <a:latin typeface="Verdana" pitchFamily="34" charset="0"/>
              </a:endParaRP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Incorporate best </a:t>
              </a:r>
              <a:r>
                <a:rPr lang="en-US" sz="1800" b="0" dirty="0">
                  <a:solidFill>
                    <a:schemeClr val="bg2">
                      <a:lumMod val="50000"/>
                    </a:schemeClr>
                  </a:solidFill>
                  <a:latin typeface="Verdana" pitchFamily="34" charset="0"/>
                </a:rPr>
                <a:t>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Agenda</a:t>
            </a:r>
          </a:p>
        </p:txBody>
      </p:sp>
      <p:sp>
        <p:nvSpPr>
          <p:cNvPr id="278531" name="Rectangle 3"/>
          <p:cNvSpPr>
            <a:spLocks noGrp="1" noChangeArrowheads="1"/>
          </p:cNvSpPr>
          <p:nvPr>
            <p:ph type="body" idx="1"/>
          </p:nvPr>
        </p:nvSpPr>
        <p:spPr>
          <a:xfrm>
            <a:off x="501650" y="1163638"/>
            <a:ext cx="8140700" cy="5376862"/>
          </a:xfrm>
        </p:spPr>
        <p:txBody>
          <a:bodyPr/>
          <a:lstStyle/>
          <a:p>
            <a:r>
              <a:rPr lang="en-US" dirty="0" smtClean="0">
                <a:solidFill>
                  <a:schemeClr val="bg2">
                    <a:lumMod val="50000"/>
                  </a:schemeClr>
                </a:solidFill>
              </a:rPr>
              <a:t>SFX </a:t>
            </a:r>
            <a:r>
              <a:rPr lang="en-US" dirty="0">
                <a:solidFill>
                  <a:schemeClr val="bg2">
                    <a:lumMod val="50000"/>
                  </a:schemeClr>
                </a:solidFill>
              </a:rPr>
              <a:t>Menu </a:t>
            </a:r>
          </a:p>
          <a:p>
            <a:r>
              <a:rPr lang="en-US" dirty="0">
                <a:solidFill>
                  <a:srgbClr val="B2B2B2"/>
                </a:solidFill>
              </a:rPr>
              <a:t>SFX Menu </a:t>
            </a:r>
            <a:r>
              <a:rPr lang="en-US" dirty="0" smtClean="0">
                <a:solidFill>
                  <a:srgbClr val="B2B2B2"/>
                </a:solidFill>
              </a:rPr>
              <a:t>Customizations</a:t>
            </a:r>
          </a:p>
          <a:p>
            <a:r>
              <a:rPr lang="en-US" dirty="0" smtClean="0">
                <a:solidFill>
                  <a:srgbClr val="B2B2B2"/>
                </a:solidFill>
              </a:rPr>
              <a:t>Translation and Display</a:t>
            </a:r>
            <a:endParaRPr lang="en-US" dirty="0">
              <a:solidFill>
                <a:srgbClr val="B2B2B2"/>
              </a:solidFill>
            </a:endParaRPr>
          </a:p>
          <a:p>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z="2800"/>
              <a:t>SFX Menu</a:t>
            </a:r>
          </a:p>
        </p:txBody>
      </p:sp>
      <p:pic>
        <p:nvPicPr>
          <p:cNvPr id="286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128" y="1919143"/>
            <a:ext cx="4570557" cy="4253057"/>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295400" y="1295400"/>
            <a:ext cx="3962400" cy="116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1295400"/>
            <a:ext cx="4038600" cy="369332"/>
          </a:xfrm>
          <a:prstGeom prst="rect">
            <a:avLst/>
          </a:prstGeom>
          <a:noFill/>
        </p:spPr>
        <p:txBody>
          <a:bodyPr wrap="square" rtlCol="0">
            <a:spAutoFit/>
          </a:bodyPr>
          <a:lstStyle/>
          <a:p>
            <a:r>
              <a:rPr lang="en-US" b="0" dirty="0" smtClean="0">
                <a:solidFill>
                  <a:srgbClr val="C00000"/>
                </a:solidFill>
              </a:rPr>
              <a:t>SFX Base URL</a:t>
            </a:r>
            <a:endParaRPr lang="en-US" b="0" dirty="0">
              <a:solidFill>
                <a:srgbClr val="C00000"/>
              </a:solidFill>
            </a:endParaRPr>
          </a:p>
        </p:txBody>
      </p:sp>
      <p:sp>
        <p:nvSpPr>
          <p:cNvPr id="2" name="TextBox 1"/>
          <p:cNvSpPr txBox="1"/>
          <p:nvPr/>
        </p:nvSpPr>
        <p:spPr>
          <a:xfrm>
            <a:off x="913606" y="895290"/>
            <a:ext cx="7467600" cy="400110"/>
          </a:xfrm>
          <a:prstGeom prst="rect">
            <a:avLst/>
          </a:prstGeom>
          <a:noFill/>
        </p:spPr>
        <p:txBody>
          <a:bodyPr wrap="square" rtlCol="0">
            <a:spAutoFit/>
          </a:bodyPr>
          <a:lstStyle/>
          <a:p>
            <a:r>
              <a:rPr lang="en-US" sz="2000" b="0" i="1" dirty="0" smtClean="0"/>
              <a:t>http://hostname:port/instance</a:t>
            </a:r>
            <a:r>
              <a:rPr lang="en-US" sz="2000" b="0" dirty="0" smtClean="0"/>
              <a:t>?&amp;rft_val_fmt=info....</a:t>
            </a:r>
            <a:endParaRPr lang="en-US" sz="2000" b="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r>
              <a:rPr lang="en-US" dirty="0" smtClean="0">
                <a:solidFill>
                  <a:srgbClr val="B2B2B2"/>
                </a:solidFill>
              </a:rPr>
              <a:t>SFX </a:t>
            </a:r>
            <a:r>
              <a:rPr lang="en-US" dirty="0">
                <a:solidFill>
                  <a:srgbClr val="B2B2B2"/>
                </a:solidFill>
              </a:rPr>
              <a:t>Menu </a:t>
            </a:r>
          </a:p>
          <a:p>
            <a:r>
              <a:rPr lang="en-US" dirty="0">
                <a:solidFill>
                  <a:schemeClr val="bg2">
                    <a:lumMod val="50000"/>
                  </a:schemeClr>
                </a:solidFill>
              </a:rPr>
              <a:t>SFX Menu Customizations</a:t>
            </a:r>
          </a:p>
          <a:p>
            <a:r>
              <a:rPr lang="en-US" dirty="0" smtClean="0">
                <a:solidFill>
                  <a:srgbClr val="B2B2B2"/>
                </a:solidFill>
              </a:rPr>
              <a:t>Translation and Display</a:t>
            </a:r>
          </a:p>
          <a:p>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z="2800"/>
              <a:t>Admin Center: Configuration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91600" cy="3748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981200" y="4343400"/>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0" y="3733800"/>
            <a:ext cx="1371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sz="2800"/>
              <a:t>Menu Configuration: Menu Design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80" y="1535841"/>
            <a:ext cx="8099600" cy="3786319"/>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3721</TotalTime>
  <Words>4733</Words>
  <Application>Microsoft Office PowerPoint</Application>
  <PresentationFormat>On-screen Show (4:3)</PresentationFormat>
  <Paragraphs>301</Paragraphs>
  <Slides>37</Slides>
  <Notes>37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9_urm</vt:lpstr>
      <vt:lpstr>10_urm</vt:lpstr>
      <vt:lpstr>8_urm</vt:lpstr>
      <vt:lpstr>SFX_Template</vt:lpstr>
      <vt:lpstr>PowerPoint Presentation</vt:lpstr>
      <vt:lpstr>Copyright Statement</vt:lpstr>
      <vt:lpstr>Agenda</vt:lpstr>
      <vt:lpstr>Objectives</vt:lpstr>
      <vt:lpstr>Agenda</vt:lpstr>
      <vt:lpstr>SFX Menu</vt:lpstr>
      <vt:lpstr>Agenda</vt:lpstr>
      <vt:lpstr>Admin Center: Configuration</vt:lpstr>
      <vt:lpstr>Menu Configuration: Menu Design</vt:lpstr>
      <vt:lpstr>Menu Configuration: Menu Design</vt:lpstr>
      <vt:lpstr>Menu Configuration: Menu Design</vt:lpstr>
      <vt:lpstr>Menu Configuration: Menu Design</vt:lpstr>
      <vt:lpstr>Menu Configuration: Target Design</vt:lpstr>
      <vt:lpstr>Menu Configuration: Target Design</vt:lpstr>
      <vt:lpstr>Menu Configuration: Target Design</vt:lpstr>
      <vt:lpstr>Menu Configuration: Target Design</vt:lpstr>
      <vt:lpstr>Menu Configuration: Target Design</vt:lpstr>
      <vt:lpstr>Menu Configuration: Service Precedence</vt:lpstr>
      <vt:lpstr>Menu Configuration: Target Precedence</vt:lpstr>
      <vt:lpstr>Menu Configuration: Save Changes</vt:lpstr>
      <vt:lpstr>Menu Configuration: Other Settings</vt:lpstr>
      <vt:lpstr>Menu Configuration: Display Logic</vt:lpstr>
      <vt:lpstr>Menu Configuration: Proxy</vt:lpstr>
      <vt:lpstr>Menu Configuration: CrossRef</vt:lpstr>
      <vt:lpstr>Menu Configuration: CrossRef</vt:lpstr>
      <vt:lpstr>Menu Configuration: DirectLink</vt:lpstr>
      <vt:lpstr>Menu Configuration: DirectLink OFF</vt:lpstr>
      <vt:lpstr>Menu Configuration: DirectLink ON</vt:lpstr>
      <vt:lpstr>Menu Configuration: Related Objects</vt:lpstr>
      <vt:lpstr>Menu Configuration: SFX API</vt:lpstr>
      <vt:lpstr>SFX Menu Configuration: Best Practices</vt:lpstr>
      <vt:lpstr>Agenda</vt:lpstr>
      <vt:lpstr>Admin Center: Configuration</vt:lpstr>
      <vt:lpstr>Translations and Display</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459</cp:revision>
  <cp:lastPrinted>2014-08-28T17:22:44Z</cp:lastPrinted>
  <dcterms:created xsi:type="dcterms:W3CDTF">2011-06-06T18:24:31Z</dcterms:created>
  <dcterms:modified xsi:type="dcterms:W3CDTF">2014-08-28T19:30:49Z</dcterms:modified>
</cp:coreProperties>
</file>