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653" r:id="rId2"/>
    <p:sldMasterId id="2147483654" r:id="rId3"/>
    <p:sldMasterId id="2147483655"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Lst>
  <p:notesMasterIdLst>
    <p:notesMasterId r:id="rId32"/>
  </p:notesMasterIdLst>
  <p:handoutMasterIdLst>
    <p:handoutMasterId r:id="rId33"/>
  </p:handoutMasterIdLst>
  <p:sldIdLst>
    <p:sldId id="872" r:id="rId13"/>
    <p:sldId id="267" r:id="rId14"/>
    <p:sldId id="879" r:id="rId15"/>
    <p:sldId id="820" r:id="rId16"/>
    <p:sldId id="823" r:id="rId17"/>
    <p:sldId id="821" r:id="rId18"/>
    <p:sldId id="822" r:id="rId19"/>
    <p:sldId id="751" r:id="rId20"/>
    <p:sldId id="761" r:id="rId21"/>
    <p:sldId id="762" r:id="rId22"/>
    <p:sldId id="752" r:id="rId23"/>
    <p:sldId id="765" r:id="rId24"/>
    <p:sldId id="744" r:id="rId25"/>
    <p:sldId id="749" r:id="rId26"/>
    <p:sldId id="742" r:id="rId27"/>
    <p:sldId id="753" r:id="rId28"/>
    <p:sldId id="778" r:id="rId29"/>
    <p:sldId id="557" r:id="rId30"/>
    <p:sldId id="259" r:id="rId31"/>
  </p:sldIdLst>
  <p:sldSz cx="9144000" cy="6858000" type="screen4x3"/>
  <p:notesSz cx="7023100" cy="9309100"/>
  <p:defaultTextStyle>
    <a:defPPr>
      <a:defRPr lang="en-US"/>
    </a:defPPr>
    <a:lvl1pPr algn="l" rtl="0" eaLnBrk="0" fontAlgn="base" hangingPunct="0">
      <a:spcBef>
        <a:spcPct val="50000"/>
      </a:spcBef>
      <a:spcAft>
        <a:spcPct val="0"/>
      </a:spcAft>
      <a:defRPr sz="1400" kern="1200">
        <a:solidFill>
          <a:schemeClr val="tx1"/>
        </a:solidFill>
        <a:latin typeface="Verdana" pitchFamily="34" charset="0"/>
        <a:ea typeface="MS PGothic"/>
        <a:cs typeface="MS PGothic"/>
      </a:defRPr>
    </a:lvl1pPr>
    <a:lvl2pPr marL="4572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2pPr>
    <a:lvl3pPr marL="9144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3pPr>
    <a:lvl4pPr marL="13716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4pPr>
    <a:lvl5pPr marL="18288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5pPr>
    <a:lvl6pPr marL="2286000" algn="l" defTabSz="914400" rtl="0" eaLnBrk="1" latinLnBrk="0" hangingPunct="1">
      <a:defRPr sz="1400" kern="1200">
        <a:solidFill>
          <a:schemeClr val="tx1"/>
        </a:solidFill>
        <a:latin typeface="Verdana" pitchFamily="34" charset="0"/>
        <a:ea typeface="MS PGothic"/>
        <a:cs typeface="MS PGothic"/>
      </a:defRPr>
    </a:lvl6pPr>
    <a:lvl7pPr marL="2743200" algn="l" defTabSz="914400" rtl="0" eaLnBrk="1" latinLnBrk="0" hangingPunct="1">
      <a:defRPr sz="1400" kern="1200">
        <a:solidFill>
          <a:schemeClr val="tx1"/>
        </a:solidFill>
        <a:latin typeface="Verdana" pitchFamily="34" charset="0"/>
        <a:ea typeface="MS PGothic"/>
        <a:cs typeface="MS PGothic"/>
      </a:defRPr>
    </a:lvl7pPr>
    <a:lvl8pPr marL="3200400" algn="l" defTabSz="914400" rtl="0" eaLnBrk="1" latinLnBrk="0" hangingPunct="1">
      <a:defRPr sz="1400" kern="1200">
        <a:solidFill>
          <a:schemeClr val="tx1"/>
        </a:solidFill>
        <a:latin typeface="Verdana" pitchFamily="34" charset="0"/>
        <a:ea typeface="MS PGothic"/>
        <a:cs typeface="MS PGothic"/>
      </a:defRPr>
    </a:lvl8pPr>
    <a:lvl9pPr marL="3657600" algn="l" defTabSz="914400" rtl="0" eaLnBrk="1" latinLnBrk="0" hangingPunct="1">
      <a:defRPr sz="1400" kern="1200">
        <a:solidFill>
          <a:schemeClr val="tx1"/>
        </a:solidFill>
        <a:latin typeface="Verdana" pitchFamily="34"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4299"/>
    <a:srgbClr val="F47C30"/>
    <a:srgbClr val="6600CC"/>
    <a:srgbClr val="ECCDFF"/>
    <a:srgbClr val="DDDDDD"/>
    <a:srgbClr val="C0C0C0"/>
    <a:srgbClr val="8C19FF"/>
    <a:srgbClr val="7CA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153" autoAdjust="0"/>
    <p:restoredTop sz="80995" autoAdjust="0"/>
  </p:normalViewPr>
  <p:slideViewPr>
    <p:cSldViewPr>
      <p:cViewPr>
        <p:scale>
          <a:sx n="80" d="100"/>
          <a:sy n="80" d="100"/>
        </p:scale>
        <p:origin x="-2430" y="-306"/>
      </p:cViewPr>
      <p:guideLst>
        <p:guide orient="horz" pos="2160"/>
        <p:guide pos="288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10" d="100"/>
        <a:sy n="110" d="100"/>
      </p:scale>
      <p:origin x="0" y="0"/>
    </p:cViewPr>
  </p:sorterViewPr>
  <p:notesViewPr>
    <p:cSldViewPr>
      <p:cViewPr varScale="1">
        <p:scale>
          <a:sx n="80" d="100"/>
          <a:sy n="80" d="100"/>
        </p:scale>
        <p:origin x="-1440"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79453" y="2"/>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endParaRPr lang="en-US"/>
          </a:p>
        </p:txBody>
      </p:sp>
      <p:sp>
        <p:nvSpPr>
          <p:cNvPr id="12291" name="Rectangle 3"/>
          <p:cNvSpPr>
            <a:spLocks noGrp="1" noChangeArrowheads="1"/>
          </p:cNvSpPr>
          <p:nvPr>
            <p:ph type="dt" sz="quarter" idx="1"/>
          </p:nvPr>
        </p:nvSpPr>
        <p:spPr bwMode="auto">
          <a:xfrm>
            <a:off x="1525" y="2"/>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2292" name="Rectangle 4"/>
          <p:cNvSpPr>
            <a:spLocks noGrp="1" noChangeArrowheads="1"/>
          </p:cNvSpPr>
          <p:nvPr>
            <p:ph type="ftr" sz="quarter" idx="2"/>
          </p:nvPr>
        </p:nvSpPr>
        <p:spPr bwMode="auto">
          <a:xfrm>
            <a:off x="0" y="8842723"/>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2293" name="Rectangle 5"/>
          <p:cNvSpPr>
            <a:spLocks noGrp="1" noChangeArrowheads="1"/>
          </p:cNvSpPr>
          <p:nvPr>
            <p:ph type="sldNum" sz="quarter" idx="3"/>
          </p:nvPr>
        </p:nvSpPr>
        <p:spPr bwMode="auto">
          <a:xfrm>
            <a:off x="3979453" y="8842723"/>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fld id="{AA4FBF97-3550-401F-9159-8E93D90A2188}" type="slidenum">
              <a:rPr lang="ar-SA"/>
              <a:pPr>
                <a:defRPr/>
              </a:pPr>
              <a:t>‹#›</a:t>
            </a:fld>
            <a:endParaRPr lang="en-US"/>
          </a:p>
        </p:txBody>
      </p:sp>
      <p:pic>
        <p:nvPicPr>
          <p:cNvPr id="12186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8" y="-303223"/>
            <a:ext cx="7021575" cy="107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39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2"/>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979453" y="1541"/>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4275" y="700088"/>
            <a:ext cx="4654550" cy="34909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2616" y="4422132"/>
            <a:ext cx="5617870" cy="41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42723"/>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979453" y="8844261"/>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fld id="{9C283BF0-E405-4537-AC78-E5FF57AC3329}" type="slidenum">
              <a:rPr lang="ar-SA"/>
              <a:pPr>
                <a:defRPr/>
              </a:pPr>
              <a:t>‹#›</a:t>
            </a:fld>
            <a:endParaRPr lang="en-US"/>
          </a:p>
        </p:txBody>
      </p:sp>
      <p:pic>
        <p:nvPicPr>
          <p:cNvPr id="67592" name="Picture 8" descr="ExLibris-logo"/>
          <p:cNvPicPr>
            <a:picLocks noChangeAspect="1" noChangeArrowheads="1"/>
          </p:cNvPicPr>
          <p:nvPr/>
        </p:nvPicPr>
        <p:blipFill>
          <a:blip r:embed="rId2">
            <a:extLst>
              <a:ext uri="{28A0092B-C50C-407E-A947-70E740481C1C}">
                <a14:useLocalDpi xmlns:a14="http://schemas.microsoft.com/office/drawing/2010/main" val="0"/>
              </a:ext>
            </a:extLst>
          </a:blip>
          <a:srcRect b="24171"/>
          <a:stretch>
            <a:fillRect/>
          </a:stretch>
        </p:blipFill>
        <p:spPr bwMode="auto">
          <a:xfrm>
            <a:off x="929709" y="8833487"/>
            <a:ext cx="937328" cy="32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182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1A6C7232-261B-49B3-9933-00EF7B2FEE58}" type="slidenum">
              <a:rPr lang="en-US" b="0" smtClean="0">
                <a:solidFill>
                  <a:schemeClr val="tx1"/>
                </a:solidFill>
                <a:latin typeface="Arial" pitchFamily="34" charset="0"/>
              </a:rPr>
              <a:pPr eaLnBrk="1" hangingPunct="1"/>
              <a:t>1</a:t>
            </a:fld>
            <a:endParaRPr lang="en-US" b="0" smtClean="0">
              <a:solidFill>
                <a:schemeClr val="tx1"/>
              </a:solidFill>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zh-CN" dirty="0" smtClean="0"/>
              <a:t>Welcome to our session: Introduction to V</a:t>
            </a:r>
            <a:r>
              <a:rPr lang="en-US" sz="1400" i="1" dirty="0" smtClean="0">
                <a:solidFill>
                  <a:srgbClr val="54305C"/>
                </a:solidFill>
              </a:rPr>
              <a:t>oyager 9</a:t>
            </a:r>
          </a:p>
          <a:p>
            <a:pPr eaLnBrk="1" hangingPunct="1"/>
            <a:endParaRPr lang="en-US" sz="1400" i="1" dirty="0" smtClean="0">
              <a:solidFill>
                <a:srgbClr val="54305C"/>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Tools – options – bookings</a:t>
            </a:r>
          </a:p>
          <a:p>
            <a:endParaRPr lang="en-US" dirty="0" smtClean="0"/>
          </a:p>
          <a:p>
            <a:r>
              <a:rPr lang="en-US" dirty="0" smtClean="0"/>
              <a:t>Don’t forget that other Option tabs</a:t>
            </a:r>
            <a:r>
              <a:rPr lang="en-US" baseline="0" dirty="0" smtClean="0"/>
              <a:t> also have color settings.  Such as searching has suppressed records</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10</a:t>
            </a:fld>
            <a:endParaRPr lang="en-US"/>
          </a:p>
        </p:txBody>
      </p:sp>
    </p:spTree>
    <p:extLst>
      <p:ext uri="{BB962C8B-B14F-4D97-AF65-F5344CB8AC3E}">
        <p14:creationId xmlns:p14="http://schemas.microsoft.com/office/powerpoint/2010/main" val="33646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box on booking screen to limit to “available’ equipment only</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11</a:t>
            </a:fld>
            <a:endParaRPr lang="en-US"/>
          </a:p>
        </p:txBody>
      </p:sp>
    </p:spTree>
    <p:extLst>
      <p:ext uri="{BB962C8B-B14F-4D97-AF65-F5344CB8AC3E}">
        <p14:creationId xmlns:p14="http://schemas.microsoft.com/office/powerpoint/2010/main" val="150728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Tools – options – discharge</a:t>
            </a:r>
            <a:r>
              <a:rPr lang="en-US" baseline="0" dirty="0" smtClean="0"/>
              <a:t> status</a:t>
            </a:r>
          </a:p>
          <a:p>
            <a:endParaRPr lang="en-US" baseline="0" dirty="0" smtClean="0"/>
          </a:p>
          <a:p>
            <a:r>
              <a:rPr lang="en-US" baseline="0" dirty="0" smtClean="0"/>
              <a:t>Select Equipment or Item status alerts which you would like to receive</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12</a:t>
            </a:fld>
            <a:endParaRPr lang="en-US"/>
          </a:p>
        </p:txBody>
      </p:sp>
    </p:spTree>
    <p:extLst>
      <p:ext uri="{BB962C8B-B14F-4D97-AF65-F5344CB8AC3E}">
        <p14:creationId xmlns:p14="http://schemas.microsoft.com/office/powerpoint/2010/main" val="165001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several slides contain changes implemented in the system which</a:t>
            </a:r>
            <a:r>
              <a:rPr lang="en-US" baseline="0" dirty="0" smtClean="0"/>
              <a:t> you will notice </a:t>
            </a:r>
          </a:p>
          <a:p>
            <a:endParaRPr lang="en-US" baseline="0" dirty="0" smtClean="0"/>
          </a:p>
          <a:p>
            <a:r>
              <a:rPr lang="en-US" baseline="0" dirty="0" err="1" smtClean="0"/>
              <a:t>Ie</a:t>
            </a:r>
            <a:r>
              <a:rPr lang="en-US" baseline="0" dirty="0" smtClean="0"/>
              <a:t> </a:t>
            </a:r>
            <a:r>
              <a:rPr lang="en-US" baseline="0" dirty="0" smtClean="0"/>
              <a:t>status </a:t>
            </a:r>
            <a:r>
              <a:rPr lang="en-US" baseline="0" dirty="0" smtClean="0"/>
              <a:t>now appears on media tab</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13</a:t>
            </a:fld>
            <a:endParaRPr lang="en-US"/>
          </a:p>
        </p:txBody>
      </p:sp>
    </p:spTree>
    <p:extLst>
      <p:ext uri="{BB962C8B-B14F-4D97-AF65-F5344CB8AC3E}">
        <p14:creationId xmlns:p14="http://schemas.microsoft.com/office/powerpoint/2010/main" val="269635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Alert auto received when lost item discharged</a:t>
            </a:r>
          </a:p>
          <a:p>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14</a:t>
            </a:fld>
            <a:endParaRPr lang="en-US"/>
          </a:p>
        </p:txBody>
      </p:sp>
    </p:spTree>
    <p:extLst>
      <p:ext uri="{BB962C8B-B14F-4D97-AF65-F5344CB8AC3E}">
        <p14:creationId xmlns:p14="http://schemas.microsoft.com/office/powerpoint/2010/main" val="143455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Patron notes will</a:t>
            </a:r>
            <a:r>
              <a:rPr lang="en-US" baseline="0" dirty="0" smtClean="0"/>
              <a:t> display  (no edit)</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15</a:t>
            </a:fld>
            <a:endParaRPr lang="en-US"/>
          </a:p>
        </p:txBody>
      </p:sp>
    </p:spTree>
    <p:extLst>
      <p:ext uri="{BB962C8B-B14F-4D97-AF65-F5344CB8AC3E}">
        <p14:creationId xmlns:p14="http://schemas.microsoft.com/office/powerpoint/2010/main" val="693053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yet, SSN no longer displays</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16</a:t>
            </a:fld>
            <a:endParaRPr lang="en-US"/>
          </a:p>
        </p:txBody>
      </p:sp>
    </p:spTree>
    <p:extLst>
      <p:ext uri="{BB962C8B-B14F-4D97-AF65-F5344CB8AC3E}">
        <p14:creationId xmlns:p14="http://schemas.microsoft.com/office/powerpoint/2010/main" val="230107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even better, the Patron counters screen where counters can be reset now includes a summary of current and historical</a:t>
            </a:r>
            <a:r>
              <a:rPr lang="en-US" baseline="0" dirty="0" smtClean="0"/>
              <a:t> bookings.  These can all be printed or selectively printed for your or the patron’s convenience.</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17</a:t>
            </a:fld>
            <a:endParaRPr lang="en-US"/>
          </a:p>
        </p:txBody>
      </p:sp>
    </p:spTree>
    <p:extLst>
      <p:ext uri="{BB962C8B-B14F-4D97-AF65-F5344CB8AC3E}">
        <p14:creationId xmlns:p14="http://schemas.microsoft.com/office/powerpoint/2010/main" val="354449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A5841883-6FB6-47E8-AD62-56A66A3EF8D7}" type="slidenum">
              <a:rPr lang="ar-SA" sz="1200">
                <a:latin typeface="Arial" pitchFamily="34" charset="0"/>
                <a:cs typeface="Arial" pitchFamily="34" charset="0"/>
              </a:rPr>
              <a:pPr/>
              <a:t>18</a:t>
            </a:fld>
            <a:endParaRPr lang="en-US" sz="1200">
              <a:latin typeface="Arial" pitchFamily="34" charset="0"/>
              <a:cs typeface="Arial" pitchFamily="34" charset="0"/>
            </a:endParaRPr>
          </a:p>
        </p:txBody>
      </p:sp>
      <p:sp>
        <p:nvSpPr>
          <p:cNvPr id="119811" name="Rectangle 2"/>
          <p:cNvSpPr>
            <a:spLocks noGrp="1" noRot="1" noChangeAspect="1" noChangeArrowheads="1" noTextEdit="1"/>
          </p:cNvSpPr>
          <p:nvPr>
            <p:ph type="sldImg"/>
          </p:nvPr>
        </p:nvSpPr>
        <p:spPr>
          <a:xfrm>
            <a:off x="1184275" y="698500"/>
            <a:ext cx="4654550" cy="3490913"/>
          </a:xfrm>
          <a:ln/>
        </p:spPr>
      </p:sp>
      <p:sp>
        <p:nvSpPr>
          <p:cNvPr id="119812" name="Rectangle 3"/>
          <p:cNvSpPr>
            <a:spLocks noGrp="1" noChangeArrowheads="1"/>
          </p:cNvSpPr>
          <p:nvPr>
            <p:ph type="body" idx="1"/>
          </p:nvPr>
        </p:nvSpPr>
        <p:spPr>
          <a:xfrm>
            <a:off x="937329" y="4422131"/>
            <a:ext cx="5148444" cy="4189711"/>
          </a:xfrm>
          <a:noFill/>
        </p:spPr>
        <p:txBody>
          <a:bodyPr/>
          <a:lstStyle/>
          <a:p>
            <a:pPr eaLnBrk="1" hangingPunct="1"/>
            <a:r>
              <a:rPr lang="en-US" dirty="0" smtClean="0"/>
              <a:t>I hope the introduction to Voyager 9 Media Scheduling changes has been of use to you.</a:t>
            </a:r>
          </a:p>
          <a:p>
            <a:pPr eaLnBrk="1" hangingPunct="1"/>
            <a:endParaRPr lang="en-US" dirty="0" smtClean="0"/>
          </a:p>
          <a:p>
            <a:pPr eaLnBrk="1" hangingPunct="1"/>
            <a:r>
              <a:rPr lang="en-US" dirty="0" smtClean="0"/>
              <a:t>Next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9EBAF203-BB25-4FED-A248-5A00A570EA94}" type="slidenum">
              <a:rPr lang="ar-SA" sz="1200">
                <a:latin typeface="Arial" pitchFamily="34" charset="0"/>
                <a:cs typeface="Arial" pitchFamily="34" charset="0"/>
              </a:rPr>
              <a:pPr/>
              <a:t>19</a:t>
            </a:fld>
            <a:endParaRPr lang="en-US" sz="1200">
              <a:latin typeface="Arial" pitchFamily="34" charset="0"/>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04D9B4E4-2C05-481F-B256-1A26DB80C553}" type="slidenum">
              <a:rPr lang="ar-SA" sz="1200">
                <a:latin typeface="Arial" pitchFamily="34" charset="0"/>
                <a:cs typeface="Arial" pitchFamily="34" charset="0"/>
              </a:rPr>
              <a:pPr/>
              <a:t>2</a:t>
            </a:fld>
            <a:endParaRPr lang="en-US" sz="1200">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89172C3D-0E66-4C07-8B56-5970ADDC9A4F}" type="slidenum">
              <a:rPr lang="en-US" b="0" smtClean="0">
                <a:solidFill>
                  <a:schemeClr val="tx1"/>
                </a:solidFill>
                <a:latin typeface="Arial" pitchFamily="34" charset="0"/>
              </a:rPr>
              <a:pPr eaLnBrk="1" hangingPunct="1"/>
              <a:t>3</a:t>
            </a:fld>
            <a:endParaRPr lang="en-US" b="0" smtClean="0">
              <a:solidFill>
                <a:schemeClr val="tx1"/>
              </a:solidFill>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MSSA – policy settings</a:t>
            </a:r>
          </a:p>
          <a:p>
            <a:endParaRPr lang="en-US" dirty="0" smtClean="0"/>
          </a:p>
          <a:p>
            <a:r>
              <a:rPr lang="en-US" dirty="0" smtClean="0"/>
              <a:t>Tools – options – charge/discharge tab</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4</a:t>
            </a:fld>
            <a:endParaRPr lang="en-US"/>
          </a:p>
        </p:txBody>
      </p:sp>
    </p:spTree>
    <p:extLst>
      <p:ext uri="{BB962C8B-B14F-4D97-AF65-F5344CB8AC3E}">
        <p14:creationId xmlns:p14="http://schemas.microsoft.com/office/powerpoint/2010/main" val="181850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block</a:t>
            </a:r>
            <a:r>
              <a:rPr lang="en-US" baseline="0" dirty="0" smtClean="0"/>
              <a:t> </a:t>
            </a:r>
            <a:r>
              <a:rPr lang="en-US" baseline="0" dirty="0" smtClean="0"/>
              <a:t>interval is amount of time prior to the next booking a new booking is blocked.</a:t>
            </a:r>
          </a:p>
          <a:p>
            <a:endParaRPr lang="en-US" baseline="0" dirty="0" smtClean="0"/>
          </a:p>
          <a:p>
            <a:r>
              <a:rPr lang="en-US" baseline="0" dirty="0" smtClean="0"/>
              <a:t>The warning intervals is how much time prior to the next booking a warning pops up when someone is trying to schedule a new booking.</a:t>
            </a:r>
          </a:p>
          <a:p>
            <a:endParaRPr lang="en-US" baseline="0" dirty="0" smtClean="0"/>
          </a:p>
          <a:p>
            <a:r>
              <a:rPr lang="en-US" baseline="0" dirty="0" smtClean="0"/>
              <a:t>In media </a:t>
            </a:r>
            <a:r>
              <a:rPr lang="en-US" baseline="0" dirty="0" err="1" smtClean="0"/>
              <a:t>sysadmin</a:t>
            </a:r>
            <a:r>
              <a:rPr lang="en-US" baseline="0" dirty="0" smtClean="0"/>
              <a:t> policy group settings</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5</a:t>
            </a:fld>
            <a:endParaRPr lang="en-US"/>
          </a:p>
        </p:txBody>
      </p:sp>
    </p:spTree>
    <p:extLst>
      <p:ext uri="{BB962C8B-B14F-4D97-AF65-F5344CB8AC3E}">
        <p14:creationId xmlns:p14="http://schemas.microsoft.com/office/powerpoint/2010/main" val="189334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 equip</a:t>
            </a:r>
            <a:r>
              <a:rPr lang="en-US" baseline="0" dirty="0" smtClean="0"/>
              <a:t> tree</a:t>
            </a:r>
          </a:p>
          <a:p>
            <a:endParaRPr lang="en-US" baseline="0" dirty="0" smtClean="0"/>
          </a:p>
          <a:p>
            <a:r>
              <a:rPr lang="en-US" baseline="0" dirty="0" smtClean="0"/>
              <a:t>See next slide – left side on bottom for example</a:t>
            </a:r>
          </a:p>
          <a:p>
            <a:endParaRPr lang="en-US" baseline="0" dirty="0" smtClean="0"/>
          </a:p>
          <a:p>
            <a:r>
              <a:rPr lang="en-US" baseline="0" dirty="0" smtClean="0"/>
              <a:t>Set on tools options bookings</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6</a:t>
            </a:fld>
            <a:endParaRPr lang="en-US"/>
          </a:p>
        </p:txBody>
      </p:sp>
    </p:spTree>
    <p:extLst>
      <p:ext uri="{BB962C8B-B14F-4D97-AF65-F5344CB8AC3E}">
        <p14:creationId xmlns:p14="http://schemas.microsoft.com/office/powerpoint/2010/main" val="393222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side – example of expanded equipment tree</a:t>
            </a:r>
          </a:p>
          <a:p>
            <a:endParaRPr lang="en-US" dirty="0" smtClean="0"/>
          </a:p>
          <a:p>
            <a:r>
              <a:rPr lang="en-US" dirty="0" smtClean="0"/>
              <a:t>Square – example of</a:t>
            </a:r>
            <a:r>
              <a:rPr lang="en-US" baseline="0" dirty="0" smtClean="0"/>
              <a:t> auto expanded barcode</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7</a:t>
            </a:fld>
            <a:endParaRPr lang="en-US"/>
          </a:p>
        </p:txBody>
      </p:sp>
    </p:spTree>
    <p:extLst>
      <p:ext uri="{BB962C8B-B14F-4D97-AF65-F5344CB8AC3E}">
        <p14:creationId xmlns:p14="http://schemas.microsoft.com/office/powerpoint/2010/main" val="132057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now add Title to the Day</a:t>
            </a:r>
            <a:r>
              <a:rPr lang="en-US" baseline="0" dirty="0" smtClean="0"/>
              <a:t> View but display may not be a title as the booking may not include one title</a:t>
            </a:r>
          </a:p>
          <a:p>
            <a:endParaRPr lang="en-US" baseline="0" dirty="0" smtClean="0"/>
          </a:p>
          <a:p>
            <a:r>
              <a:rPr lang="en-US" baseline="0" dirty="0" smtClean="0"/>
              <a:t>See next slide for more</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8</a:t>
            </a:fld>
            <a:endParaRPr lang="en-US"/>
          </a:p>
        </p:txBody>
      </p:sp>
    </p:spTree>
    <p:extLst>
      <p:ext uri="{BB962C8B-B14F-4D97-AF65-F5344CB8AC3E}">
        <p14:creationId xmlns:p14="http://schemas.microsoft.com/office/powerpoint/2010/main" val="303188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Tools – options – Day View</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9</a:t>
            </a:fld>
            <a:endParaRPr lang="en-US"/>
          </a:p>
        </p:txBody>
      </p:sp>
    </p:spTree>
    <p:extLst>
      <p:ext uri="{BB962C8B-B14F-4D97-AF65-F5344CB8AC3E}">
        <p14:creationId xmlns:p14="http://schemas.microsoft.com/office/powerpoint/2010/main" val="101501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163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78361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2139933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8712631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5444118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52843844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14510384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9374648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24340372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4871949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8483112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2055446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14421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407704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94375395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02770128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21670512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6159925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63672845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62774340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99911596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89961855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4529994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900683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0175453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81099667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88551081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05742049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81765437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15453180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7988304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0062850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22713797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49532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3675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18845236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80067217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90320759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885489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596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28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058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403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396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599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49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5959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202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45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638301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23748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846475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043537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3697528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4090772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76463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7334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309119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648860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427063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702285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049760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22968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44830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194433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213769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413842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595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3133210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711490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299101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389643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3163926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2025871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Ex Libris (USA), Inc. 2014  - Proprietary and Confidential</a:t>
            </a:r>
            <a:endParaRPr lang="en-US" dirty="0"/>
          </a:p>
        </p:txBody>
      </p:sp>
    </p:spTree>
    <p:extLst>
      <p:ext uri="{BB962C8B-B14F-4D97-AF65-F5344CB8AC3E}">
        <p14:creationId xmlns:p14="http://schemas.microsoft.com/office/powerpoint/2010/main" val="4341435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6606417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8375374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6222664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284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01259441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7972885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22301180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55666711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032424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7987643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98588"/>
            <a:ext cx="38100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4133006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34613077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479444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115526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4610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76999149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smtClean="0"/>
              <a:t> Ex Libris (USA), Inc. 2014  - Proprietary and Confidential</a:t>
            </a:r>
            <a:endParaRPr lang="en-US"/>
          </a:p>
        </p:txBody>
      </p:sp>
    </p:spTree>
    <p:extLst>
      <p:ext uri="{BB962C8B-B14F-4D97-AF65-F5344CB8AC3E}">
        <p14:creationId xmlns:p14="http://schemas.microsoft.com/office/powerpoint/2010/main" val="646501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3620071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09773698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49210347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83065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37108661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05754197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9516464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14894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336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61447924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39229345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96527817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62091365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89576529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98335331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36457558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03655004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51311266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0546626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7781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46486573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92438192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67387287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6724183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409322142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61573404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5586848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94471385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5822903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3654583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98126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50896223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07177246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2291698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1729648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102485712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274429547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68696279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70222422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19531106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smtClean="0"/>
              <a:t> Ex Libris (USA), Inc. 2014  - Proprietary and Confidential</a:t>
            </a:r>
            <a:endParaRPr lang="en-US" dirty="0"/>
          </a:p>
        </p:txBody>
      </p:sp>
    </p:spTree>
    <p:extLst>
      <p:ext uri="{BB962C8B-B14F-4D97-AF65-F5344CB8AC3E}">
        <p14:creationId xmlns:p14="http://schemas.microsoft.com/office/powerpoint/2010/main" val="3444837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6" Type="http://schemas.openxmlformats.org/officeDocument/2006/relationships/image" Target="../media/image11.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6" Type="http://schemas.openxmlformats.org/officeDocument/2006/relationships/image" Target="../media/image11.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6" Type="http://schemas.openxmlformats.org/officeDocument/2006/relationships/image" Target="../media/image11.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3.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13.xml"/><Relationship Id="rId16" Type="http://schemas.openxmlformats.org/officeDocument/2006/relationships/image" Target="../media/image6.png"/><Relationship Id="rId20"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9.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1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02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C4A7C221-FE54-4509-9D95-C10A98260CE8}"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103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3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03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35"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pic>
        <p:nvPicPr>
          <p:cNvPr id="1037" name="תמונה 15" descr="opening picture.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75375" y="273050"/>
            <a:ext cx="2725738"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9"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0" name="Picture 18" descr="ExLibris-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84213" y="620713"/>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024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0245"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F299CA0C-773D-48E0-9FE2-CE6D1EC8A831}"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1024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24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0250"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sp>
        <p:nvSpPr>
          <p:cNvPr id="10251"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252"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5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126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126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3EA61CD1-B0E1-4DDA-A6F0-EFBFF43BD5C8}" type="slidenum">
              <a:rPr lang="ar-SA" sz="1000" b="1">
                <a:solidFill>
                  <a:srgbClr val="000000"/>
                </a:solidFill>
              </a:rPr>
              <a:pPr algn="ctr">
                <a:spcBef>
                  <a:spcPct val="0"/>
                </a:spcBef>
              </a:pPr>
              <a:t>‹#›</a:t>
            </a:fld>
            <a:endParaRPr lang="en-US" sz="1000" b="1">
              <a:solidFill>
                <a:srgbClr val="000000"/>
              </a:solidFill>
            </a:endParaRPr>
          </a:p>
        </p:txBody>
      </p:sp>
      <p:sp>
        <p:nvSpPr>
          <p:cNvPr id="1127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127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127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127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1276"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1279"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baseline="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2293"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FCFED3AF-F992-42B3-81F6-75155550E106}" type="slidenum">
              <a:rPr lang="ar-SA" sz="1000" b="1">
                <a:solidFill>
                  <a:srgbClr val="000000"/>
                </a:solidFill>
              </a:rPr>
              <a:pPr algn="ctr">
                <a:spcBef>
                  <a:spcPct val="0"/>
                </a:spcBef>
              </a:pPr>
              <a:t>‹#›</a:t>
            </a:fld>
            <a:endParaRPr lang="en-US" sz="1000" b="1">
              <a:solidFill>
                <a:srgbClr val="000000"/>
              </a:solidFill>
            </a:endParaRPr>
          </a:p>
        </p:txBody>
      </p:sp>
      <p:sp>
        <p:nvSpPr>
          <p:cNvPr id="1229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229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2298"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2299" name="Rectangle 5"/>
          <p:cNvSpPr>
            <a:spLocks noChangeArrowheads="1"/>
          </p:cNvSpPr>
          <p:nvPr/>
        </p:nvSpPr>
        <p:spPr bwMode="auto">
          <a:xfrm>
            <a:off x="0" y="0"/>
            <a:ext cx="9144000" cy="24590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2300"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408238"/>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513715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מלבן 11"/>
          <p:cNvSpPr>
            <a:spLocks noChangeArrowheads="1"/>
          </p:cNvSpPr>
          <p:nvPr/>
        </p:nvSpPr>
        <p:spPr bwMode="auto">
          <a:xfrm>
            <a:off x="7724775" y="6116638"/>
            <a:ext cx="1419225"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2303" name="מלבן 13"/>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9" name="מלבן 14"/>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2305"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4F0E77F8-BFEC-4093-9B15-AB1D73361D0E}" type="slidenum">
              <a:rPr lang="ar-SA" sz="1000" b="1">
                <a:solidFill>
                  <a:srgbClr val="000000"/>
                </a:solidFill>
              </a:rPr>
              <a:pPr algn="ctr">
                <a:spcBef>
                  <a:spcPct val="0"/>
                </a:spcBef>
              </a:pPr>
              <a:t>‹#›</a:t>
            </a:fld>
            <a:endParaRPr lang="en-US" sz="1000" b="1">
              <a:solidFill>
                <a:srgbClr val="000000"/>
              </a:solidFill>
            </a:endParaRPr>
          </a:p>
        </p:txBody>
      </p:sp>
      <p:sp>
        <p:nvSpPr>
          <p:cNvPr id="12306"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2307"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205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2053"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6FB63321-4B83-4A29-BAB7-E1EAFCF814D5}"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205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205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2058"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2059"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pic>
        <p:nvPicPr>
          <p:cNvPr id="2061"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2" name="קבוצה 16"/>
          <p:cNvGrpSpPr>
            <a:grpSpLocks/>
          </p:cNvGrpSpPr>
          <p:nvPr/>
        </p:nvGrpSpPr>
        <p:grpSpPr bwMode="auto">
          <a:xfrm>
            <a:off x="6651625" y="373063"/>
            <a:ext cx="2125663" cy="2582862"/>
            <a:chOff x="1405162" y="761245"/>
            <a:chExt cx="1626160" cy="1975692"/>
          </a:xfrm>
        </p:grpSpPr>
        <p:pic>
          <p:nvPicPr>
            <p:cNvPr id="20" name="תמונה 17" descr="AV16low1.jpg"/>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a:xfrm>
              <a:off x="2234242" y="1768415"/>
              <a:ext cx="797080" cy="966158"/>
            </a:xfrm>
            <a:prstGeom prst="roundRect">
              <a:avLst>
                <a:gd name="adj" fmla="val 8913"/>
              </a:avLst>
            </a:prstGeom>
            <a:solidFill>
              <a:srgbClr val="FFFFFF">
                <a:shade val="85000"/>
              </a:srgbClr>
            </a:solidFill>
            <a:ln>
              <a:noFill/>
            </a:ln>
            <a:effectLst/>
          </p:spPr>
        </p:pic>
        <p:pic>
          <p:nvPicPr>
            <p:cNvPr id="21" name="תמונה 18" descr="AV16low1.jpg"/>
            <p:cNvPicPr>
              <a:picLocks noChangeAspect="1"/>
            </p:cNvPicPr>
            <p:nvPr userDrawn="1"/>
          </p:nvPicPr>
          <p:blipFill>
            <a:blip r:embed="rId18" cstate="email">
              <a:extLst>
                <a:ext uri="{28A0092B-C50C-407E-A947-70E740481C1C}">
                  <a14:useLocalDpi xmlns:a14="http://schemas.microsoft.com/office/drawing/2010/main" val="0"/>
                </a:ext>
              </a:extLst>
            </a:blip>
            <a:srcRect/>
            <a:stretch>
              <a:fillRect/>
            </a:stretch>
          </p:blipFill>
          <p:spPr>
            <a:xfrm>
              <a:off x="1405162" y="1768415"/>
              <a:ext cx="794482" cy="968522"/>
            </a:xfrm>
            <a:prstGeom prst="roundRect">
              <a:avLst>
                <a:gd name="adj" fmla="val 8913"/>
              </a:avLst>
            </a:prstGeom>
            <a:solidFill>
              <a:srgbClr val="FFFFFF">
                <a:shade val="85000"/>
              </a:srgbClr>
            </a:solidFill>
            <a:ln>
              <a:noFill/>
            </a:ln>
            <a:effectLst/>
          </p:spPr>
        </p:pic>
        <p:pic>
          <p:nvPicPr>
            <p:cNvPr id="22" name="תמונה 19" descr="AV16low1.jpg"/>
            <p:cNvPicPr>
              <a:picLocks noChangeAspect="1"/>
            </p:cNvPicPr>
            <p:nvPr userDrawn="1"/>
          </p:nvPicPr>
          <p:blipFill>
            <a:blip r:embed="rId19" cstate="email">
              <a:extLst>
                <a:ext uri="{28A0092B-C50C-407E-A947-70E740481C1C}">
                  <a14:useLocalDpi xmlns:a14="http://schemas.microsoft.com/office/drawing/2010/main" val="0"/>
                </a:ext>
              </a:extLst>
            </a:blip>
            <a:srcRect/>
            <a:stretch>
              <a:fillRect/>
            </a:stretch>
          </p:blipFill>
          <p:spPr>
            <a:xfrm>
              <a:off x="2238714" y="761245"/>
              <a:ext cx="792608" cy="972341"/>
            </a:xfrm>
            <a:prstGeom prst="roundRect">
              <a:avLst>
                <a:gd name="adj" fmla="val 8913"/>
              </a:avLst>
            </a:prstGeom>
            <a:solidFill>
              <a:srgbClr val="FFFFFF">
                <a:shade val="85000"/>
              </a:srgbClr>
            </a:solidFill>
            <a:ln>
              <a:noFill/>
            </a:ln>
            <a:effectLst/>
          </p:spPr>
        </p:pic>
        <p:pic>
          <p:nvPicPr>
            <p:cNvPr id="23" name="תמונה 20" descr="AV16low1.jpg"/>
            <p:cNvPicPr>
              <a:picLocks noChangeAspect="1"/>
            </p:cNvPicPr>
            <p:nvPr userDrawn="1"/>
          </p:nvPicPr>
          <p:blipFill>
            <a:blip r:embed="rId20" cstate="email">
              <a:extLst>
                <a:ext uri="{28A0092B-C50C-407E-A947-70E740481C1C}">
                  <a14:useLocalDpi xmlns:a14="http://schemas.microsoft.com/office/drawing/2010/main" val="0"/>
                </a:ext>
              </a:extLst>
            </a:blip>
            <a:srcRect/>
            <a:stretch>
              <a:fillRect/>
            </a:stretch>
          </p:blipFill>
          <p:spPr>
            <a:xfrm>
              <a:off x="1405162" y="761245"/>
              <a:ext cx="796143" cy="968576"/>
            </a:xfrm>
            <a:prstGeom prst="roundRect">
              <a:avLst>
                <a:gd name="adj" fmla="val 8913"/>
              </a:avLst>
            </a:prstGeom>
            <a:solidFill>
              <a:srgbClr val="FFFFFF">
                <a:shade val="85000"/>
              </a:srgbClr>
            </a:solidFill>
            <a:ln>
              <a:noFill/>
            </a:ln>
            <a:effectLst/>
          </p:spPr>
        </p:pic>
      </p:grpSp>
      <p:sp>
        <p:nvSpPr>
          <p:cNvPr id="2063"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307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3077"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2D8B9B5-59AB-45D9-BD7A-F0EB58FBD47D}" type="slidenum">
              <a:rPr lang="ar-SA" sz="1000" b="1">
                <a:solidFill>
                  <a:srgbClr val="000000"/>
                </a:solidFill>
              </a:rPr>
              <a:pPr algn="ctr">
                <a:spcBef>
                  <a:spcPct val="0"/>
                </a:spcBef>
              </a:pPr>
              <a:t>‹#›</a:t>
            </a:fld>
            <a:endParaRPr lang="en-US" sz="1000" b="1">
              <a:solidFill>
                <a:srgbClr val="000000"/>
              </a:solidFill>
            </a:endParaRPr>
          </a:p>
        </p:txBody>
      </p:sp>
      <p:sp>
        <p:nvSpPr>
          <p:cNvPr id="307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3080"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308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3083" name="Picture 15"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pic>
        <p:nvPicPr>
          <p:cNvPr id="3085"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78663" y="5795963"/>
            <a:ext cx="16605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7" descr="p3_lo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78788" y="381000"/>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8" descr="p8_low"/>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995363"/>
            <a:ext cx="914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9" descr="av32_hi200-15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78788" y="1757363"/>
            <a:ext cx="914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0400" y="0"/>
            <a:ext cx="914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3091"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Arial" pitchFamily="34" charset="0"/>
                <a:sym typeface="Symbol" pitchFamily="18" charset="2"/>
              </a:defRPr>
            </a:lvl1pPr>
          </a:lstStyle>
          <a:p>
            <a:pPr>
              <a:defRPr/>
            </a:pPr>
            <a:r>
              <a:rPr lang="en-US" smtClean="0"/>
              <a:t> Ex Libris (USA), Inc. 2014  - Proprietary and Confidential</a:t>
            </a:r>
            <a:endParaRPr lang="en-US"/>
          </a:p>
        </p:txBody>
      </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409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4101"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436C49C-BAB4-4A50-9C21-84EF3068F6A4}"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410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4104"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pic>
        <p:nvPicPr>
          <p:cNvPr id="4107" name="Picture 11"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mn-cs"/>
                <a:sym typeface="Symbol" pitchFamily="18" charset="2"/>
              </a:defRPr>
            </a:lvl1pPr>
          </a:lstStyle>
          <a:p>
            <a:pPr>
              <a:defRPr/>
            </a:pPr>
            <a:r>
              <a:rPr lang="en-US" smtClean="0"/>
              <a:t> Ex Libris (USA), Inc. 2014  - Proprietary and Confidential</a:t>
            </a:r>
            <a:endParaRPr lang="en-US"/>
          </a:p>
        </p:txBody>
      </p:sp>
    </p:spTree>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512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5125"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D4223DAB-69DB-4695-8C43-23E21B4A828C}"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5126"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5127"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51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mn-cs"/>
                <a:sym typeface="Symbol" pitchFamily="18" charset="2"/>
              </a:defRPr>
            </a:lvl1pPr>
          </a:lstStyle>
          <a:p>
            <a:pPr>
              <a:defRPr/>
            </a:pPr>
            <a:r>
              <a:rPr lang="en-US" smtClean="0"/>
              <a:t> Ex Libris (USA), Inc. 2014  - Proprietary and Confidential</a:t>
            </a:r>
            <a:endParaRPr lang="en-US"/>
          </a:p>
        </p:txBody>
      </p:sp>
      <p:pic>
        <p:nvPicPr>
          <p:cNvPr id="5132" name="Picture 12" descr="Voyager logo 2008 PPT siz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Lst>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6149"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963A6739-084E-44FC-AF2D-D18525FFD848}"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615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6151"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615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615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615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7"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6159" name="Picture 15"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7173"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639C6C2E-D518-41BD-9800-54199385A3AC}" type="slidenum">
              <a:rPr lang="ar-SA" sz="1000" b="1">
                <a:solidFill>
                  <a:srgbClr val="000000"/>
                </a:solidFill>
              </a:rPr>
              <a:pPr algn="ctr">
                <a:spcBef>
                  <a:spcPct val="0"/>
                </a:spcBef>
              </a:pPr>
              <a:t>‹#›</a:t>
            </a:fld>
            <a:endParaRPr lang="en-US" sz="1000" b="1">
              <a:solidFill>
                <a:srgbClr val="000000"/>
              </a:solidFill>
            </a:endParaRPr>
          </a:p>
        </p:txBody>
      </p:sp>
      <p:sp>
        <p:nvSpPr>
          <p:cNvPr id="7174"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717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7177"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7178"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7180" name="Picture 12"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819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8197"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1C69FB8-68B3-47EB-9B57-8BADB2BE0C90}" type="slidenum">
              <a:rPr lang="ar-SA" sz="1000" b="1">
                <a:solidFill>
                  <a:srgbClr val="000000"/>
                </a:solidFill>
              </a:rPr>
              <a:pPr algn="ctr">
                <a:spcBef>
                  <a:spcPct val="0"/>
                </a:spcBef>
              </a:pPr>
              <a:t>‹#›</a:t>
            </a:fld>
            <a:endParaRPr lang="en-US" sz="1000" b="1">
              <a:solidFill>
                <a:srgbClr val="000000"/>
              </a:solidFill>
            </a:endParaRPr>
          </a:p>
        </p:txBody>
      </p:sp>
      <p:sp>
        <p:nvSpPr>
          <p:cNvPr id="8198"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8199"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820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8202"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8203"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מלבן 8"/>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8" name="מלבן 9"/>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820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45580770-2B61-4301-999B-FE1F6ED13FA6}" type="slidenum">
              <a:rPr lang="ar-SA" sz="1000" b="1">
                <a:solidFill>
                  <a:srgbClr val="000000"/>
                </a:solidFill>
              </a:rPr>
              <a:pPr algn="ctr">
                <a:spcBef>
                  <a:spcPct val="0"/>
                </a:spcBef>
              </a:pPr>
              <a:t>‹#›</a:t>
            </a:fld>
            <a:endParaRPr lang="en-US" sz="1000" b="1">
              <a:solidFill>
                <a:srgbClr val="000000"/>
              </a:solidFill>
            </a:endParaRPr>
          </a:p>
        </p:txBody>
      </p:sp>
      <p:sp>
        <p:nvSpPr>
          <p:cNvPr id="8207"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8208"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210" name="Picture 18"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9219"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 name="Footer Placeholder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smtClean="0"/>
              <a:t> Ex Libris (USA), Inc. 2014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98" r:id="rId1"/>
    <p:sldLayoutId id="2147484699" r:id="rId2"/>
    <p:sldLayoutId id="2147484700" r:id="rId3"/>
    <p:sldLayoutId id="2147484701" r:id="rId4"/>
    <p:sldLayoutId id="2147484702" r:id="rId5"/>
    <p:sldLayoutId id="2147484703" r:id="rId6"/>
    <p:sldLayoutId id="2147484704" r:id="rId7"/>
    <p:sldLayoutId id="2147484705" r:id="rId8"/>
    <p:sldLayoutId id="2147484706" r:id="rId9"/>
    <p:sldLayoutId id="2147484707" r:id="rId10"/>
    <p:sldLayoutId id="214748470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23.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6.xml"/><Relationship Id="rId5" Type="http://schemas.openxmlformats.org/officeDocument/2006/relationships/image" Target="../media/image23.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1371600" y="3810000"/>
            <a:ext cx="6400800" cy="1981200"/>
          </a:xfrm>
        </p:spPr>
        <p:txBody>
          <a:bodyPr/>
          <a:lstStyle/>
          <a:p>
            <a:r>
              <a:rPr lang="en-US" sz="2800" dirty="0" smtClean="0"/>
              <a:t>Introduction to Voyager 9</a:t>
            </a:r>
          </a:p>
          <a:p>
            <a:r>
              <a:rPr lang="en-US" sz="2800" dirty="0" smtClean="0"/>
              <a:t>Media Scheduling</a:t>
            </a:r>
          </a:p>
        </p:txBody>
      </p:sp>
    </p:spTree>
    <p:extLst>
      <p:ext uri="{BB962C8B-B14F-4D97-AF65-F5344CB8AC3E}">
        <p14:creationId xmlns:p14="http://schemas.microsoft.com/office/powerpoint/2010/main" val="2123663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Color-code MS Tabs When Data Is Present</a:t>
            </a:r>
            <a:endParaRPr lang="en-US" dirty="0"/>
          </a:p>
        </p:txBody>
      </p:sp>
      <p:sp>
        <p:nvSpPr>
          <p:cNvPr id="5" name="TextBox 4"/>
          <p:cNvSpPr txBox="1"/>
          <p:nvPr/>
        </p:nvSpPr>
        <p:spPr>
          <a:xfrm>
            <a:off x="1219200" y="1143000"/>
            <a:ext cx="3886200" cy="1015663"/>
          </a:xfrm>
          <a:prstGeom prst="rect">
            <a:avLst/>
          </a:prstGeom>
          <a:noFill/>
        </p:spPr>
        <p:txBody>
          <a:bodyPr wrap="square" rtlCol="0">
            <a:spAutoFit/>
          </a:bodyPr>
          <a:lstStyle/>
          <a:p>
            <a:r>
              <a:rPr lang="en-US" sz="2000" dirty="0" smtClean="0"/>
              <a:t>Set your preference, just like the </a:t>
            </a:r>
            <a:r>
              <a:rPr lang="en-US" sz="2000" dirty="0" smtClean="0">
                <a:solidFill>
                  <a:srgbClr val="6600CC"/>
                </a:solidFill>
              </a:rPr>
              <a:t>tab coloring </a:t>
            </a:r>
            <a:r>
              <a:rPr lang="en-US" sz="2000" dirty="0" smtClean="0"/>
              <a:t>in Acquisitions</a:t>
            </a:r>
            <a:endParaRPr lang="en-US" sz="2000" dirty="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443" y="914400"/>
            <a:ext cx="3048000" cy="190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971800"/>
            <a:ext cx="7574477" cy="254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bwMode="auto">
          <a:xfrm>
            <a:off x="1066800" y="3810000"/>
            <a:ext cx="4876800" cy="43441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86160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To Available Equipment When Booking</a:t>
            </a:r>
            <a:endParaRPr lang="en-US"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95487"/>
            <a:ext cx="54864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09637"/>
            <a:ext cx="39624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4724401" y="3910012"/>
            <a:ext cx="2133600" cy="357188"/>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68670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0650"/>
            <a:ext cx="8229600" cy="533400"/>
          </a:xfrm>
        </p:spPr>
        <p:txBody>
          <a:bodyPr/>
          <a:lstStyle/>
          <a:p>
            <a:r>
              <a:rPr lang="en-US" dirty="0" smtClean="0"/>
              <a:t>Discharge Alerts Based on Item/Equip. Status</a:t>
            </a:r>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5105400" cy="474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58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Item Status on Media Tab</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589" y="1295399"/>
            <a:ext cx="60769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1549758" y="2539821"/>
            <a:ext cx="838200"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36696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650"/>
            <a:ext cx="8229600" cy="533400"/>
          </a:xfrm>
        </p:spPr>
        <p:txBody>
          <a:bodyPr/>
          <a:lstStyle/>
          <a:p>
            <a:r>
              <a:rPr lang="en-US" dirty="0" smtClean="0"/>
              <a:t>Alert Staff When Lost Media Item Discharged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1219200"/>
            <a:ext cx="52197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86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24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Patron Notes In Media Scheduling</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338263"/>
            <a:ext cx="59626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65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SSN from MS Patron Display</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64448"/>
            <a:ext cx="5143982" cy="449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524000"/>
            <a:ext cx="2362200" cy="2862322"/>
          </a:xfrm>
          <a:prstGeom prst="rect">
            <a:avLst/>
          </a:prstGeom>
          <a:noFill/>
        </p:spPr>
        <p:txBody>
          <a:bodyPr wrap="square" rtlCol="0">
            <a:spAutoFit/>
          </a:bodyPr>
          <a:lstStyle/>
          <a:p>
            <a:pPr marL="285750" indent="-285750">
              <a:buFont typeface="Arial" pitchFamily="34" charset="0"/>
              <a:buChar char="•"/>
            </a:pPr>
            <a:r>
              <a:rPr lang="en-US" sz="2400" dirty="0" smtClean="0"/>
              <a:t>SSN search option removed</a:t>
            </a:r>
          </a:p>
          <a:p>
            <a:pPr marL="285750" indent="-285750">
              <a:buFont typeface="Arial" pitchFamily="34" charset="0"/>
              <a:buChar char="•"/>
            </a:pPr>
            <a:r>
              <a:rPr lang="en-US" sz="2400" dirty="0" smtClean="0"/>
              <a:t>SSN display removed from search results</a:t>
            </a:r>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85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 Counters and Bookings</a:t>
            </a:r>
            <a:endParaRPr lang="en-US" dirty="0"/>
          </a:p>
        </p:txBody>
      </p:sp>
      <p:sp>
        <p:nvSpPr>
          <p:cNvPr id="3" name="Content Placeholder 2"/>
          <p:cNvSpPr>
            <a:spLocks noGrp="1"/>
          </p:cNvSpPr>
          <p:nvPr>
            <p:ph idx="1"/>
          </p:nvPr>
        </p:nvSpPr>
        <p:spPr>
          <a:xfrm>
            <a:off x="685800" y="990600"/>
            <a:ext cx="7772400" cy="4525962"/>
          </a:xfrm>
        </p:spPr>
        <p:txBody>
          <a:bodyPr/>
          <a:lstStyle/>
          <a:p>
            <a:r>
              <a:rPr lang="en-US" dirty="0" smtClean="0"/>
              <a:t>Summary display of patron counters and booking activity</a:t>
            </a:r>
          </a:p>
          <a:p>
            <a:endParaRPr lang="en-US"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599"/>
            <a:ext cx="8686800" cy="461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89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dirty="0" smtClean="0"/>
              <a:t>Introduction to Voyager 9</a:t>
            </a:r>
          </a:p>
        </p:txBody>
      </p:sp>
      <p:sp>
        <p:nvSpPr>
          <p:cNvPr id="65540" name="Rectangle 3"/>
          <p:cNvSpPr>
            <a:spLocks noGrp="1" noChangeArrowheads="1"/>
          </p:cNvSpPr>
          <p:nvPr>
            <p:ph type="body" idx="1"/>
          </p:nvPr>
        </p:nvSpPr>
        <p:spPr>
          <a:xfrm>
            <a:off x="1752600" y="3276600"/>
            <a:ext cx="5562600" cy="7540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45000"/>
              </a:spcBef>
              <a:buFontTx/>
              <a:buNone/>
            </a:pPr>
            <a:r>
              <a:rPr lang="en-US" sz="4000" dirty="0" smtClean="0"/>
              <a:t>Media Scheduling</a:t>
            </a:r>
          </a:p>
        </p:txBody>
      </p:sp>
      <p:pic>
        <p:nvPicPr>
          <p:cNvPr id="65541"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descr="av2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1656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av4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190999"/>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7" descr="av7_hi200_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41910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8" descr="av15_hi200_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12954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9" descr="voyager-squa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1295400"/>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2133600" y="2133600"/>
            <a:ext cx="5105400" cy="823913"/>
          </a:xfrm>
          <a:prstGeom prst="rect">
            <a:avLst/>
          </a:prstGeom>
          <a:noFill/>
          <a:ln>
            <a:noFill/>
          </a:ln>
          <a:effectLst/>
          <a:extLst>
            <a:ext uri="{909E8E84-426E-40DD-AFC4-6F175D3DCCD1}">
              <a14:hiddenFill xmlns:a14="http://schemas.microsoft.com/office/drawing/2010/main">
                <a:solidFill>
                  <a:srgbClr val="C7D5E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itchFamily="34" charset="0"/>
                <a:ea typeface="MS PGothic"/>
                <a:cs typeface="MS PGothic"/>
              </a:defRPr>
            </a:lvl1pPr>
            <a:lvl2pPr marL="742950" indent="-285750">
              <a:defRPr sz="1400">
                <a:solidFill>
                  <a:schemeClr val="tx1"/>
                </a:solidFill>
                <a:latin typeface="Verdana" pitchFamily="34" charset="0"/>
                <a:ea typeface="MS PGothic"/>
                <a:cs typeface="MS PGothic"/>
              </a:defRPr>
            </a:lvl2pPr>
            <a:lvl3pPr marL="1143000" indent="-228600">
              <a:defRPr sz="1400">
                <a:solidFill>
                  <a:schemeClr val="tx1"/>
                </a:solidFill>
                <a:latin typeface="Verdana" pitchFamily="34" charset="0"/>
                <a:ea typeface="MS PGothic"/>
                <a:cs typeface="MS PGothic"/>
              </a:defRPr>
            </a:lvl3pPr>
            <a:lvl4pPr marL="1600200" indent="-228600">
              <a:defRPr sz="1400">
                <a:solidFill>
                  <a:schemeClr val="tx1"/>
                </a:solidFill>
                <a:latin typeface="Verdana" pitchFamily="34" charset="0"/>
                <a:ea typeface="MS PGothic"/>
                <a:cs typeface="MS PGothic"/>
              </a:defRPr>
            </a:lvl4pPr>
            <a:lvl5pPr marL="2057400" indent="-228600">
              <a:defRPr sz="1400">
                <a:solidFill>
                  <a:schemeClr val="tx1"/>
                </a:solidFill>
                <a:latin typeface="Verdana" pitchFamily="34" charset="0"/>
                <a:ea typeface="MS PGothic"/>
                <a:cs typeface="MS PGothic"/>
              </a:defRPr>
            </a:lvl5pPr>
            <a:lvl6pPr marL="2514600" indent="-228600" eaLnBrk="0" fontAlgn="base" hangingPunct="0">
              <a:spcBef>
                <a:spcPct val="50000"/>
              </a:spcBef>
              <a:spcAft>
                <a:spcPct val="0"/>
              </a:spcAft>
              <a:defRPr sz="1400">
                <a:solidFill>
                  <a:schemeClr val="tx1"/>
                </a:solidFill>
                <a:latin typeface="Verdana" pitchFamily="34" charset="0"/>
                <a:ea typeface="MS PGothic"/>
                <a:cs typeface="MS PGothic"/>
              </a:defRPr>
            </a:lvl6pPr>
            <a:lvl7pPr marL="2971800" indent="-228600" eaLnBrk="0" fontAlgn="base" hangingPunct="0">
              <a:spcBef>
                <a:spcPct val="50000"/>
              </a:spcBef>
              <a:spcAft>
                <a:spcPct val="0"/>
              </a:spcAft>
              <a:defRPr sz="1400">
                <a:solidFill>
                  <a:schemeClr val="tx1"/>
                </a:solidFill>
                <a:latin typeface="Verdana" pitchFamily="34" charset="0"/>
                <a:ea typeface="MS PGothic"/>
                <a:cs typeface="MS PGothic"/>
              </a:defRPr>
            </a:lvl7pPr>
            <a:lvl8pPr marL="3429000" indent="-228600" eaLnBrk="0" fontAlgn="base" hangingPunct="0">
              <a:spcBef>
                <a:spcPct val="50000"/>
              </a:spcBef>
              <a:spcAft>
                <a:spcPct val="0"/>
              </a:spcAft>
              <a:defRPr sz="1400">
                <a:solidFill>
                  <a:schemeClr val="tx1"/>
                </a:solidFill>
                <a:latin typeface="Verdana" pitchFamily="34" charset="0"/>
                <a:ea typeface="MS PGothic"/>
                <a:cs typeface="MS PGothic"/>
              </a:defRPr>
            </a:lvl8pPr>
            <a:lvl9pPr marL="3886200" indent="-228600" eaLnBrk="0" fontAlgn="base" hangingPunct="0">
              <a:spcBef>
                <a:spcPct val="50000"/>
              </a:spcBef>
              <a:spcAft>
                <a:spcPct val="0"/>
              </a:spcAft>
              <a:defRPr sz="1400">
                <a:solidFill>
                  <a:schemeClr val="tx1"/>
                </a:solidFill>
                <a:latin typeface="Verdana" pitchFamily="34" charset="0"/>
                <a:ea typeface="MS PGothic"/>
                <a:cs typeface="MS PGothic"/>
              </a:defRPr>
            </a:lvl9pPr>
          </a:lstStyle>
          <a:p>
            <a:pPr algn="ctr"/>
            <a:r>
              <a:rPr lang="en-US" sz="4800"/>
              <a:t>Thank You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Copyright Statement and Disclaimer </a:t>
            </a:r>
          </a:p>
        </p:txBody>
      </p:sp>
      <p:sp>
        <p:nvSpPr>
          <p:cNvPr id="15364" name="Rectangle 3"/>
          <p:cNvSpPr>
            <a:spLocks noChangeArrowheads="1"/>
          </p:cNvSpPr>
          <p:nvPr/>
        </p:nvSpPr>
        <p:spPr bwMode="auto">
          <a:xfrm>
            <a:off x="533400" y="1341438"/>
            <a:ext cx="77724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05000"/>
              </a:lnSpc>
              <a:spcBef>
                <a:spcPct val="35000"/>
              </a:spcBef>
              <a:spcAft>
                <a:spcPct val="50000"/>
              </a:spcAft>
              <a:buSzPct val="85000"/>
            </a:pPr>
            <a:r>
              <a:rPr lang="en-US" altLang="ko-KR" sz="1100" dirty="0">
                <a:ea typeface="굴림" pitchFamily="34" charset="-127"/>
                <a:cs typeface="Arial" pitchFamily="34" charset="0"/>
              </a:rPr>
              <a:t>All of the information and material, including text, images, logos and product names, is either the property of, or used with permission by, Ex Libris (USA), Inc. The information may not be distributed, modified, displayed or reproduced –  in whole or in part –  without the prior written permission of Ex Libris (USA), Inc. </a:t>
            </a:r>
            <a:endParaRPr lang="en-US" altLang="ko-KR" sz="1100" b="1" dirty="0">
              <a:ea typeface="굴림" pitchFamily="34" charset="-127"/>
              <a:cs typeface="Arial" pitchFamily="34" charset="0"/>
            </a:endParaRPr>
          </a:p>
          <a:p>
            <a:pPr algn="just">
              <a:lnSpc>
                <a:spcPct val="105000"/>
              </a:lnSpc>
              <a:spcBef>
                <a:spcPct val="35000"/>
              </a:spcBef>
              <a:spcAft>
                <a:spcPct val="50000"/>
              </a:spcAft>
              <a:buSzPct val="85000"/>
            </a:pPr>
            <a:r>
              <a:rPr lang="en-US" altLang="ko-KR" sz="1100" b="1" dirty="0">
                <a:ea typeface="굴림" pitchFamily="34" charset="-127"/>
                <a:cs typeface="Arial" pitchFamily="34" charset="0"/>
              </a:rPr>
              <a:t>TRADEMARKS </a:t>
            </a:r>
            <a:r>
              <a:rPr lang="en-US" altLang="ko-KR" sz="1100" dirty="0">
                <a:ea typeface="굴림" pitchFamily="34" charset="-127"/>
                <a:cs typeface="Arial" pitchFamily="34" charset="0"/>
              </a:rPr>
              <a:t/>
            </a:r>
            <a:br>
              <a:rPr lang="en-US" altLang="ko-KR" sz="1100" dirty="0">
                <a:ea typeface="굴림" pitchFamily="34" charset="-127"/>
                <a:cs typeface="Arial" pitchFamily="34" charset="0"/>
              </a:rPr>
            </a:br>
            <a:r>
              <a:rPr lang="en-US" altLang="ko-KR" sz="1100" dirty="0">
                <a:ea typeface="굴림" pitchFamily="34" charset="-127"/>
                <a:cs typeface="Arial" pitchFamily="34" charset="0"/>
              </a:rPr>
              <a:t>Ex Libris, the Ex Libris logo, Aleph, SFX, </a:t>
            </a:r>
            <a:r>
              <a:rPr lang="en-US" altLang="ko-KR" sz="1100" dirty="0" err="1">
                <a:ea typeface="굴림" pitchFamily="34" charset="-127"/>
                <a:cs typeface="Arial" pitchFamily="34" charset="0"/>
              </a:rPr>
              <a:t>MarcIT</a:t>
            </a:r>
            <a:r>
              <a:rPr lang="en-US" altLang="ko-KR" sz="1100" dirty="0">
                <a:ea typeface="굴림" pitchFamily="34" charset="-127"/>
                <a:cs typeface="Arial" pitchFamily="34" charset="0"/>
              </a:rPr>
              <a:t>, MetaLib, DigiTool, Verde, Primo, Voyager, </a:t>
            </a:r>
            <a:r>
              <a:rPr lang="en-US" altLang="ko-KR" sz="1100" dirty="0" err="1">
                <a:ea typeface="굴림" pitchFamily="34" charset="-127"/>
                <a:cs typeface="Arial" pitchFamily="34" charset="0"/>
              </a:rPr>
              <a:t>MetaSearch</a:t>
            </a:r>
            <a:r>
              <a:rPr lang="en-US" altLang="ko-KR" sz="1100" dirty="0">
                <a:ea typeface="굴림" pitchFamily="34" charset="-127"/>
                <a:cs typeface="Arial" pitchFamily="34" charset="0"/>
              </a:rPr>
              <a:t>, </a:t>
            </a:r>
            <a:r>
              <a:rPr lang="en-US" altLang="ko-KR" sz="1100" dirty="0" err="1">
                <a:ea typeface="굴림" pitchFamily="34" charset="-127"/>
                <a:cs typeface="Arial" pitchFamily="34" charset="0"/>
              </a:rPr>
              <a:t>MetaIndex</a:t>
            </a:r>
            <a:r>
              <a:rPr lang="en-US" altLang="ko-KR" sz="1100" dirty="0">
                <a:ea typeface="굴림" pitchFamily="34" charset="-127"/>
                <a:cs typeface="Arial" pitchFamily="34" charset="0"/>
              </a:rPr>
              <a:t> and other Ex Libris products and services referenced herein are trademarks of Ex Libris, and may be registered in certain jurisdictions. All other product names, company names, marks and logos referenced may be trademarks of their respective owners. </a:t>
            </a:r>
            <a:endParaRPr lang="en-US" altLang="ko-KR" sz="1100" b="1" dirty="0">
              <a:ea typeface="굴림" pitchFamily="34" charset="-127"/>
              <a:cs typeface="Arial" pitchFamily="34" charset="0"/>
            </a:endParaRPr>
          </a:p>
          <a:p>
            <a:pPr algn="just">
              <a:lnSpc>
                <a:spcPct val="105000"/>
              </a:lnSpc>
              <a:spcBef>
                <a:spcPct val="35000"/>
              </a:spcBef>
              <a:buSzPct val="85000"/>
            </a:pPr>
            <a:r>
              <a:rPr lang="en-US" altLang="ko-KR" sz="1100" b="1" dirty="0">
                <a:ea typeface="굴림" pitchFamily="34" charset="-127"/>
                <a:cs typeface="Arial" pitchFamily="34" charset="0"/>
              </a:rPr>
              <a:t>DISCLAIMER </a:t>
            </a:r>
            <a:r>
              <a:rPr lang="en-US" altLang="ko-KR" sz="1100" dirty="0">
                <a:ea typeface="굴림" pitchFamily="34" charset="-127"/>
                <a:cs typeface="Arial" pitchFamily="34" charset="0"/>
              </a:rPr>
              <a:t/>
            </a:r>
            <a:br>
              <a:rPr lang="en-US" altLang="ko-KR" sz="1100" dirty="0">
                <a:ea typeface="굴림" pitchFamily="34" charset="-127"/>
                <a:cs typeface="Arial" pitchFamily="34" charset="0"/>
              </a:rPr>
            </a:br>
            <a:r>
              <a:rPr lang="en-US" altLang="ko-KR" sz="1100" dirty="0">
                <a:ea typeface="굴림" pitchFamily="34" charset="-127"/>
                <a:cs typeface="Arial" pitchFamily="34" charset="0"/>
              </a:rPr>
              <a:t>The information contained in this document is provided on an "AS IS" basis for general information purposes only without any representations or warranties, whether express or implied, including any implied warranties of satisfactory quality, completeness, accuracy or fitness for a particular purpose. </a:t>
            </a:r>
          </a:p>
          <a:p>
            <a:pPr algn="just">
              <a:lnSpc>
                <a:spcPct val="105000"/>
              </a:lnSpc>
              <a:spcBef>
                <a:spcPct val="35000"/>
              </a:spcBef>
              <a:buSzPct val="85000"/>
            </a:pPr>
            <a:endParaRPr lang="en-US" altLang="ko-KR" sz="1100" dirty="0">
              <a:ea typeface="굴림" pitchFamily="34" charset="-127"/>
              <a:cs typeface="Arial" pitchFamily="34" charset="0"/>
            </a:endParaRPr>
          </a:p>
          <a:p>
            <a:pPr algn="just">
              <a:lnSpc>
                <a:spcPct val="105000"/>
              </a:lnSpc>
              <a:spcBef>
                <a:spcPct val="35000"/>
              </a:spcBef>
              <a:spcAft>
                <a:spcPct val="50000"/>
              </a:spcAft>
              <a:buSzPct val="85000"/>
            </a:pPr>
            <a:r>
              <a:rPr lang="en-US" altLang="ko-KR" sz="1100" dirty="0">
                <a:ea typeface="굴림" pitchFamily="34" charset="-127"/>
                <a:cs typeface="Arial" pitchFamily="34" charset="0"/>
              </a:rPr>
              <a:t>Ex Libris, and its subsidiaries and related corporations disclaim any and all liability for use of this information, even if advised of the possibility that loss, damage or expenses may arise.</a:t>
            </a:r>
          </a:p>
          <a:p>
            <a:pPr algn="just">
              <a:lnSpc>
                <a:spcPct val="105000"/>
              </a:lnSpc>
              <a:spcBef>
                <a:spcPct val="35000"/>
              </a:spcBef>
              <a:spcAft>
                <a:spcPct val="50000"/>
              </a:spcAft>
              <a:buSzPct val="85000"/>
            </a:pPr>
            <a:endParaRPr lang="en-US" sz="1100" dirty="0">
              <a:ea typeface="굴림" pitchFamily="34" charset="-127"/>
              <a:cs typeface="Arial" pitchFamily="34" charset="0"/>
            </a:endParaRPr>
          </a:p>
          <a:p>
            <a:pPr algn="just">
              <a:lnSpc>
                <a:spcPct val="105000"/>
              </a:lnSpc>
              <a:spcBef>
                <a:spcPct val="35000"/>
              </a:spcBef>
              <a:spcAft>
                <a:spcPct val="50000"/>
              </a:spcAft>
              <a:buSzPct val="85000"/>
            </a:pPr>
            <a:endParaRPr lang="en-US" sz="1100" dirty="0">
              <a:ea typeface="굴림" pitchFamily="34" charset="-127"/>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800" smtClean="0"/>
              <a:t> Agenda</a:t>
            </a:r>
          </a:p>
        </p:txBody>
      </p:sp>
      <p:sp>
        <p:nvSpPr>
          <p:cNvPr id="22531" name="Rectangle 3"/>
          <p:cNvSpPr>
            <a:spLocks noGrp="1" noChangeArrowheads="1"/>
          </p:cNvSpPr>
          <p:nvPr>
            <p:ph type="body" idx="1"/>
          </p:nvPr>
        </p:nvSpPr>
        <p:spPr>
          <a:xfrm>
            <a:off x="395288" y="836613"/>
            <a:ext cx="8140700" cy="5832475"/>
          </a:xfrm>
        </p:spPr>
        <p:txBody>
          <a:bodyPr/>
          <a:lstStyle/>
          <a:p>
            <a:pPr marL="457200" indent="-457200" eaLnBrk="1" hangingPunct="1">
              <a:buFont typeface="Times" pitchFamily="18" charset="0"/>
              <a:buChar char="•"/>
            </a:pPr>
            <a:r>
              <a:rPr lang="en-US" sz="2400" dirty="0" smtClean="0">
                <a:solidFill>
                  <a:srgbClr val="79419C"/>
                </a:solidFill>
              </a:rPr>
              <a:t>Media Booking </a:t>
            </a:r>
          </a:p>
          <a:p>
            <a:pPr marL="857250" lvl="1" indent="-457200" eaLnBrk="1" hangingPunct="1">
              <a:buFont typeface="Times" pitchFamily="18" charset="0"/>
              <a:buChar char="•"/>
            </a:pPr>
            <a:r>
              <a:rPr lang="en-US" sz="2400" dirty="0" smtClean="0">
                <a:solidFill>
                  <a:srgbClr val="79419C"/>
                </a:solidFill>
              </a:rPr>
              <a:t>Warnings</a:t>
            </a:r>
          </a:p>
          <a:p>
            <a:pPr marL="857250" lvl="1" indent="-457200" eaLnBrk="1" hangingPunct="1">
              <a:buFont typeface="Times" pitchFamily="18" charset="0"/>
              <a:buChar char="•"/>
            </a:pPr>
            <a:r>
              <a:rPr lang="en-US" sz="2400" dirty="0" smtClean="0">
                <a:solidFill>
                  <a:srgbClr val="79419C"/>
                </a:solidFill>
              </a:rPr>
              <a:t>Display changes</a:t>
            </a:r>
          </a:p>
          <a:p>
            <a:pPr marL="857250" lvl="1" indent="-457200" eaLnBrk="1" hangingPunct="1">
              <a:buFont typeface="Times" pitchFamily="18" charset="0"/>
              <a:buChar char="•"/>
            </a:pPr>
            <a:r>
              <a:rPr lang="en-US" sz="2400" dirty="0" smtClean="0">
                <a:solidFill>
                  <a:srgbClr val="79419C"/>
                </a:solidFill>
              </a:rPr>
              <a:t>Alerts</a:t>
            </a:r>
          </a:p>
        </p:txBody>
      </p:sp>
      <p:pic>
        <p:nvPicPr>
          <p:cNvPr id="4"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24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v4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125788"/>
            <a:ext cx="13716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v7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219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oyager-squ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219200"/>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44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0650"/>
            <a:ext cx="8610600" cy="533400"/>
          </a:xfrm>
        </p:spPr>
        <p:txBody>
          <a:bodyPr/>
          <a:lstStyle/>
          <a:p>
            <a:r>
              <a:rPr lang="en-US" dirty="0" smtClean="0"/>
              <a:t>Advanced Booking Warning on Charge</a:t>
            </a:r>
            <a:endParaRPr lang="en-US" dirty="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154" y="2327"/>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837" y="26140"/>
            <a:ext cx="742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V:\Dev\Voyager\Development\Voyager 9.0\handoff\AdvancedBookingWarningPeriod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838200"/>
            <a:ext cx="4638675" cy="4105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Dev\Voyager\Development\Voyager 9.0\handoff\AdvancedBookingAlertMediaOp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838200"/>
            <a:ext cx="44577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Dev\Voyager\Development\Voyager 9.0\handoff\AdvancedBookingAlertMediaAler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5304" y="4419600"/>
            <a:ext cx="4572000" cy="221932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bwMode="auto">
          <a:xfrm>
            <a:off x="1447800" y="4076700"/>
            <a:ext cx="3124200"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12" name="Rounded Rectangle 11"/>
          <p:cNvSpPr/>
          <p:nvPr/>
        </p:nvSpPr>
        <p:spPr bwMode="auto">
          <a:xfrm>
            <a:off x="6019800" y="2688570"/>
            <a:ext cx="2438400"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03137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0650"/>
            <a:ext cx="8610600" cy="533400"/>
          </a:xfrm>
        </p:spPr>
        <p:txBody>
          <a:bodyPr/>
          <a:lstStyle/>
          <a:p>
            <a:r>
              <a:rPr lang="en-US" dirty="0" smtClean="0"/>
              <a:t>Booking Warning Interval Options in Media</a:t>
            </a:r>
            <a:endParaRPr lang="en-US" dirty="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0459"/>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837" y="26140"/>
            <a:ext cx="742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V:\Dev\Voyager\Development\Voyager 9.0\handoff\AdvancedBookingWarningPeriod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858981"/>
            <a:ext cx="4638675" cy="410527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bwMode="auto">
          <a:xfrm>
            <a:off x="990600" y="1524000"/>
            <a:ext cx="2286000" cy="7620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3" name="TextBox 2"/>
          <p:cNvSpPr txBox="1"/>
          <p:nvPr/>
        </p:nvSpPr>
        <p:spPr>
          <a:xfrm>
            <a:off x="5638800" y="1219200"/>
            <a:ext cx="2654037" cy="2492990"/>
          </a:xfrm>
          <a:prstGeom prst="rect">
            <a:avLst/>
          </a:prstGeom>
          <a:noFill/>
        </p:spPr>
        <p:txBody>
          <a:bodyPr wrap="square" rtlCol="0">
            <a:spAutoFit/>
          </a:bodyPr>
          <a:lstStyle/>
          <a:p>
            <a:r>
              <a:rPr lang="en-US" sz="2400" dirty="0" smtClean="0"/>
              <a:t>Interval Scale Options:</a:t>
            </a:r>
          </a:p>
          <a:p>
            <a:pPr marL="285750" indent="-285750">
              <a:buFont typeface="Arial" pitchFamily="34" charset="0"/>
              <a:buChar char="•"/>
            </a:pPr>
            <a:r>
              <a:rPr lang="en-US" sz="2400" dirty="0" smtClean="0"/>
              <a:t>Minutes</a:t>
            </a:r>
          </a:p>
          <a:p>
            <a:pPr marL="285750" indent="-285750">
              <a:buFont typeface="Arial" pitchFamily="34" charset="0"/>
              <a:buChar char="•"/>
            </a:pPr>
            <a:r>
              <a:rPr lang="en-US" sz="2400" dirty="0" smtClean="0"/>
              <a:t>Hours</a:t>
            </a:r>
          </a:p>
          <a:p>
            <a:pPr marL="285750" indent="-285750">
              <a:buFont typeface="Arial" pitchFamily="34" charset="0"/>
              <a:buChar char="•"/>
            </a:pPr>
            <a:r>
              <a:rPr lang="en-US" sz="2400" dirty="0" smtClean="0"/>
              <a:t>Days</a:t>
            </a:r>
            <a:endParaRPr lang="en-US" sz="2400" dirty="0"/>
          </a:p>
        </p:txBody>
      </p:sp>
    </p:spTree>
    <p:extLst>
      <p:ext uri="{BB962C8B-B14F-4D97-AF65-F5344CB8AC3E}">
        <p14:creationId xmlns:p14="http://schemas.microsoft.com/office/powerpoint/2010/main" val="122822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Equipment in Booking</a:t>
            </a:r>
            <a:endParaRPr lang="en-US" dirty="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V:\Dev\Voyager\Development\Voyager 9.0\handoff\DisplayEquipmentinBook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038367"/>
            <a:ext cx="4495800" cy="443865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bwMode="auto">
          <a:xfrm>
            <a:off x="1967552" y="2563503"/>
            <a:ext cx="1524000" cy="341107"/>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3" name="Rectangle 2"/>
          <p:cNvSpPr/>
          <p:nvPr/>
        </p:nvSpPr>
        <p:spPr>
          <a:xfrm>
            <a:off x="4972334" y="1165394"/>
            <a:ext cx="4038600" cy="4785926"/>
          </a:xfrm>
          <a:prstGeom prst="rect">
            <a:avLst/>
          </a:prstGeom>
        </p:spPr>
        <p:txBody>
          <a:bodyPr wrap="square">
            <a:spAutoFit/>
          </a:bodyPr>
          <a:lstStyle/>
          <a:p>
            <a:pPr marL="0" lvl="2"/>
            <a:r>
              <a:rPr lang="en-US" sz="2000" dirty="0" smtClean="0"/>
              <a:t>Effective in:</a:t>
            </a:r>
          </a:p>
          <a:p>
            <a:pPr marL="0" lvl="2" indent="-171450">
              <a:buFont typeface="Arial" pitchFamily="34" charset="0"/>
              <a:buChar char="•"/>
            </a:pPr>
            <a:r>
              <a:rPr lang="en-US" sz="2000" dirty="0" smtClean="0"/>
              <a:t>“</a:t>
            </a:r>
            <a:r>
              <a:rPr lang="en-US" sz="2000" dirty="0"/>
              <a:t>Equipment” tab of the </a:t>
            </a:r>
            <a:r>
              <a:rPr lang="en-US" sz="2000" dirty="0" smtClean="0"/>
              <a:t>standard booking form</a:t>
            </a:r>
          </a:p>
          <a:p>
            <a:pPr marL="0" lvl="2" indent="-171450">
              <a:buFont typeface="Arial" pitchFamily="34" charset="0"/>
              <a:buChar char="•"/>
            </a:pPr>
            <a:r>
              <a:rPr lang="en-US" sz="2000" dirty="0"/>
              <a:t>“Equipment” tab of the Immediate </a:t>
            </a:r>
            <a:r>
              <a:rPr lang="en-US" sz="2000" dirty="0" smtClean="0"/>
              <a:t>Pickup Booking </a:t>
            </a:r>
            <a:r>
              <a:rPr lang="en-US" sz="2000" dirty="0"/>
              <a:t>form</a:t>
            </a:r>
          </a:p>
          <a:p>
            <a:pPr marL="0" lvl="2" indent="-171450">
              <a:buFont typeface="Arial" pitchFamily="34" charset="0"/>
              <a:buChar char="•"/>
            </a:pPr>
            <a:r>
              <a:rPr lang="en-US" sz="2000" dirty="0"/>
              <a:t>“Equipment” panel of the booking </a:t>
            </a:r>
            <a:r>
              <a:rPr lang="en-US" sz="2000" dirty="0" smtClean="0"/>
              <a:t>wizard</a:t>
            </a:r>
          </a:p>
          <a:p>
            <a:pPr marL="0" lvl="2" indent="-171450">
              <a:buFont typeface="Arial" pitchFamily="34" charset="0"/>
              <a:buChar char="•"/>
            </a:pPr>
            <a:r>
              <a:rPr lang="en-US" sz="2000" dirty="0"/>
              <a:t>“Select Equipment for Booking” </a:t>
            </a:r>
            <a:r>
              <a:rPr lang="en-US" sz="2000" dirty="0" smtClean="0"/>
              <a:t>form</a:t>
            </a:r>
          </a:p>
          <a:p>
            <a:pPr marL="0" lvl="2" indent="-171450">
              <a:buFont typeface="Arial" pitchFamily="34" charset="0"/>
              <a:buChar char="•"/>
            </a:pPr>
            <a:r>
              <a:rPr lang="en-US" sz="2000" dirty="0" smtClean="0"/>
              <a:t>“</a:t>
            </a:r>
            <a:r>
              <a:rPr lang="en-US" sz="2000" dirty="0"/>
              <a:t>Add Equipment Type to Booking” form</a:t>
            </a:r>
          </a:p>
          <a:p>
            <a:pPr lvl="2"/>
            <a:endParaRPr lang="en-US" sz="1000" dirty="0"/>
          </a:p>
        </p:txBody>
      </p:sp>
    </p:spTree>
    <p:extLst>
      <p:ext uri="{BB962C8B-B14F-4D97-AF65-F5344CB8AC3E}">
        <p14:creationId xmlns:p14="http://schemas.microsoft.com/office/powerpoint/2010/main" val="285966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0650"/>
            <a:ext cx="8610600" cy="533400"/>
          </a:xfrm>
        </p:spPr>
        <p:txBody>
          <a:bodyPr/>
          <a:lstStyle/>
          <a:p>
            <a:r>
              <a:rPr lang="en-US" dirty="0" smtClean="0"/>
              <a:t>Display of Equipment Barcode in Booking</a:t>
            </a:r>
            <a:endParaRPr lang="en-US" dirty="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V:\Dev\Voyager\Development\Voyager 9.0\handoff\DisplayEquipmentBookingBarco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5505450" cy="410527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2286000" y="3124200"/>
            <a:ext cx="1219200" cy="119641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10" name="TextBox 9"/>
          <p:cNvSpPr txBox="1"/>
          <p:nvPr/>
        </p:nvSpPr>
        <p:spPr>
          <a:xfrm>
            <a:off x="5943600" y="1210101"/>
            <a:ext cx="2524125" cy="2308324"/>
          </a:xfrm>
          <a:prstGeom prst="rect">
            <a:avLst/>
          </a:prstGeom>
          <a:noFill/>
        </p:spPr>
        <p:txBody>
          <a:bodyPr wrap="square" rtlCol="0">
            <a:spAutoFit/>
          </a:bodyPr>
          <a:lstStyle/>
          <a:p>
            <a:r>
              <a:rPr lang="en-US" sz="2400" dirty="0" smtClean="0"/>
              <a:t>Automatically expand barcode column to display largest value</a:t>
            </a:r>
            <a:endParaRPr lang="en-US" sz="24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7" y="3493404"/>
            <a:ext cx="4462463"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4267200" y="4800600"/>
            <a:ext cx="1295400" cy="6858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47533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Media Title on Day View in MS</a:t>
            </a:r>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66800"/>
            <a:ext cx="8255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4343400"/>
            <a:ext cx="7543800" cy="1631216"/>
          </a:xfrm>
          <a:prstGeom prst="rect">
            <a:avLst/>
          </a:prstGeom>
          <a:noFill/>
        </p:spPr>
        <p:txBody>
          <a:bodyPr wrap="square" rtlCol="0">
            <a:spAutoFit/>
          </a:bodyPr>
          <a:lstStyle/>
          <a:p>
            <a:pPr marL="285750" indent="-285750">
              <a:buFont typeface="Arial" pitchFamily="34" charset="0"/>
              <a:buChar char="•"/>
            </a:pPr>
            <a:r>
              <a:rPr lang="en-US" sz="2000" dirty="0" smtClean="0"/>
              <a:t>A single media item will display the title on Day View</a:t>
            </a:r>
          </a:p>
          <a:p>
            <a:pPr marL="285750" indent="-285750">
              <a:buFont typeface="Arial" pitchFamily="34" charset="0"/>
              <a:buChar char="•"/>
            </a:pPr>
            <a:r>
              <a:rPr lang="en-US" sz="2000" dirty="0" smtClean="0"/>
              <a:t>Message displays if there are multiple titles</a:t>
            </a:r>
          </a:p>
          <a:p>
            <a:pPr marL="285750" indent="-285750">
              <a:buFont typeface="Arial" pitchFamily="34" charset="0"/>
              <a:buChar char="•"/>
            </a:pPr>
            <a:r>
              <a:rPr lang="en-US" sz="2000" dirty="0" smtClean="0"/>
              <a:t>Message displays if there are no media items in the booking </a:t>
            </a:r>
            <a:endParaRPr lang="en-US" sz="2000" dirty="0"/>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4191001" y="1981200"/>
            <a:ext cx="1828800" cy="20574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315042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Media’s Day View Customizable</a:t>
            </a:r>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13166"/>
            <a:ext cx="4712893" cy="475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1238250"/>
            <a:ext cx="3657600" cy="4185761"/>
          </a:xfrm>
          <a:prstGeom prst="rect">
            <a:avLst/>
          </a:prstGeom>
        </p:spPr>
        <p:txBody>
          <a:bodyPr wrap="square">
            <a:spAutoFit/>
          </a:bodyPr>
          <a:lstStyle/>
          <a:p>
            <a:pPr lvl="1"/>
            <a:r>
              <a:rPr lang="en-US" sz="2800" b="1" dirty="0" smtClean="0">
                <a:solidFill>
                  <a:srgbClr val="7030A0"/>
                </a:solidFill>
              </a:rPr>
              <a:t>You</a:t>
            </a:r>
            <a:r>
              <a:rPr lang="en-US" sz="2800" dirty="0" smtClean="0"/>
              <a:t> can control</a:t>
            </a:r>
          </a:p>
          <a:p>
            <a:pPr marL="914400" lvl="1" indent="-457200">
              <a:buFont typeface="Arial" pitchFamily="34" charset="0"/>
              <a:buChar char="•"/>
            </a:pPr>
            <a:r>
              <a:rPr lang="en-US" sz="2800" dirty="0" smtClean="0"/>
              <a:t>Which </a:t>
            </a:r>
            <a:r>
              <a:rPr lang="en-US" sz="2800" dirty="0"/>
              <a:t>fields display</a:t>
            </a:r>
          </a:p>
          <a:p>
            <a:pPr marL="914400" lvl="1" indent="-457200">
              <a:buFont typeface="Arial" pitchFamily="34" charset="0"/>
              <a:buChar char="•"/>
            </a:pPr>
            <a:r>
              <a:rPr lang="en-US" sz="2800" dirty="0"/>
              <a:t>Order of fields in </a:t>
            </a:r>
            <a:r>
              <a:rPr lang="en-US" sz="2800" dirty="0" smtClean="0"/>
              <a:t>display</a:t>
            </a:r>
          </a:p>
          <a:p>
            <a:pPr marL="914400" lvl="1" indent="-457200">
              <a:buFont typeface="Arial" pitchFamily="34" charset="0"/>
              <a:buChar char="•"/>
            </a:pPr>
            <a:r>
              <a:rPr lang="en-US" sz="2800" dirty="0" smtClean="0"/>
              <a:t>Which statuses display</a:t>
            </a:r>
            <a:endParaRPr lang="en-US" sz="2800" dirty="0"/>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4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93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rm">
  <a:themeElements>
    <a:clrScheme name="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urm">
  <a:themeElements>
    <a:clrScheme name="5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5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1_Ex Libris Template">
  <a:themeElements>
    <a:clrScheme name="21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1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2_Ex Libris Template">
  <a:themeElements>
    <a:clrScheme name="22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2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rm">
  <a:themeElements>
    <a:clrScheme name="1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Ex Libris Template">
  <a:themeElements>
    <a:clrScheme name="17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7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rm">
  <a:themeElements>
    <a:clrScheme name="2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urm">
  <a:themeElements>
    <a:clrScheme name="3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3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urm">
  <a:themeElements>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Ex Libris Template">
  <a:themeElements>
    <a:clrScheme name="18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8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Ex Libris Template">
  <a:themeElements>
    <a:clrScheme name="19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9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0_Ex Libris Template">
  <a:themeElements>
    <a:clrScheme name="20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0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620</Words>
  <Application>Microsoft Office PowerPoint</Application>
  <PresentationFormat>On-screen Show (4:3)</PresentationFormat>
  <Paragraphs>111</Paragraphs>
  <Slides>19</Slides>
  <Notes>19</Notes>
  <HiddenSlides>0</HiddenSlides>
  <MMClips>0</MMClips>
  <ScaleCrop>false</ScaleCrop>
  <HeadingPairs>
    <vt:vector size="4" baseType="variant">
      <vt:variant>
        <vt:lpstr>Theme</vt:lpstr>
      </vt:variant>
      <vt:variant>
        <vt:i4>12</vt:i4>
      </vt:variant>
      <vt:variant>
        <vt:lpstr>Slide Titles</vt:lpstr>
      </vt:variant>
      <vt:variant>
        <vt:i4>19</vt:i4>
      </vt:variant>
    </vt:vector>
  </HeadingPairs>
  <TitlesOfParts>
    <vt:vector size="31" baseType="lpstr">
      <vt:lpstr>urm</vt:lpstr>
      <vt:lpstr>1_urm</vt:lpstr>
      <vt:lpstr>17_Ex Libris Template</vt:lpstr>
      <vt:lpstr>2_urm</vt:lpstr>
      <vt:lpstr>3_urm</vt:lpstr>
      <vt:lpstr>4_urm</vt:lpstr>
      <vt:lpstr>18_Ex Libris Template</vt:lpstr>
      <vt:lpstr>19_Ex Libris Template</vt:lpstr>
      <vt:lpstr>20_Ex Libris Template</vt:lpstr>
      <vt:lpstr>5_urm</vt:lpstr>
      <vt:lpstr>21_Ex Libris Template</vt:lpstr>
      <vt:lpstr>22_Ex Libris Template</vt:lpstr>
      <vt:lpstr>PowerPoint Presentation</vt:lpstr>
      <vt:lpstr>Copyright Statement and Disclaimer </vt:lpstr>
      <vt:lpstr> Agenda</vt:lpstr>
      <vt:lpstr>Advanced Booking Warning on Charge</vt:lpstr>
      <vt:lpstr>Booking Warning Interval Options in Media</vt:lpstr>
      <vt:lpstr>Display of Equipment in Booking</vt:lpstr>
      <vt:lpstr>Display of Equipment Barcode in Booking</vt:lpstr>
      <vt:lpstr>Display Media Title on Day View in MS</vt:lpstr>
      <vt:lpstr>Make Media’s Day View Customizable</vt:lpstr>
      <vt:lpstr>Color-code MS Tabs When Data Is Present</vt:lpstr>
      <vt:lpstr>Limit To Available Equipment When Booking</vt:lpstr>
      <vt:lpstr>Discharge Alerts Based on Item/Equip. Status</vt:lpstr>
      <vt:lpstr>Display Item Status on Media Tab</vt:lpstr>
      <vt:lpstr>Alert Staff When Lost Media Item Discharged</vt:lpstr>
      <vt:lpstr>Display Patron Notes In Media Scheduling</vt:lpstr>
      <vt:lpstr>Remove SSN from MS Patron Display</vt:lpstr>
      <vt:lpstr>Patron Counters and Bookings</vt:lpstr>
      <vt:lpstr>Introduction to Voyager 9</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2013-10-28T16:43:05Z</dcterms:created>
  <dcterms:modified xsi:type="dcterms:W3CDTF">2014-06-27T07:56:21Z</dcterms:modified>
</cp:coreProperties>
</file>